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3" r:id="rId8"/>
    <p:sldId id="268" r:id="rId9"/>
    <p:sldId id="266" r:id="rId10"/>
    <p:sldId id="267" r:id="rId11"/>
    <p:sldId id="270" r:id="rId12"/>
    <p:sldId id="272" r:id="rId13"/>
    <p:sldId id="275" r:id="rId14"/>
    <p:sldId id="276" r:id="rId15"/>
    <p:sldId id="281" r:id="rId16"/>
    <p:sldId id="283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My Family and other Animals</a:t>
            </a:r>
            <a:br>
              <a:rPr lang="en-US" b="1" dirty="0" smtClean="0"/>
            </a:br>
            <a:r>
              <a:rPr lang="en-US" sz="3600" i="1" dirty="0" smtClean="0"/>
              <a:t>by Gerald Durrell</a:t>
            </a:r>
            <a:endParaRPr lang="ru-RU" sz="3600" i="1" dirty="0"/>
          </a:p>
        </p:txBody>
      </p:sp>
      <p:pic>
        <p:nvPicPr>
          <p:cNvPr id="5" name="Picture 2" descr="D:\аттестация\dbfd849f7fd341e02921cefca5a4f8eb_48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447800"/>
            <a:ext cx="5239688" cy="3657600"/>
          </a:xfrm>
          <a:prstGeom prst="rect">
            <a:avLst/>
          </a:prstGeom>
          <a:noFill/>
        </p:spPr>
      </p:pic>
      <p:pic>
        <p:nvPicPr>
          <p:cNvPr id="16386" name="Picture 2" descr="D:\аттестация\My_Family_and_Other_Animals_Boo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419600"/>
            <a:ext cx="1600112" cy="2160000"/>
          </a:xfrm>
          <a:prstGeom prst="rect">
            <a:avLst/>
          </a:prstGeom>
          <a:noFill/>
        </p:spPr>
      </p:pic>
      <p:pic>
        <p:nvPicPr>
          <p:cNvPr id="16387" name="Picture 3" descr="D:\аттестация\My Family and Other Animals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81400"/>
            <a:ext cx="1537991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57800" y="1981199"/>
            <a:ext cx="3429000" cy="2438401"/>
          </a:xfrm>
        </p:spPr>
        <p:txBody>
          <a:bodyPr>
            <a:noAutofit/>
          </a:bodyPr>
          <a:lstStyle/>
          <a:p>
            <a:r>
              <a:rPr lang="en-US" sz="4400" dirty="0" smtClean="0"/>
              <a:t>TO DECIDE</a:t>
            </a:r>
          </a:p>
          <a:p>
            <a:r>
              <a:rPr lang="en-US" sz="4400" dirty="0" smtClean="0"/>
              <a:t>TO EXPLORE</a:t>
            </a:r>
          </a:p>
          <a:p>
            <a:r>
              <a:rPr lang="en-US" sz="4400" dirty="0" smtClean="0"/>
              <a:t>TO ENJOY</a:t>
            </a:r>
          </a:p>
        </p:txBody>
      </p:sp>
      <p:pic>
        <p:nvPicPr>
          <p:cNvPr id="11266" name="Picture 2" descr="D:\аттестация\21d3ff83d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648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r>
              <a:rPr lang="en-US" sz="4400" b="1" dirty="0" smtClean="0"/>
              <a:t>AS WELL AS</a:t>
            </a:r>
          </a:p>
          <a:p>
            <a:r>
              <a:rPr lang="en-US" sz="4400" b="1" dirty="0" smtClean="0"/>
              <a:t>EXCITING</a:t>
            </a:r>
          </a:p>
          <a:p>
            <a:r>
              <a:rPr lang="en-US" sz="4400" b="1" dirty="0" smtClean="0"/>
              <a:t>LOVELY</a:t>
            </a:r>
          </a:p>
          <a:p>
            <a:r>
              <a:rPr lang="en-US" sz="4400" b="1" dirty="0" smtClean="0"/>
              <a:t>AN ADVENTURE</a:t>
            </a:r>
          </a:p>
          <a:p>
            <a:r>
              <a:rPr lang="en-US" sz="4400" b="1" dirty="0" smtClean="0"/>
              <a:t>AN ISLAND</a:t>
            </a:r>
          </a:p>
          <a:p>
            <a:r>
              <a:rPr lang="en-US" sz="4400" b="1" dirty="0" smtClean="0"/>
              <a:t>OLDER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D:\аттестация\school10-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4191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 numCol="3">
            <a:normAutofit/>
          </a:bodyPr>
          <a:lstStyle/>
          <a:p>
            <a:r>
              <a:rPr lang="en-US" sz="3600" b="1" i="1" dirty="0" smtClean="0"/>
              <a:t>England</a:t>
            </a:r>
          </a:p>
          <a:p>
            <a:r>
              <a:rPr lang="en-US" sz="3600" b="1" i="1" dirty="0" smtClean="0"/>
              <a:t>Greece</a:t>
            </a:r>
          </a:p>
          <a:p>
            <a:r>
              <a:rPr lang="en-US" sz="3600" b="1" i="1" dirty="0" smtClean="0"/>
              <a:t>Corfu</a:t>
            </a:r>
          </a:p>
          <a:p>
            <a:r>
              <a:rPr lang="en-US" sz="3600" b="1" i="1" dirty="0" smtClean="0"/>
              <a:t>Greek</a:t>
            </a:r>
          </a:p>
          <a:p>
            <a:r>
              <a:rPr lang="en-US" sz="3600" b="1" i="1" dirty="0" smtClean="0"/>
              <a:t>French</a:t>
            </a:r>
          </a:p>
          <a:p>
            <a:r>
              <a:rPr lang="en-US" sz="3600" b="1" i="1" dirty="0" smtClean="0"/>
              <a:t>to decide</a:t>
            </a:r>
          </a:p>
          <a:p>
            <a:r>
              <a:rPr lang="en-US" sz="3600" b="1" i="1" dirty="0" smtClean="0"/>
              <a:t>lovely</a:t>
            </a:r>
          </a:p>
          <a:p>
            <a:r>
              <a:rPr lang="en-US" sz="3600" b="1" i="1" dirty="0" smtClean="0"/>
              <a:t>to enjoy</a:t>
            </a:r>
          </a:p>
          <a:p>
            <a:r>
              <a:rPr lang="en-US" sz="3600" b="1" i="1" dirty="0" smtClean="0"/>
              <a:t>an insect</a:t>
            </a:r>
          </a:p>
          <a:p>
            <a:r>
              <a:rPr lang="en-US" sz="3600" b="1" i="1" dirty="0" smtClean="0"/>
              <a:t>a lizard</a:t>
            </a:r>
          </a:p>
          <a:p>
            <a:r>
              <a:rPr lang="en-US" sz="3600" b="1" i="1" dirty="0" smtClean="0"/>
              <a:t>to explore</a:t>
            </a:r>
          </a:p>
          <a:p>
            <a:r>
              <a:rPr lang="en-US" sz="3600" b="1" i="1" dirty="0" smtClean="0"/>
              <a:t>a spider</a:t>
            </a:r>
          </a:p>
          <a:p>
            <a:r>
              <a:rPr lang="en-US" sz="3600" b="1" i="1" dirty="0" smtClean="0"/>
              <a:t>a snake</a:t>
            </a:r>
          </a:p>
          <a:p>
            <a:r>
              <a:rPr lang="en-US" sz="3600" b="1" i="1" dirty="0" smtClean="0"/>
              <a:t>as well as</a:t>
            </a:r>
          </a:p>
          <a:p>
            <a:r>
              <a:rPr lang="en-US" sz="3600" b="1" i="1" dirty="0" smtClean="0"/>
              <a:t>a collection</a:t>
            </a:r>
          </a:p>
          <a:p>
            <a:r>
              <a:rPr lang="en-US" sz="3600" b="1" i="1" dirty="0" smtClean="0"/>
              <a:t>a jar</a:t>
            </a:r>
          </a:p>
          <a:p>
            <a:r>
              <a:rPr lang="en-US" sz="3600" b="1" i="1" dirty="0" err="1" smtClean="0"/>
              <a:t>maths</a:t>
            </a:r>
            <a:endParaRPr lang="en-US" sz="3600" b="1" i="1" dirty="0" smtClean="0"/>
          </a:p>
          <a:p>
            <a:r>
              <a:rPr lang="en-US" sz="3600" b="1" i="1" dirty="0" smtClean="0"/>
              <a:t>geography</a:t>
            </a:r>
          </a:p>
          <a:p>
            <a:r>
              <a:rPr lang="en-US" sz="3600" b="1" i="1" dirty="0" smtClean="0"/>
              <a:t>an adventure</a:t>
            </a:r>
          </a:p>
          <a:p>
            <a:r>
              <a:rPr lang="en-US" sz="3600" b="1" i="1" dirty="0" smtClean="0"/>
              <a:t>exciting</a:t>
            </a:r>
          </a:p>
          <a:p>
            <a:r>
              <a:rPr lang="en-US" sz="3600" b="1" i="1" dirty="0" smtClean="0"/>
              <a:t>a butterfly</a:t>
            </a:r>
          </a:p>
          <a:p>
            <a:r>
              <a:rPr lang="en-US" sz="3600" b="1" i="1" dirty="0" smtClean="0"/>
              <a:t>a ladybird</a:t>
            </a:r>
          </a:p>
          <a:p>
            <a:r>
              <a:rPr lang="en-US" sz="3600" b="1" i="1" dirty="0" smtClean="0"/>
              <a:t>older</a:t>
            </a:r>
          </a:p>
          <a:p>
            <a:r>
              <a:rPr lang="en-US" sz="3600" b="1" i="1" dirty="0" smtClean="0"/>
              <a:t>an island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cs typeface="Aharoni" pitchFamily="2" charset="-79"/>
              </a:rPr>
              <a:t>The second form of the verbs in Past Simple.</a:t>
            </a:r>
            <a:endParaRPr lang="ru-RU" b="1" i="1" dirty="0"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429000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Regular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581400"/>
            <a:ext cx="4040188" cy="2544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travel – travelled</a:t>
            </a:r>
          </a:p>
          <a:p>
            <a:r>
              <a:rPr lang="en-US" sz="3600" dirty="0" smtClean="0"/>
              <a:t>to enjoy - enjoyed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3733800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Irregular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learn – learnt</a:t>
            </a:r>
          </a:p>
          <a:p>
            <a:r>
              <a:rPr lang="en-US" sz="3600" dirty="0" smtClean="0"/>
              <a:t>to eat - ate</a:t>
            </a:r>
            <a:endParaRPr lang="ru-RU" sz="36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05000" y="2362200"/>
            <a:ext cx="685800" cy="914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53200" y="2286000"/>
            <a:ext cx="6858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04800" y="76200"/>
          <a:ext cx="853440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124200"/>
                <a:gridCol w="2133600"/>
                <a:gridCol w="2133600"/>
              </a:tblGrid>
              <a:tr h="441962">
                <a:tc gridSpan="4"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Past Simple</a:t>
                      </a:r>
                      <a:endParaRPr lang="ru-RU" sz="4400" dirty="0"/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6257" marR="186257"/>
                </a:tc>
              </a:tr>
              <a:tr h="39623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yesterday,</a:t>
                      </a:r>
                      <a:r>
                        <a:rPr lang="en-US" sz="2000" i="1" baseline="0" dirty="0" smtClean="0"/>
                        <a:t> last time (year, week), … ago.</a:t>
                      </a:r>
                      <a:endParaRPr lang="ru-RU" sz="2000" i="1" dirty="0"/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i="1" dirty="0"/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6257" marR="18625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6257" marR="186257"/>
                </a:tc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+</a:t>
                      </a:r>
                      <a:endParaRPr lang="ru-RU" sz="4400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 </a:t>
                      </a:r>
                    </a:p>
                    <a:p>
                      <a:pPr algn="ctr"/>
                      <a:r>
                        <a:rPr lang="en-US" sz="2400" dirty="0" smtClean="0"/>
                        <a:t>We </a:t>
                      </a:r>
                    </a:p>
                    <a:p>
                      <a:pPr algn="ctr"/>
                      <a:r>
                        <a:rPr lang="en-US" sz="2400" dirty="0" smtClean="0"/>
                        <a:t>You</a:t>
                      </a:r>
                    </a:p>
                    <a:p>
                      <a:pPr algn="ctr"/>
                      <a:r>
                        <a:rPr lang="en-US" sz="2400" dirty="0" err="1" smtClean="0"/>
                        <a:t>He/She</a:t>
                      </a:r>
                      <a:r>
                        <a:rPr lang="en-US" sz="2400" dirty="0" smtClean="0"/>
                        <a:t>/It</a:t>
                      </a:r>
                    </a:p>
                    <a:p>
                      <a:pPr algn="ctr"/>
                      <a:r>
                        <a:rPr lang="en-US" sz="2400" dirty="0" smtClean="0"/>
                        <a:t>They</a:t>
                      </a:r>
                      <a:endParaRPr lang="ru-RU" sz="2400" dirty="0"/>
                    </a:p>
                  </a:txBody>
                  <a:tcPr marL="186257" marR="18625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talked</a:t>
                      </a:r>
                    </a:p>
                    <a:p>
                      <a:pPr algn="ctr"/>
                      <a:r>
                        <a:rPr lang="en-US" sz="4400" dirty="0" smtClean="0"/>
                        <a:t>came</a:t>
                      </a:r>
                      <a:endParaRPr lang="ru-RU" sz="4400" dirty="0"/>
                    </a:p>
                  </a:txBody>
                  <a:tcPr marL="186257" marR="186257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6257" marR="186257"/>
                </a:tc>
              </a:tr>
              <a:tr h="16123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?</a:t>
                      </a:r>
                      <a:endParaRPr lang="ru-RU" sz="4400" dirty="0"/>
                    </a:p>
                  </a:txBody>
                  <a:tcPr marL="186257" marR="186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Did</a:t>
                      </a:r>
                      <a:endParaRPr lang="ru-RU" sz="3600" dirty="0"/>
                    </a:p>
                  </a:txBody>
                  <a:tcPr marL="186257" marR="186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</a:p>
                    <a:p>
                      <a:pPr algn="ctr"/>
                      <a:r>
                        <a:rPr lang="en-US" sz="2400" dirty="0" smtClean="0"/>
                        <a:t>We</a:t>
                      </a:r>
                    </a:p>
                    <a:p>
                      <a:pPr algn="ctr"/>
                      <a:r>
                        <a:rPr lang="en-US" sz="2400" dirty="0" smtClean="0"/>
                        <a:t>You</a:t>
                      </a:r>
                    </a:p>
                    <a:p>
                      <a:pPr algn="ctr"/>
                      <a:r>
                        <a:rPr lang="en-US" sz="2400" dirty="0" err="1" smtClean="0"/>
                        <a:t>He/She</a:t>
                      </a:r>
                      <a:r>
                        <a:rPr lang="en-US" sz="2400" dirty="0" smtClean="0"/>
                        <a:t>/It</a:t>
                      </a:r>
                    </a:p>
                    <a:p>
                      <a:pPr algn="ctr"/>
                      <a:r>
                        <a:rPr lang="en-US" sz="2400" dirty="0" smtClean="0"/>
                        <a:t>They</a:t>
                      </a:r>
                      <a:endParaRPr lang="ru-RU" sz="2400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talk</a:t>
                      </a:r>
                    </a:p>
                    <a:p>
                      <a:r>
                        <a:rPr lang="en-US" sz="4000" dirty="0" smtClean="0"/>
                        <a:t>come</a:t>
                      </a:r>
                      <a:endParaRPr lang="ru-RU" sz="4000" dirty="0"/>
                    </a:p>
                  </a:txBody>
                  <a:tcPr marL="186257" marR="186257" anchor="ctr"/>
                </a:tc>
              </a:tr>
              <a:tr h="126492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</a:p>
                    <a:p>
                      <a:pPr algn="ctr"/>
                      <a:r>
                        <a:rPr lang="en-US" sz="1800" dirty="0" smtClean="0"/>
                        <a:t>We</a:t>
                      </a:r>
                    </a:p>
                    <a:p>
                      <a:pPr algn="ctr"/>
                      <a:r>
                        <a:rPr lang="en-US" sz="1800" dirty="0" smtClean="0"/>
                        <a:t>You</a:t>
                      </a:r>
                    </a:p>
                    <a:p>
                      <a:pPr algn="ctr"/>
                      <a:r>
                        <a:rPr lang="en-US" sz="1800" dirty="0" err="1" smtClean="0"/>
                        <a:t>He/She</a:t>
                      </a:r>
                      <a:r>
                        <a:rPr lang="en-US" sz="1800" dirty="0" smtClean="0"/>
                        <a:t>/It</a:t>
                      </a:r>
                    </a:p>
                    <a:p>
                      <a:pPr algn="ctr"/>
                      <a:r>
                        <a:rPr lang="en-US" sz="1800" dirty="0" smtClean="0"/>
                        <a:t>They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did not</a:t>
                      </a:r>
                      <a:endParaRPr lang="ru-RU" sz="2800" b="1" dirty="0"/>
                    </a:p>
                  </a:txBody>
                  <a:tcPr marL="186257" marR="186257"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talk</a:t>
                      </a:r>
                    </a:p>
                    <a:p>
                      <a:r>
                        <a:rPr lang="en-US" sz="3200" dirty="0" smtClean="0"/>
                        <a:t>come</a:t>
                      </a:r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 marL="186257" marR="18625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past of be (am/is/are) is was/were.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4038600"/>
                <a:gridCol w="3276600"/>
              </a:tblGrid>
              <a:tr h="124084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I / he/ she/ it </a:t>
                      </a: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We/you/they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was</a:t>
                      </a: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were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1797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Was</a:t>
                      </a:r>
                    </a:p>
                    <a:p>
                      <a:pPr algn="ctr"/>
                      <a:r>
                        <a:rPr lang="en-US" sz="4000" dirty="0" smtClean="0"/>
                        <a:t>Were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 / he/ she/ it </a:t>
                      </a:r>
                    </a:p>
                    <a:p>
                      <a:pPr algn="ctr"/>
                      <a:r>
                        <a:rPr lang="en-US" sz="4000" dirty="0" smtClean="0"/>
                        <a:t>We/you/they</a:t>
                      </a:r>
                      <a:endParaRPr lang="ru-RU" sz="4000" dirty="0" smtClean="0"/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181797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 / he/ she/ it </a:t>
                      </a:r>
                    </a:p>
                    <a:p>
                      <a:pPr algn="ctr"/>
                      <a:r>
                        <a:rPr lang="en-US" sz="4000" smtClean="0"/>
                        <a:t>We/you/they</a:t>
                      </a:r>
                      <a:endParaRPr lang="ru-RU" sz="4000" dirty="0" smtClean="0"/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was not</a:t>
                      </a:r>
                    </a:p>
                    <a:p>
                      <a:pPr algn="ctr"/>
                      <a:r>
                        <a:rPr lang="en-US" sz="4000" dirty="0" smtClean="0"/>
                        <a:t>were not</a:t>
                      </a:r>
                      <a:endParaRPr lang="ru-RU" sz="4000" dirty="0" smtClean="0"/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Fill in the table.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4"/>
          <a:ext cx="8229600" cy="562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infinitive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translation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travelled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enjoyed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8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7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8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Fill in the table.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4"/>
          <a:ext cx="8229600" cy="5745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infinitive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translation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 be (am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are)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быть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live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decide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travel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travelled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путешествовать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have</a:t>
                      </a:r>
                      <a:r>
                        <a:rPr lang="ru-RU" dirty="0" smtClean="0"/>
                        <a:t>/</a:t>
                      </a:r>
                      <a:r>
                        <a:rPr lang="en-US" dirty="0" smtClean="0"/>
                        <a:t>has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learn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enjoy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enjoyed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наслаждаться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explore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like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любить</a:t>
                      </a:r>
                      <a:endParaRPr lang="ru-RU" dirty="0"/>
                    </a:p>
                  </a:txBody>
                  <a:tcPr/>
                </a:tc>
              </a:tr>
              <a:tr h="380914">
                <a:tc>
                  <a:txBody>
                    <a:bodyPr/>
                    <a:lstStyle/>
                    <a:p>
                      <a:r>
                        <a:rPr lang="en-US" dirty="0" smtClean="0"/>
                        <a:t>to put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класть</a:t>
                      </a:r>
                      <a:endParaRPr lang="ru-RU" dirty="0"/>
                    </a:p>
                  </a:txBody>
                  <a:tcPr/>
                </a:tc>
              </a:tr>
              <a:tr h="518641">
                <a:tc>
                  <a:txBody>
                    <a:bodyPr/>
                    <a:lstStyle/>
                    <a:p>
                      <a:r>
                        <a:rPr lang="en-US" dirty="0" smtClean="0"/>
                        <a:t>to keep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хранить</a:t>
                      </a:r>
                      <a:endParaRPr lang="ru-RU" dirty="0"/>
                    </a:p>
                  </a:txBody>
                  <a:tcPr/>
                </a:tc>
              </a:tr>
              <a:tr h="518641">
                <a:tc>
                  <a:txBody>
                    <a:bodyPr/>
                    <a:lstStyle/>
                    <a:p>
                      <a:r>
                        <a:rPr lang="en-US" dirty="0" smtClean="0"/>
                        <a:t>to meet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встречать</a:t>
                      </a:r>
                      <a:endParaRPr lang="ru-RU" dirty="0"/>
                    </a:p>
                  </a:txBody>
                  <a:tcPr/>
                </a:tc>
              </a:tr>
              <a:tr h="518641">
                <a:tc>
                  <a:txBody>
                    <a:bodyPr/>
                    <a:lstStyle/>
                    <a:p>
                      <a:r>
                        <a:rPr lang="en-US" dirty="0" smtClean="0"/>
                        <a:t>to start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начинать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ттестация\115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4343399" cy="624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1066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Larry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352800"/>
            <a:ext cx="1173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Gerald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7526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Mother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438400"/>
            <a:ext cx="100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Margo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83820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Leslie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ru-RU" dirty="0"/>
          </a:p>
        </p:txBody>
      </p:sp>
      <p:pic>
        <p:nvPicPr>
          <p:cNvPr id="1026" name="Picture 2" descr="D:\аттестация\614-london-img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564" y="1600200"/>
            <a:ext cx="79928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GREECE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219201"/>
            <a:ext cx="4116388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CORFU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86400" y="2743200"/>
            <a:ext cx="3429000" cy="533400"/>
          </a:xfrm>
        </p:spPr>
        <p:txBody>
          <a:bodyPr/>
          <a:lstStyle/>
          <a:p>
            <a:pPr algn="ctr"/>
            <a:r>
              <a:rPr lang="en-US" i="1" dirty="0" smtClean="0"/>
              <a:t>GREEK</a:t>
            </a:r>
            <a:endParaRPr lang="ru-RU" i="1" dirty="0"/>
          </a:p>
        </p:txBody>
      </p:sp>
      <p:pic>
        <p:nvPicPr>
          <p:cNvPr id="2050" name="Picture 2" descr="D:\аттестация\Greek_Alphabet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76600"/>
            <a:ext cx="2381250" cy="2686050"/>
          </a:xfrm>
          <a:prstGeom prst="rect">
            <a:avLst/>
          </a:prstGeom>
          <a:noFill/>
        </p:spPr>
      </p:pic>
      <p:pic>
        <p:nvPicPr>
          <p:cNvPr id="2051" name="Picture 3" descr="D:\аттестация\corfu_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419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i="1" dirty="0" smtClean="0"/>
              <a:t>FLORA AND FAUNA</a:t>
            </a:r>
            <a:endParaRPr lang="ru-RU" b="1" i="1" dirty="0"/>
          </a:p>
        </p:txBody>
      </p:sp>
      <p:pic>
        <p:nvPicPr>
          <p:cNvPr id="5122" name="Picture 2" descr="D:\аттестация\0a124ff782d371a397df9ce2d0ef25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397541" cy="1800000"/>
          </a:xfrm>
          <a:prstGeom prst="rect">
            <a:avLst/>
          </a:prstGeom>
          <a:noFill/>
        </p:spPr>
      </p:pic>
      <p:pic>
        <p:nvPicPr>
          <p:cNvPr id="5123" name="Picture 3" descr="D:\аттестация\102209680_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67000"/>
            <a:ext cx="2400000" cy="1800000"/>
          </a:xfrm>
          <a:prstGeom prst="rect">
            <a:avLst/>
          </a:prstGeom>
          <a:noFill/>
        </p:spPr>
      </p:pic>
      <p:pic>
        <p:nvPicPr>
          <p:cNvPr id="5124" name="Picture 4" descr="D:\аттестация\1330431511_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447800"/>
            <a:ext cx="2402464" cy="1800000"/>
          </a:xfrm>
          <a:prstGeom prst="rect">
            <a:avLst/>
          </a:prstGeom>
          <a:noFill/>
        </p:spPr>
      </p:pic>
      <p:pic>
        <p:nvPicPr>
          <p:cNvPr id="5125" name="Picture 5" descr="D:\аттестация\081bd914f476e95e3a70938e20144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2397541" cy="1800000"/>
          </a:xfrm>
          <a:prstGeom prst="rect">
            <a:avLst/>
          </a:prstGeom>
          <a:noFill/>
        </p:spPr>
      </p:pic>
      <p:pic>
        <p:nvPicPr>
          <p:cNvPr id="5126" name="Picture 6" descr="D:\аттестация\plant-lif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343400"/>
            <a:ext cx="2707500" cy="180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1066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ANIMALS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2133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FISH</a:t>
            </a:r>
            <a:endParaRPr lang="ru-RU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INSECTS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990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BIRDS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3810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PLANTS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INSECTS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 BUTTERFLY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3581400"/>
            <a:ext cx="4041775" cy="563562"/>
          </a:xfrm>
        </p:spPr>
        <p:txBody>
          <a:bodyPr/>
          <a:lstStyle/>
          <a:p>
            <a:pPr algn="ctr"/>
            <a:r>
              <a:rPr lang="en-US" dirty="0" smtClean="0"/>
              <a:t>A LADYBIRD</a:t>
            </a:r>
            <a:endParaRPr lang="ru-RU" dirty="0"/>
          </a:p>
        </p:txBody>
      </p:sp>
      <p:pic>
        <p:nvPicPr>
          <p:cNvPr id="6146" name="Picture 2" descr="D:\аттестация\butterfly-sun-state-remix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3771900" cy="3771900"/>
          </a:xfrm>
          <a:prstGeom prst="rect">
            <a:avLst/>
          </a:prstGeom>
          <a:noFill/>
        </p:spPr>
      </p:pic>
      <p:pic>
        <p:nvPicPr>
          <p:cNvPr id="6148" name="Picture 4" descr="D:\аттестация\66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229100"/>
            <a:ext cx="4325938" cy="2162969"/>
          </a:xfrm>
          <a:prstGeom prst="rect">
            <a:avLst/>
          </a:prstGeom>
          <a:noFill/>
        </p:spPr>
      </p:pic>
      <p:pic>
        <p:nvPicPr>
          <p:cNvPr id="6149" name="Picture 5" descr="D:\аттестация\Па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371600"/>
            <a:ext cx="2895600" cy="1866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62600" y="91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SPIDER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Aharoni" pitchFamily="2" charset="-79"/>
                <a:cs typeface="Aharoni" pitchFamily="2" charset="-79"/>
              </a:rPr>
              <a:t>ANIMALS</a:t>
            </a:r>
            <a:endParaRPr lang="ru-RU" sz="5400" i="1" dirty="0"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 LIZARD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 SNAKE</a:t>
            </a:r>
            <a:endParaRPr lang="ru-RU" sz="4000" dirty="0"/>
          </a:p>
        </p:txBody>
      </p:sp>
      <p:pic>
        <p:nvPicPr>
          <p:cNvPr id="7170" name="Picture 2" descr="D:\аттестация\Jaszczurka_zwink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429000" cy="4640974"/>
          </a:xfrm>
          <a:prstGeom prst="rect">
            <a:avLst/>
          </a:prstGeom>
          <a:noFill/>
        </p:spPr>
      </p:pic>
      <p:pic>
        <p:nvPicPr>
          <p:cNvPr id="7171" name="Picture 3" descr="D:\аттестация\jivotnii-mir-avstralii-13135885451835_w990h7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267200" cy="243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Aharoni" pitchFamily="2" charset="-79"/>
                <a:cs typeface="Aharoni" pitchFamily="2" charset="-79"/>
              </a:rPr>
              <a:t>A SPECIAL COLLECTION OF JARS</a:t>
            </a:r>
            <a:endParaRPr lang="ru-RU" i="1" dirty="0">
              <a:cs typeface="Aharoni" pitchFamily="2" charset="-79"/>
            </a:endParaRPr>
          </a:p>
        </p:txBody>
      </p:sp>
      <p:pic>
        <p:nvPicPr>
          <p:cNvPr id="12290" name="Picture 2" descr="D:\аттестация\IMG1017262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391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haroni" pitchFamily="2" charset="-79"/>
                <a:cs typeface="Aharoni" pitchFamily="2" charset="-79"/>
              </a:rPr>
              <a:t>SUBJECTS</a:t>
            </a:r>
            <a:endParaRPr lang="ru-RU" i="1" dirty="0"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24600" y="1219200"/>
            <a:ext cx="1295400" cy="4873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dirty="0" smtClean="0"/>
              <a:t>MATHS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04801" y="1219200"/>
            <a:ext cx="22098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 smtClean="0"/>
              <a:t>GEOGRAPHY</a:t>
            </a:r>
            <a:endParaRPr lang="ru-RU" sz="3200" dirty="0"/>
          </a:p>
        </p:txBody>
      </p:sp>
      <p:pic>
        <p:nvPicPr>
          <p:cNvPr id="10242" name="Picture 2" descr="D:\аттестация\professor-3_45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76400"/>
            <a:ext cx="2590800" cy="2499750"/>
          </a:xfrm>
          <a:prstGeom prst="rect">
            <a:avLst/>
          </a:prstGeom>
          <a:noFill/>
        </p:spPr>
      </p:pic>
      <p:pic>
        <p:nvPicPr>
          <p:cNvPr id="10243" name="Picture 3" descr="D:\аттестация\1299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057400" cy="2952749"/>
          </a:xfrm>
          <a:prstGeom prst="rect">
            <a:avLst/>
          </a:prstGeom>
          <a:noFill/>
        </p:spPr>
      </p:pic>
      <p:pic>
        <p:nvPicPr>
          <p:cNvPr id="10244" name="Picture 4" descr="D:\аттестация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495800"/>
            <a:ext cx="2743200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6600" y="3886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FRENCH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306</Words>
  <PresentationFormat>Экран (4:3)</PresentationFormat>
  <Paragraphs>172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My Family and other Animals by Gerald Durrell</vt:lpstr>
      <vt:lpstr>Слайд 2</vt:lpstr>
      <vt:lpstr>ENGLAND</vt:lpstr>
      <vt:lpstr>GREECE</vt:lpstr>
      <vt:lpstr>FLORA AND FAUNA</vt:lpstr>
      <vt:lpstr>INSECTS</vt:lpstr>
      <vt:lpstr>ANIMALS</vt:lpstr>
      <vt:lpstr>A SPECIAL COLLECTION OF JARS</vt:lpstr>
      <vt:lpstr>SUBJECTS</vt:lpstr>
      <vt:lpstr>Слайд 10</vt:lpstr>
      <vt:lpstr>Слайд 11</vt:lpstr>
      <vt:lpstr>Слайд 12</vt:lpstr>
      <vt:lpstr>The second form of the verbs in Past Simple.</vt:lpstr>
      <vt:lpstr>Слайд 14</vt:lpstr>
      <vt:lpstr>The past of be (am/is/are) is was/were.</vt:lpstr>
      <vt:lpstr>Fill in the table.</vt:lpstr>
      <vt:lpstr>Fill in the table.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75</cp:revision>
  <dcterms:created xsi:type="dcterms:W3CDTF">2014-02-22T16:16:58Z</dcterms:created>
  <dcterms:modified xsi:type="dcterms:W3CDTF">2014-03-08T17:51:04Z</dcterms:modified>
</cp:coreProperties>
</file>