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78" r:id="rId11"/>
    <p:sldId id="279" r:id="rId12"/>
    <p:sldId id="265" r:id="rId13"/>
    <p:sldId id="266" r:id="rId14"/>
    <p:sldId id="267" r:id="rId15"/>
    <p:sldId id="268" r:id="rId16"/>
    <p:sldId id="274" r:id="rId17"/>
    <p:sldId id="275" r:id="rId18"/>
    <p:sldId id="280" r:id="rId19"/>
    <p:sldId id="269" r:id="rId20"/>
    <p:sldId id="270" r:id="rId21"/>
    <p:sldId id="276" r:id="rId22"/>
    <p:sldId id="277" r:id="rId23"/>
    <p:sldId id="286" r:id="rId24"/>
    <p:sldId id="281" r:id="rId25"/>
    <p:sldId id="282" r:id="rId26"/>
    <p:sldId id="285" r:id="rId27"/>
    <p:sldId id="271" r:id="rId28"/>
    <p:sldId id="272" r:id="rId29"/>
    <p:sldId id="27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386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Элементы</a:t>
            </a:r>
            <a:br>
              <a:rPr lang="ru-RU" dirty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dirty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 тренинговых технологий в воспитательной работе педагога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3520" y="4869160"/>
            <a:ext cx="3920480" cy="1536576"/>
          </a:xfrm>
        </p:spPr>
        <p:txBody>
          <a:bodyPr/>
          <a:lstStyle/>
          <a:p>
            <a:pPr marR="45720" lvl="0" algn="r">
              <a:spcBef>
                <a:spcPts val="0"/>
              </a:spcBef>
              <a:buClr>
                <a:srgbClr val="0BD0D9"/>
              </a:buClr>
              <a:buSzPct val="95000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</a:p>
          <a:p>
            <a:pPr marR="45720" lvl="0" algn="r">
              <a:spcBef>
                <a:spcPts val="0"/>
              </a:spcBef>
              <a:buClr>
                <a:srgbClr val="0BD0D9"/>
              </a:buClr>
              <a:buSzPct val="95000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МБОУДО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ЦРТДиЮ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«Созвездие»</a:t>
            </a:r>
          </a:p>
          <a:p>
            <a:pPr marR="45720" lvl="0" algn="r">
              <a:spcBef>
                <a:spcPts val="0"/>
              </a:spcBef>
              <a:buClr>
                <a:srgbClr val="0BD0D9"/>
              </a:buClr>
              <a:buSzPct val="95000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Калуги</a:t>
            </a:r>
          </a:p>
          <a:p>
            <a:pPr marR="45720" lvl="0" algn="r">
              <a:spcBef>
                <a:spcPts val="0"/>
              </a:spcBef>
              <a:buClr>
                <a:srgbClr val="0BD0D9"/>
              </a:buClr>
              <a:buSzPct val="95000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Буланова Светлана Вячеславовна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558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Ритуал приветствия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4400" b="1" dirty="0">
                <a:solidFill>
                  <a:srgbClr val="0070C0"/>
                </a:solidFill>
                <a:latin typeface="Times New Roman"/>
                <a:ea typeface="Times New Roman"/>
              </a:rPr>
              <a:t>«Ищем друга»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4000" dirty="0">
                <a:solidFill>
                  <a:srgbClr val="000000"/>
                </a:solidFill>
                <a:latin typeface="Times New Roman"/>
                <a:ea typeface="Calibri"/>
              </a:rPr>
              <a:t>Цель: взаимное принятие друг друга и вхождение в контакт, а так же развить чувство быстрой реакции.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sz="4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4" name="c93bdf8c4c82d599">
            <a:hlinkClick r:id="" action="ppaction://media"/>
            <a:extLst>
              <a:ext uri="{FF2B5EF4-FFF2-40B4-BE49-F238E27FC236}">
                <a16:creationId xmlns:a16="http://schemas.microsoft.com/office/drawing/2014/main" id="{9A801124-5F42-4597-8839-E72BD057B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Ритуал приветствия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4400" b="1" dirty="0">
                <a:solidFill>
                  <a:srgbClr val="0070C0"/>
                </a:solidFill>
                <a:latin typeface="Times New Roman"/>
                <a:ea typeface="Times New Roman"/>
              </a:rPr>
              <a:t>«Ищем друга»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4000" dirty="0">
                <a:solidFill>
                  <a:srgbClr val="000000"/>
                </a:solidFill>
                <a:latin typeface="Times New Roman"/>
                <a:ea typeface="Calibri"/>
              </a:rPr>
              <a:t>Цель: взаимное принятие друг друга и вхождение в контакт, а так же развить чувство быстрой реакции.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sz="4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2249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Разминка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17032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Активизация</a:t>
            </a:r>
          </a:p>
          <a:p>
            <a:r>
              <a:rPr lang="ru-RU" sz="4400" dirty="0">
                <a:solidFill>
                  <a:srgbClr val="0070C0"/>
                </a:solidFill>
              </a:rPr>
              <a:t>Поднятие настроение</a:t>
            </a:r>
          </a:p>
          <a:p>
            <a:r>
              <a:rPr lang="ru-RU" sz="4400" dirty="0">
                <a:solidFill>
                  <a:srgbClr val="0070C0"/>
                </a:solidFill>
              </a:rPr>
              <a:t>Снятие эмоционального напряжения</a:t>
            </a:r>
          </a:p>
        </p:txBody>
      </p:sp>
    </p:spTree>
    <p:extLst>
      <p:ext uri="{BB962C8B-B14F-4D97-AF65-F5344CB8AC3E}">
        <p14:creationId xmlns:p14="http://schemas.microsoft.com/office/powerpoint/2010/main" val="488818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«Четыре стихии»</a:t>
            </a:r>
            <a:r>
              <a:rPr lang="ru-RU" i="1" dirty="0">
                <a:solidFill>
                  <a:srgbClr val="FF0000"/>
                </a:solidFill>
                <a:latin typeface="Times New Roman"/>
                <a:ea typeface="Calibri"/>
              </a:rPr>
              <a:t> 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Земля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– руки вниз</a:t>
            </a:r>
          </a:p>
          <a:p>
            <a:pPr marL="0" indent="0">
              <a:buNone/>
            </a:pP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Вода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– руки вперед</a:t>
            </a:r>
          </a:p>
          <a:p>
            <a:pPr marL="0" indent="0">
              <a:buNone/>
            </a:pP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Воздух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– руки вверх</a:t>
            </a:r>
          </a:p>
          <a:p>
            <a:pPr marL="0" indent="0">
              <a:buNone/>
            </a:pP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Огонь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- вращение  руками  в  локтевых суставах</a:t>
            </a:r>
          </a:p>
        </p:txBody>
      </p:sp>
    </p:spTree>
    <p:extLst>
      <p:ext uri="{BB962C8B-B14F-4D97-AF65-F5344CB8AC3E}">
        <p14:creationId xmlns:p14="http://schemas.microsoft.com/office/powerpoint/2010/main" val="245166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«Ветер дует»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88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Продолжить фразы:</a:t>
            </a:r>
          </a:p>
          <a:p>
            <a:pPr marL="0" indent="0" algn="ct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 кого светлые волосы?</a:t>
            </a:r>
          </a:p>
          <a:p>
            <a:pPr marL="0" indent="0" algn="ct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 кого есть в одежде красный цвет?</a:t>
            </a:r>
          </a:p>
          <a:p>
            <a:pPr marL="0" indent="0" algn="ct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 кого есть сестра?</a:t>
            </a:r>
          </a:p>
          <a:p>
            <a:pPr marL="0" indent="0" algn="ct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Кто любит лимон?</a:t>
            </a:r>
          </a:p>
          <a:p>
            <a:pPr marL="0" indent="0" algn="ctr">
              <a:buNone/>
            </a:pP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971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«Найди себе пару»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6" descr="C:\Documents and Settings\Ольга\Local Settings\Temporary Internet Files\Content.IE5\DZFGAYCN\Ampharos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576" y="1268760"/>
            <a:ext cx="1944216" cy="264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Documents and Settings\Ольга\Local Settings\Temporary Internet Files\Content.IE5\LP34QHYR\kot_po[1]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7FCF6"/>
              </a:clrFrom>
              <a:clrTo>
                <a:srgbClr val="F7FC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2304256" cy="316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Documents and Settings\Ольга\Local Settings\Temporary Internet Files\Content.IE5\DZFGAYCN\New Image[1]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275" y="3717032"/>
            <a:ext cx="270354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883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«Найди себе пару»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6" descr="C:\Documents and Settings\Ольга\Local Settings\Temporary Internet Files\Content.IE5\DZFGAYCN\Ampharos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576" y="1268760"/>
            <a:ext cx="1944216" cy="264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Documents and Settings\Ольга\Local Settings\Temporary Internet Files\Content.IE5\LP34QHYR\kot_po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clrChange>
              <a:clrFrom>
                <a:srgbClr val="F7FCF6"/>
              </a:clrFrom>
              <a:clrTo>
                <a:srgbClr val="F7FC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2304256" cy="316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Documents and Settings\Ольга\Local Settings\Temporary Internet Files\Content.IE5\DZFGAYCN\New Image[1]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275" y="3717032"/>
            <a:ext cx="270354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alimb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83.79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58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9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«Найди себе пару»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6" descr="C:\Documents and Settings\Ольга\Local Settings\Temporary Internet Files\Content.IE5\DZFGAYCN\Ampharos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576" y="1268760"/>
            <a:ext cx="1944216" cy="264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Documents and Settings\Ольга\Local Settings\Temporary Internet Files\Content.IE5\LP34QHYR\kot_po[1]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7FCF6"/>
              </a:clrFrom>
              <a:clrTo>
                <a:srgbClr val="F7FC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2304256" cy="316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Documents and Settings\Ольга\Local Settings\Temporary Internet Files\Content.IE5\DZFGAYCN\New Image[1]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275" y="3717032"/>
            <a:ext cx="270354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360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C0814-B88F-4E3E-9FA0-489C49793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Основной этап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695718-9394-4362-B874-9013D0B45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dirty="0">
                <a:solidFill>
                  <a:srgbClr val="002060"/>
                </a:solidFill>
              </a:rPr>
              <a:t>Содержание по выбранной теме: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2060"/>
                </a:solidFill>
              </a:rPr>
              <a:t>Развитие познавательных способностей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2060"/>
                </a:solidFill>
              </a:rPr>
              <a:t>Формирование социальных навыков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2060"/>
                </a:solidFill>
              </a:rPr>
              <a:t>Установление взаимоотношений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2060"/>
                </a:solidFill>
              </a:rPr>
              <a:t>Сплочение коллектива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2060"/>
                </a:solidFill>
              </a:rPr>
              <a:t>Конфликтные ситуации</a:t>
            </a: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710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3600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>
                <a:solidFill>
                  <a:srgbClr val="FF0000"/>
                </a:solidFill>
              </a:rPr>
              <a:t>«Слова»</a:t>
            </a:r>
          </a:p>
          <a:p>
            <a:pPr marL="0" indent="0" algn="ctr">
              <a:buNone/>
            </a:pPr>
            <a:r>
              <a:rPr lang="ru-RU" sz="6600" dirty="0">
                <a:solidFill>
                  <a:srgbClr val="FF0000"/>
                </a:solidFill>
              </a:rPr>
              <a:t>«Пианино»</a:t>
            </a:r>
          </a:p>
          <a:p>
            <a:pPr marL="0" indent="0" algn="ctr">
              <a:buNone/>
            </a:pPr>
            <a:r>
              <a:rPr lang="ru-RU" sz="6600" dirty="0">
                <a:solidFill>
                  <a:srgbClr val="FF0000"/>
                </a:solidFill>
              </a:rPr>
              <a:t>«Сказка по кругу»</a:t>
            </a:r>
          </a:p>
        </p:txBody>
      </p:sp>
    </p:spTree>
    <p:extLst>
      <p:ext uri="{BB962C8B-B14F-4D97-AF65-F5344CB8AC3E}">
        <p14:creationId xmlns:p14="http://schemas.microsoft.com/office/powerpoint/2010/main" val="1576646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836712"/>
            <a:ext cx="7931224" cy="52894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Тренинг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 (от англ. </a:t>
            </a:r>
            <a:r>
              <a:rPr lang="ru-RU" sz="4400" dirty="0" err="1">
                <a:latin typeface="Times New Roman" pitchFamily="18" charset="0"/>
                <a:cs typeface="Times New Roman" pitchFamily="18" charset="0"/>
              </a:rPr>
              <a:t>training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sz="4400" dirty="0" err="1">
                <a:latin typeface="Times New Roman" pitchFamily="18" charset="0"/>
                <a:cs typeface="Times New Roman" pitchFamily="18" charset="0"/>
              </a:rPr>
              <a:t>train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– тренировка, обучение, воспитание) – </a:t>
            </a:r>
            <a:r>
              <a:rPr lang="ru-RU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 метод активного обучения, который направлен на развитие знаний, навыков и социального поведения.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619196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Игра «Бинго»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/>
              <a:t>позволит больше узнать друг о друге, сплотить коллектив, создать благоприятную атмосферу для взаимодействия 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94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«Бинго»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0" y="1233488"/>
            <a:ext cx="7923318" cy="572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Короли ночной Вероны - МИНУС (goodmp3.ru)">
            <a:hlinkClick r:id="" action="ppaction://media"/>
            <a:extLst>
              <a:ext uri="{FF2B5EF4-FFF2-40B4-BE49-F238E27FC236}">
                <a16:creationId xmlns:a16="http://schemas.microsoft.com/office/drawing/2014/main" id="{4F338CBF-34F4-44A7-97ED-99D1D5CFE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752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1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«Бинго»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0" y="1233488"/>
            <a:ext cx="7923318" cy="572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059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A702D-1145-49CA-920D-A1B54FFA8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Рефлексия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F3E211D1-7302-459F-AACA-4076278DB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«Смайлики» </a:t>
            </a:r>
          </a:p>
          <a:p>
            <a:pPr marL="0" indent="0" algn="ctr">
              <a:buNone/>
            </a:pPr>
            <a:r>
              <a:rPr lang="ru-RU" sz="2800" b="0" i="0" u="none" strike="noStrike" dirty="0">
                <a:effectLst/>
                <a:latin typeface="Times New Roman" panose="02020603050405020304" pitchFamily="18" charset="0"/>
              </a:rPr>
              <a:t>Учащимся раздаются бумажные круги </a:t>
            </a:r>
          </a:p>
          <a:p>
            <a:pPr marL="0" indent="0" algn="ctr">
              <a:buNone/>
            </a:pPr>
            <a:r>
              <a:rPr lang="ru-RU" sz="2800" b="0" i="0" u="none" strike="noStrike" dirty="0">
                <a:effectLst/>
                <a:latin typeface="Times New Roman" panose="02020603050405020304" pitchFamily="18" charset="0"/>
              </a:rPr>
              <a:t>Ребята сами рисуют те эмоции, что свойственны им сейчас</a:t>
            </a:r>
          </a:p>
          <a:p>
            <a:pPr marL="0" indent="0" algn="ctr">
              <a:buNone/>
            </a:pPr>
            <a:endParaRPr lang="ru-RU" sz="2400" b="0" i="0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5CBC08-086E-4349-A495-0835C5B49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17032"/>
            <a:ext cx="7076804" cy="22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15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20DCC-1AD5-4461-A60B-77BC552EC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Рефлексия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6C9E6A-8BC2-4705-B66F-E0EEDEF3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«Плюс-минус-интересно»</a:t>
            </a:r>
          </a:p>
          <a:p>
            <a:pPr marL="0" indent="0">
              <a:buNone/>
            </a:pPr>
            <a:r>
              <a:rPr lang="ru-RU" sz="2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упражнение можно выполнять как устно, так и письменно, в зависимости от наличия времени.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868C9BF-C60D-4A43-99EC-39C588A28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796041"/>
              </p:ext>
            </p:extLst>
          </p:nvPr>
        </p:nvGraphicFramePr>
        <p:xfrm>
          <a:off x="1428750" y="3434752"/>
          <a:ext cx="6286500" cy="1645920"/>
        </p:xfrm>
        <a:graphic>
          <a:graphicData uri="http://schemas.openxmlformats.org/drawingml/2006/table">
            <a:tbl>
              <a:tblPr/>
              <a:tblGrid>
                <a:gridCol w="2095281">
                  <a:extLst>
                    <a:ext uri="{9D8B030D-6E8A-4147-A177-3AD203B41FA5}">
                      <a16:colId xmlns:a16="http://schemas.microsoft.com/office/drawing/2014/main" val="715336846"/>
                    </a:ext>
                  </a:extLst>
                </a:gridCol>
                <a:gridCol w="2095281">
                  <a:extLst>
                    <a:ext uri="{9D8B030D-6E8A-4147-A177-3AD203B41FA5}">
                      <a16:colId xmlns:a16="http://schemas.microsoft.com/office/drawing/2014/main" val="4076141675"/>
                    </a:ext>
                  </a:extLst>
                </a:gridCol>
                <a:gridCol w="2095938">
                  <a:extLst>
                    <a:ext uri="{9D8B030D-6E8A-4147-A177-3AD203B41FA5}">
                      <a16:colId xmlns:a16="http://schemas.microsoft.com/office/drawing/2014/main" val="38300761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effectLst/>
                        </a:rPr>
                        <a:t>Плюс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effectLst/>
                        </a:rPr>
                        <a:t>Минус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effectLst/>
                        </a:rPr>
                        <a:t>Интересно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147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effectLst/>
                        </a:rPr>
                        <a:t> </a:t>
                      </a:r>
                    </a:p>
                    <a:p>
                      <a:pPr algn="just"/>
                      <a:r>
                        <a:rPr lang="ru-RU" dirty="0">
                          <a:effectLst/>
                        </a:rPr>
                        <a:t> </a:t>
                      </a:r>
                    </a:p>
                    <a:p>
                      <a:pPr algn="just"/>
                      <a:r>
                        <a:rPr lang="ru-RU" dirty="0">
                          <a:effectLst/>
                        </a:rPr>
                        <a:t> </a:t>
                      </a:r>
                    </a:p>
                    <a:p>
                      <a:pPr algn="just"/>
                      <a:r>
                        <a:rPr lang="ru-RU" dirty="0">
                          <a:effectLst/>
                        </a:rPr>
                        <a:t> </a:t>
                      </a:r>
                    </a:p>
                    <a:p>
                      <a:pPr algn="just"/>
                      <a:r>
                        <a:rPr lang="ru-RU" dirty="0">
                          <a:effectLst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>
                          <a:effectLst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effectLst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815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387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34683-4FE3-4FD7-B04B-0640EBB7D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Анкета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3114DB3-6D76-4E5E-9903-E91FEFBC2B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7368769"/>
              </p:ext>
            </p:extLst>
          </p:nvPr>
        </p:nvGraphicFramePr>
        <p:xfrm>
          <a:off x="899592" y="1268760"/>
          <a:ext cx="7787208" cy="3528392"/>
        </p:xfrm>
        <a:graphic>
          <a:graphicData uri="http://schemas.openxmlformats.org/drawingml/2006/table">
            <a:tbl>
              <a:tblPr/>
              <a:tblGrid>
                <a:gridCol w="3893604">
                  <a:extLst>
                    <a:ext uri="{9D8B030D-6E8A-4147-A177-3AD203B41FA5}">
                      <a16:colId xmlns:a16="http://schemas.microsoft.com/office/drawing/2014/main" val="2843984549"/>
                    </a:ext>
                  </a:extLst>
                </a:gridCol>
                <a:gridCol w="3893604">
                  <a:extLst>
                    <a:ext uri="{9D8B030D-6E8A-4147-A177-3AD203B41FA5}">
                      <a16:colId xmlns:a16="http://schemas.microsoft.com/office/drawing/2014/main" val="1027453604"/>
                    </a:ext>
                  </a:extLst>
                </a:gridCol>
              </a:tblGrid>
              <a:tr h="3528392"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effectLst/>
                        </a:rPr>
                        <a:t>1. На занятии я работал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ru-RU" dirty="0">
                          <a:effectLst/>
                        </a:rPr>
                        <a:t>2. Своей работой на занятии я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ru-RU" dirty="0">
                          <a:effectLst/>
                        </a:rPr>
                        <a:t>3. Занятие для меня показался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ru-RU" dirty="0">
                          <a:effectLst/>
                        </a:rPr>
                        <a:t>4. За занятие я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ru-RU" dirty="0">
                          <a:effectLst/>
                        </a:rPr>
                        <a:t>5. Мое настроение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ru-RU" dirty="0">
                          <a:effectLst/>
                        </a:rPr>
                        <a:t>6. Материал занятия мне был</a:t>
                      </a:r>
                    </a:p>
                    <a:p>
                      <a:pPr algn="just"/>
                      <a:r>
                        <a:rPr lang="ru-RU" dirty="0">
                          <a:effectLst/>
                        </a:rPr>
                        <a:t> </a:t>
                      </a:r>
                    </a:p>
                    <a:p>
                      <a:pPr algn="just"/>
                      <a:r>
                        <a:rPr lang="ru-RU" dirty="0">
                          <a:effectLst/>
                        </a:rPr>
                        <a:t> 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ru-RU" dirty="0">
                          <a:effectLst/>
                        </a:rPr>
                        <a:t>7. Домашнее задание мне кажется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effectLst/>
                        </a:rPr>
                        <a:t>активно / пассивно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ru-RU" dirty="0">
                          <a:effectLst/>
                        </a:rPr>
                        <a:t>доволен / не доволен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ru-RU" dirty="0">
                          <a:effectLst/>
                        </a:rPr>
                        <a:t>коротким / длинным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ru-RU" dirty="0">
                          <a:effectLst/>
                        </a:rPr>
                        <a:t>не устал / устал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ru-RU" dirty="0">
                          <a:effectLst/>
                        </a:rPr>
                        <a:t>стало лучше / стало хуже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ru-RU" dirty="0">
                          <a:effectLst/>
                        </a:rPr>
                        <a:t>понятен / не понятен</a:t>
                      </a:r>
                    </a:p>
                    <a:p>
                      <a:pPr algn="just"/>
                      <a:r>
                        <a:rPr lang="ru-RU" dirty="0">
                          <a:effectLst/>
                        </a:rPr>
                        <a:t>полезен / бесполезен</a:t>
                      </a:r>
                    </a:p>
                    <a:p>
                      <a:pPr algn="just"/>
                      <a:r>
                        <a:rPr lang="ru-RU" dirty="0">
                          <a:effectLst/>
                        </a:rPr>
                        <a:t>интересен / скучен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ru-RU" dirty="0">
                          <a:effectLst/>
                        </a:rPr>
                        <a:t>легким / трудным</a:t>
                      </a:r>
                    </a:p>
                    <a:p>
                      <a:pPr algn="just"/>
                      <a:r>
                        <a:rPr lang="ru-RU" dirty="0">
                          <a:effectLst/>
                        </a:rPr>
                        <a:t>интересным / неинтересным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020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828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79462-297A-4DF1-8FDB-A5041EAA3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«Светофор»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426D5-7FB4-401B-B3A0-0B87449A7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indent="0" algn="ctr">
              <a:buNone/>
            </a:pPr>
            <a:r>
              <a:rPr lang="ru-RU" b="0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Выбор цвета</a:t>
            </a:r>
          </a:p>
          <a:p>
            <a:pPr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Красный</a:t>
            </a:r>
            <a:r>
              <a:rPr lang="ru-RU" b="0" i="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</a:rPr>
              <a:t> – нет (не понравилось)</a:t>
            </a:r>
          </a:p>
          <a:p>
            <a:pPr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</a:rPr>
              <a:t>Ж</a:t>
            </a:r>
            <a:r>
              <a:rPr lang="ru-RU" b="0" i="0" u="none" strike="noStrike" dirty="0"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елтый</a:t>
            </a:r>
            <a:r>
              <a:rPr lang="ru-RU" b="0" i="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</a:rPr>
              <a:t> – не совсем (сомнения, трудности) </a:t>
            </a:r>
          </a:p>
          <a:p>
            <a:pPr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39471D"/>
                </a:solidFill>
                <a:latin typeface="Times New Roman" panose="02020603050405020304" pitchFamily="18" charset="0"/>
              </a:rPr>
              <a:t>З</a:t>
            </a:r>
            <a:r>
              <a:rPr lang="ru-RU" b="0" i="0" u="none" strike="noStrike" dirty="0">
                <a:solidFill>
                  <a:srgbClr val="39471D"/>
                </a:solidFill>
                <a:effectLst/>
                <a:latin typeface="Times New Roman" panose="02020603050405020304" pitchFamily="18" charset="0"/>
              </a:rPr>
              <a:t>еленый</a:t>
            </a:r>
            <a:r>
              <a:rPr lang="ru-RU" b="0" i="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</a:rPr>
              <a:t> – да (понравилось, получилось)</a:t>
            </a:r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286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Продолжите фразу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4400" dirty="0">
                <a:latin typeface="Times New Roman" pitchFamily="18" charset="0"/>
                <a:ea typeface="Times New Roman"/>
                <a:cs typeface="Times New Roman" pitchFamily="18" charset="0"/>
              </a:rPr>
              <a:t>сегодня я узнал…</a:t>
            </a:r>
            <a:endParaRPr lang="ru-RU" sz="4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4400" dirty="0">
                <a:latin typeface="Times New Roman" pitchFamily="18" charset="0"/>
                <a:ea typeface="Times New Roman"/>
                <a:cs typeface="Times New Roman" pitchFamily="18" charset="0"/>
              </a:rPr>
              <a:t>было интересно…</a:t>
            </a:r>
            <a:endParaRPr lang="ru-RU" sz="4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4400" dirty="0">
                <a:latin typeface="Times New Roman" pitchFamily="18" charset="0"/>
                <a:ea typeface="Times New Roman"/>
                <a:cs typeface="Times New Roman" pitchFamily="18" charset="0"/>
              </a:rPr>
              <a:t>я понял, что…</a:t>
            </a:r>
            <a:endParaRPr lang="ru-RU" sz="4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4400" dirty="0">
                <a:latin typeface="Times New Roman" pitchFamily="18" charset="0"/>
                <a:ea typeface="Times New Roman"/>
                <a:cs typeface="Times New Roman" pitchFamily="18" charset="0"/>
              </a:rPr>
              <a:t>теперь я могу…</a:t>
            </a:r>
            <a:endParaRPr lang="ru-RU" sz="4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4400" dirty="0">
                <a:latin typeface="Times New Roman" pitchFamily="18" charset="0"/>
                <a:ea typeface="Times New Roman"/>
                <a:cs typeface="Times New Roman" pitchFamily="18" charset="0"/>
              </a:rPr>
              <a:t>я попробую…</a:t>
            </a:r>
            <a:endParaRPr lang="ru-RU" sz="4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9279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Ритуал прощания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rgbClr val="0070C0"/>
                </a:solidFill>
                <a:latin typeface="Times New Roman"/>
                <a:ea typeface="Times New Roman"/>
              </a:rPr>
              <a:t>«Встретимся опять»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«Раз, два, три, четыре, пять – скоро встретимся опять!»</a:t>
            </a:r>
            <a:endParaRPr lang="ru-RU" sz="2800" dirty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rgbClr val="0070C0"/>
                </a:solidFill>
                <a:latin typeface="Times New Roman"/>
                <a:ea typeface="Times New Roman"/>
              </a:rPr>
              <a:t>«Скажите доброе словечко»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Пожелание для всей группы</a:t>
            </a:r>
            <a:endParaRPr lang="ru-RU" sz="2800" dirty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rgbClr val="0070C0"/>
                </a:solidFill>
                <a:latin typeface="Times New Roman"/>
                <a:ea typeface="Times New Roman"/>
              </a:rPr>
              <a:t>«Подарок»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latin typeface="Times New Roman"/>
                <a:ea typeface="Times New Roman"/>
              </a:rPr>
              <a:t>Пантомима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239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394989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ru-RU" sz="4400" dirty="0">
                <a:solidFill>
                  <a:srgbClr val="FF0000"/>
                </a:solidFill>
                <a:latin typeface="Georgia"/>
                <a:ea typeface="Times New Roman"/>
                <a:cs typeface="Tahoma"/>
              </a:rPr>
              <a:t>Очень жаль нам расставаться,</a:t>
            </a:r>
            <a:endParaRPr lang="ru-RU" sz="40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ru-RU" sz="4400" dirty="0">
                <a:solidFill>
                  <a:srgbClr val="FF0000"/>
                </a:solidFill>
                <a:latin typeface="Georgia"/>
                <a:ea typeface="Times New Roman"/>
                <a:cs typeface="Tahoma"/>
              </a:rPr>
              <a:t>Но пришла пора прощаться.</a:t>
            </a:r>
            <a:endParaRPr lang="ru-RU" sz="40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ru-RU" sz="4400" dirty="0">
                <a:solidFill>
                  <a:srgbClr val="FF0000"/>
                </a:solidFill>
                <a:latin typeface="Georgia"/>
                <a:ea typeface="Times New Roman"/>
                <a:cs typeface="Tahoma"/>
              </a:rPr>
              <a:t>Чтобы нам не унывать,</a:t>
            </a:r>
            <a:endParaRPr lang="ru-RU" sz="40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indent="0" algn="ctr">
              <a:buNone/>
            </a:pPr>
            <a:r>
              <a:rPr lang="ru-RU" sz="4400" dirty="0">
                <a:solidFill>
                  <a:srgbClr val="FF0000"/>
                </a:solidFill>
                <a:latin typeface="Georgia"/>
                <a:ea typeface="Times New Roman"/>
                <a:cs typeface="Tahoma"/>
              </a:rPr>
              <a:t>Можно крепко всех обнять!</a:t>
            </a:r>
            <a:r>
              <a:rPr lang="ru-RU" sz="4400" dirty="0">
                <a:solidFill>
                  <a:srgbClr val="FF0000"/>
                </a:solidFill>
                <a:latin typeface="Arial"/>
                <a:ea typeface="Times New Roman"/>
              </a:rPr>
              <a:t> 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53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Тренинг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4000" dirty="0">
                <a:solidFill>
                  <a:srgbClr val="1F497D"/>
                </a:solidFill>
              </a:rPr>
              <a:t>Ритуал приветствия</a:t>
            </a:r>
          </a:p>
          <a:p>
            <a:pPr lvl="0"/>
            <a:r>
              <a:rPr lang="ru-RU" sz="4000" dirty="0">
                <a:solidFill>
                  <a:srgbClr val="1F497D"/>
                </a:solidFill>
              </a:rPr>
              <a:t>Разминка</a:t>
            </a:r>
          </a:p>
          <a:p>
            <a:pPr lvl="0"/>
            <a:r>
              <a:rPr lang="ru-RU" sz="4000" dirty="0">
                <a:solidFill>
                  <a:srgbClr val="1F497D"/>
                </a:solidFill>
              </a:rPr>
              <a:t>Основное содержание по теме</a:t>
            </a:r>
          </a:p>
          <a:p>
            <a:pPr lvl="0"/>
            <a:r>
              <a:rPr lang="ru-RU" sz="4000" dirty="0">
                <a:solidFill>
                  <a:srgbClr val="1F497D"/>
                </a:solidFill>
              </a:rPr>
              <a:t>Рефлексия</a:t>
            </a:r>
          </a:p>
          <a:p>
            <a:pPr lvl="0"/>
            <a:r>
              <a:rPr lang="ru-RU" sz="4000" dirty="0">
                <a:solidFill>
                  <a:srgbClr val="1F497D"/>
                </a:solidFill>
              </a:rPr>
              <a:t>Ритуал прощания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809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1"/>
            <a:ext cx="8496944" cy="40324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Тренинговые</a:t>
            </a:r>
            <a:r>
              <a:rPr lang="ru-RU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технологии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 - это система деятельности,</a:t>
            </a:r>
          </a:p>
          <a:p>
            <a:pPr marL="0" indent="0" algn="ctr">
              <a:buNone/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способствующая отработке</a:t>
            </a:r>
          </a:p>
          <a:p>
            <a:pPr marL="0" indent="0" algn="ctr">
              <a:buNone/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учебных навыков и определённых решений. </a:t>
            </a:r>
          </a:p>
        </p:txBody>
      </p:sp>
    </p:spTree>
    <p:extLst>
      <p:ext uri="{BB962C8B-B14F-4D97-AF65-F5344CB8AC3E}">
        <p14:creationId xmlns:p14="http://schemas.microsoft.com/office/powerpoint/2010/main" val="2072810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Ритуал приветствия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600200"/>
            <a:ext cx="590465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«Назови свое имя»</a:t>
            </a:r>
          </a:p>
          <a:p>
            <a:pPr marL="0" indent="0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Улыбнитесь всем вокруг</a:t>
            </a:r>
          </a:p>
          <a:p>
            <a:pPr marL="0" indent="0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 скорей вставайте в круг</a:t>
            </a:r>
          </a:p>
          <a:p>
            <a:pPr marL="0" indent="0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Мячик ты передавай,</a:t>
            </a:r>
          </a:p>
          <a:p>
            <a:pPr marL="0" indent="0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Свое имя называй!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369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Ритуал приветствия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4400" b="1" dirty="0">
                <a:solidFill>
                  <a:srgbClr val="0070C0"/>
                </a:solidFill>
                <a:latin typeface="Times New Roman"/>
                <a:ea typeface="Times New Roman"/>
              </a:rPr>
              <a:t>«Снежный ком»</a:t>
            </a:r>
            <a:endParaRPr lang="ru-RU" sz="4000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4000" dirty="0">
                <a:solidFill>
                  <a:srgbClr val="181818"/>
                </a:solidFill>
                <a:latin typeface="Times New Roman"/>
                <a:ea typeface="Times New Roman"/>
              </a:rPr>
              <a:t>П</a:t>
            </a:r>
            <a:r>
              <a:rPr lang="ru-RU" sz="4400" dirty="0">
                <a:solidFill>
                  <a:srgbClr val="181818"/>
                </a:solidFill>
                <a:latin typeface="Times New Roman"/>
                <a:ea typeface="Times New Roman"/>
              </a:rPr>
              <a:t>озволяет детям скорее запомнить имена, друг друга, установить контакт.</a:t>
            </a:r>
            <a:endParaRPr lang="ru-RU" sz="40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5173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Ритуал приветствия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4400" b="1" dirty="0">
                <a:solidFill>
                  <a:srgbClr val="0070C0"/>
                </a:solidFill>
                <a:latin typeface="Times New Roman"/>
                <a:ea typeface="Times New Roman"/>
              </a:rPr>
              <a:t>«Здравствуй»</a:t>
            </a:r>
            <a:endParaRPr lang="ru-RU" sz="4000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latin typeface="Times New Roman"/>
                <a:ea typeface="Calibri"/>
                <a:cs typeface="Times New Roman"/>
              </a:rPr>
              <a:t>Здравствуй небо! (руки поднять вверх)</a:t>
            </a:r>
            <a:endParaRPr lang="ru-RU" sz="4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latin typeface="Times New Roman"/>
                <a:ea typeface="Calibri"/>
                <a:cs typeface="Times New Roman"/>
              </a:rPr>
              <a:t>Здравствуй солнце! (руки соединяем в круг над головой)</a:t>
            </a:r>
            <a:endParaRPr lang="ru-RU" sz="4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latin typeface="Times New Roman"/>
                <a:ea typeface="Calibri"/>
                <a:cs typeface="Times New Roman"/>
              </a:rPr>
              <a:t>Здравствуй земля! (руки опускаем вниз)</a:t>
            </a:r>
            <a:endParaRPr lang="ru-RU" sz="4000" dirty="0">
              <a:ea typeface="Calibri"/>
              <a:cs typeface="Times New Roman"/>
            </a:endParaRPr>
          </a:p>
          <a:p>
            <a:r>
              <a:rPr lang="ru-RU" sz="4000" dirty="0">
                <a:latin typeface="Times New Roman"/>
                <a:ea typeface="Calibri"/>
              </a:rPr>
              <a:t>И группа (команда) моя! (соединяем руки и замыкаем круг)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209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Ритуал приветствия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4400" b="1" dirty="0">
                <a:solidFill>
                  <a:srgbClr val="0070C0"/>
                </a:solidFill>
                <a:latin typeface="Times New Roman"/>
                <a:ea typeface="Times New Roman"/>
              </a:rPr>
              <a:t>«Давай поздороваемся»</a:t>
            </a:r>
            <a:endParaRPr lang="ru-RU" sz="4000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solidFill>
                  <a:srgbClr val="000000"/>
                </a:solidFill>
                <a:latin typeface="Times New Roman"/>
                <a:ea typeface="Times New Roman"/>
              </a:rPr>
              <a:t>хлопок один раз- здороваемся за руку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solidFill>
                  <a:srgbClr val="000000"/>
                </a:solidFill>
                <a:latin typeface="Times New Roman"/>
                <a:ea typeface="Times New Roman"/>
              </a:rPr>
              <a:t>два хлопка –здороваемся  плечиками</a:t>
            </a:r>
            <a:endParaRPr lang="ru-RU" sz="36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solidFill>
                  <a:srgbClr val="000000"/>
                </a:solidFill>
                <a:latin typeface="Times New Roman"/>
                <a:ea typeface="Times New Roman"/>
              </a:rPr>
              <a:t>три хлопка –здороваемся  локотками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738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Ритуал приветствия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4400" b="1" dirty="0">
                <a:solidFill>
                  <a:srgbClr val="0070C0"/>
                </a:solidFill>
                <a:latin typeface="Times New Roman"/>
                <a:ea typeface="Times New Roman"/>
              </a:rPr>
              <a:t>«Ищем друга»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4000" dirty="0">
                <a:solidFill>
                  <a:srgbClr val="000000"/>
                </a:solidFill>
                <a:latin typeface="Times New Roman"/>
                <a:ea typeface="Calibri"/>
              </a:rPr>
              <a:t>Цель: взаимное принятие друг друга и вхождение в контакт, а так же развить чувство быстрой реакции.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sz="4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93614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626</Words>
  <Application>Microsoft Office PowerPoint</Application>
  <PresentationFormat>Экран (4:3)</PresentationFormat>
  <Paragraphs>134</Paragraphs>
  <Slides>29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Batang</vt:lpstr>
      <vt:lpstr>Arial</vt:lpstr>
      <vt:lpstr>Calibri</vt:lpstr>
      <vt:lpstr>Georgia</vt:lpstr>
      <vt:lpstr>Times New Roman</vt:lpstr>
      <vt:lpstr>Wingdings</vt:lpstr>
      <vt:lpstr>Тема Office</vt:lpstr>
      <vt:lpstr>Элементы  тренинговых технологий в воспитательной работе педагога </vt:lpstr>
      <vt:lpstr>Презентация PowerPoint</vt:lpstr>
      <vt:lpstr>Тренинг</vt:lpstr>
      <vt:lpstr>Презентация PowerPoint</vt:lpstr>
      <vt:lpstr>Ритуал приветствия</vt:lpstr>
      <vt:lpstr>Ритуал приветствия</vt:lpstr>
      <vt:lpstr>Ритуал приветствия</vt:lpstr>
      <vt:lpstr>Ритуал приветствия</vt:lpstr>
      <vt:lpstr>Ритуал приветствия</vt:lpstr>
      <vt:lpstr>Ритуал приветствия</vt:lpstr>
      <vt:lpstr>Ритуал приветствия</vt:lpstr>
      <vt:lpstr>Разминка</vt:lpstr>
      <vt:lpstr>«Четыре стихии»  </vt:lpstr>
      <vt:lpstr>«Ветер дует»</vt:lpstr>
      <vt:lpstr>«Найди себе пару» </vt:lpstr>
      <vt:lpstr>«Найди себе пару» </vt:lpstr>
      <vt:lpstr>«Найди себе пару» </vt:lpstr>
      <vt:lpstr>Основной этап</vt:lpstr>
      <vt:lpstr>Презентация PowerPoint</vt:lpstr>
      <vt:lpstr>Игра «Бинго» позволит больше узнать друг о друге, сплотить коллектив, создать благоприятную атмосферу для взаимодействия  </vt:lpstr>
      <vt:lpstr>«Бинго»</vt:lpstr>
      <vt:lpstr>«Бинго»</vt:lpstr>
      <vt:lpstr>Рефлексия</vt:lpstr>
      <vt:lpstr>Рефлексия</vt:lpstr>
      <vt:lpstr>Анкета</vt:lpstr>
      <vt:lpstr>«Светофор»</vt:lpstr>
      <vt:lpstr>Продолжите фразу</vt:lpstr>
      <vt:lpstr>Ритуал прощания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PSIHOLOG</dc:creator>
  <cp:lastModifiedBy>TJ65</cp:lastModifiedBy>
  <cp:revision>18</cp:revision>
  <dcterms:created xsi:type="dcterms:W3CDTF">2022-02-16T08:44:22Z</dcterms:created>
  <dcterms:modified xsi:type="dcterms:W3CDTF">2022-02-17T16:10:15Z</dcterms:modified>
</cp:coreProperties>
</file>