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  <p:sldMasterId id="2147483723" r:id="rId2"/>
  </p:sldMasterIdLst>
  <p:sldIdLst>
    <p:sldId id="256" r:id="rId3"/>
    <p:sldId id="257" r:id="rId4"/>
    <p:sldId id="259" r:id="rId5"/>
    <p:sldId id="258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5D9"/>
    <a:srgbClr val="C8267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52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55300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55301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5302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5303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530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55305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5306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53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53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530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974AC1-9313-4B09-A919-D314094B67D8}" type="datetimeFigureOut">
              <a:rPr lang="ru-RU"/>
              <a:pPr/>
              <a:t>02.03.2021</a:t>
            </a:fld>
            <a:endParaRPr lang="ru-RU"/>
          </a:p>
        </p:txBody>
      </p:sp>
      <p:sp>
        <p:nvSpPr>
          <p:cNvPr id="5531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531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B3937B-C323-4238-B368-F148C40E1C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44F2C6-DEAC-4888-B31C-585C284C1D6E}" type="datetimeFigureOut">
              <a:rPr lang="ru-RU"/>
              <a:pPr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AE708-2C49-492F-8C09-50A134165C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D1F934-D23E-44BB-91BF-83BA44C31B56}" type="datetimeFigureOut">
              <a:rPr lang="ru-RU"/>
              <a:pPr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3EF0C-FF3A-4E08-B1EE-654CFE01A0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AEC5-5246-4D8F-85B0-5AD749892E48}" type="datetimeFigureOut">
              <a:rPr lang="ru-RU"/>
              <a:pPr>
                <a:defRPr/>
              </a:pPr>
              <a:t>02.03.2021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B950E-BFC0-4FE0-8919-149EF2449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52398-F611-4895-881F-202A6563A981}" type="datetimeFigureOut">
              <a:rPr lang="ru-RU"/>
              <a:pPr>
                <a:defRPr/>
              </a:pPr>
              <a:t>02.03.2021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EE276-0F28-4171-A231-178F8F69A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CF166-5F11-4C23-97B8-0ED4D8E39CED}" type="datetimeFigureOut">
              <a:rPr lang="ru-RU"/>
              <a:pPr>
                <a:defRPr/>
              </a:pPr>
              <a:t>02.03.2021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8756C-F723-4B3D-981D-E5C26D6F5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2B5675-A7F3-41AF-9921-EC8A3B80AB7B}" type="datetimeFigureOut">
              <a:rPr lang="ru-RU"/>
              <a:pPr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5E0B7-C878-49B6-A175-37D6871B92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A6AC97-33F3-4790-9D50-F52679B5BA81}" type="datetimeFigureOut">
              <a:rPr lang="ru-RU"/>
              <a:pPr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5E651-4C82-439A-BD5F-DE511C7AC2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335662-A34E-4F83-A842-8F1D78AAC126}" type="datetimeFigureOut">
              <a:rPr lang="ru-RU"/>
              <a:pPr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E128A-A47E-40C0-A4F2-52C5B23DA9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69628D-01B7-4473-AC92-BBD2F8D8A82E}" type="datetimeFigureOut">
              <a:rPr lang="ru-RU"/>
              <a:pPr/>
              <a:t>02.03.2021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75EA0-E092-4349-B479-6DE1854909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0BD328-F61F-4A9D-833C-83231247A8DA}" type="datetimeFigureOut">
              <a:rPr lang="ru-RU"/>
              <a:pPr/>
              <a:t>02.03.2021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B69DE-2629-48FF-AFAE-F0A878C03E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50DC51-DAFA-44A1-A32D-662DA89EA833}" type="datetimeFigureOut">
              <a:rPr lang="ru-RU"/>
              <a:pPr/>
              <a:t>02.03.2021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4EF4C-EF94-4D3B-AC14-43AE379195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DE5CF2-9129-4CA4-B598-9669E620B3BA}" type="datetimeFigureOut">
              <a:rPr lang="ru-RU"/>
              <a:pPr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557AA-81ED-4FC2-B8C6-AF9305F32A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8597E0-37AA-48BD-A38C-669CCA24AAB2}" type="datetimeFigureOut">
              <a:rPr lang="ru-RU"/>
              <a:pPr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09C0A-219F-4521-BB0D-8A398D0CB5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542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5427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5427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427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04AFDA6A-F7E6-4F26-8106-C3C4B7D353E9}" type="datetimeFigureOut">
              <a:rPr lang="ru-RU"/>
              <a:pPr/>
              <a:t>02.03.2021</a:t>
            </a:fld>
            <a:endParaRPr lang="ru-RU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542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77A99C1-BD42-4ED2-A1D9-61F09B99574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4826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16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rtlCol="0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B7F991-89EE-403A-A51C-02013E051F74}" type="datetimeFigureOut">
              <a:rPr lang="ru-RU"/>
              <a:pPr>
                <a:defRPr/>
              </a:pPr>
              <a:t>02.03.2021</a:t>
            </a:fld>
            <a:endParaRPr lang="ru-RU"/>
          </a:p>
        </p:txBody>
      </p:sp>
      <p:sp>
        <p:nvSpPr>
          <p:cNvPr id="26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720BDD-49A9-471C-A8C1-E357E1943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" name="Нижний колонтитул 20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576" y="1484784"/>
            <a:ext cx="7992888" cy="1712788"/>
          </a:xfrm>
        </p:spPr>
        <p:txBody>
          <a:bodyPr anchor="b">
            <a:normAutofit fontScale="90000"/>
          </a:bodyPr>
          <a:lstStyle/>
          <a:p>
            <a:pPr algn="ctr"/>
            <a:r>
              <a:rPr lang="ru-RU" sz="5600" b="1" dirty="0">
                <a:solidFill>
                  <a:srgbClr val="1E15D9"/>
                </a:solidFill>
                <a:cs typeface="Times New Roman" pitchFamily="18" charset="0"/>
              </a:rPr>
              <a:t/>
            </a:r>
            <a:br>
              <a:rPr lang="ru-RU" sz="5600" b="1" dirty="0">
                <a:solidFill>
                  <a:srgbClr val="1E15D9"/>
                </a:solidFill>
                <a:cs typeface="Times New Roman" pitchFamily="18" charset="0"/>
              </a:rPr>
            </a:br>
            <a:r>
              <a:rPr lang="en-US" sz="5600" b="1" dirty="0">
                <a:solidFill>
                  <a:srgbClr val="1E15D9"/>
                </a:solidFill>
                <a:cs typeface="Times New Roman" pitchFamily="18" charset="0"/>
              </a:rPr>
              <a:t>THE PRESENT PERFECT TENSE</a:t>
            </a:r>
            <a:endParaRPr lang="ru-RU" sz="5600" b="1" dirty="0">
              <a:solidFill>
                <a:srgbClr val="1E15D9"/>
              </a:solidFill>
              <a:cs typeface="Times New Roman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103438" y="3386138"/>
            <a:ext cx="6570662" cy="1089025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>
                <a:solidFill>
                  <a:srgbClr val="1E15D9"/>
                </a:solidFill>
                <a:latin typeface="Times New Roman" pitchFamily="18" charset="0"/>
                <a:cs typeface="Times New Roman" pitchFamily="18" charset="0"/>
              </a:rPr>
              <a:t>Настоящее Совершенное Время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31875" y="361950"/>
            <a:ext cx="7654925" cy="1266825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4400" b="1">
                <a:cs typeface="Times New Roman" pitchFamily="18" charset="0"/>
              </a:rPr>
              <a:t>THE PRESENT PERFECT TENSE</a:t>
            </a:r>
            <a:endParaRPr lang="ru-RU" sz="4400"/>
          </a:p>
        </p:txBody>
      </p:sp>
      <p:sp>
        <p:nvSpPr>
          <p:cNvPr id="22530" name="Содержимое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Наречия неопределенного времени обычно стоят перед основным глаголом</a:t>
            </a:r>
            <a:r>
              <a:rPr lang="ru-RU" dirty="0"/>
              <a:t>.</a:t>
            </a:r>
          </a:p>
          <a:p>
            <a:pPr>
              <a:buFont typeface="Wingdings" pitchFamily="2" charset="2"/>
              <a:buNone/>
            </a:pPr>
            <a:endParaRPr lang="ru-RU" dirty="0"/>
          </a:p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>
                <a:latin typeface="Times New Roman" pitchFamily="18" charset="0"/>
                <a:cs typeface="Times New Roman" pitchFamily="18" charset="0"/>
              </a:rPr>
              <a:t>already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seen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this film.</a:t>
            </a:r>
          </a:p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>
                <a:latin typeface="Times New Roman" pitchFamily="18" charset="0"/>
                <a:cs typeface="Times New Roman" pitchFamily="18" charset="0"/>
              </a:rPr>
              <a:t>never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to Africa.</a:t>
            </a:r>
          </a:p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you </a:t>
            </a:r>
            <a:r>
              <a:rPr lang="en-US" sz="4000" u="sng" dirty="0">
                <a:latin typeface="Times New Roman" pitchFamily="18" charset="0"/>
                <a:cs typeface="Times New Roman" pitchFamily="18" charset="0"/>
              </a:rPr>
              <a:t>ever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book?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87450" y="260350"/>
            <a:ext cx="6981825" cy="1296988"/>
          </a:xfrm>
        </p:spPr>
        <p:txBody>
          <a:bodyPr anchor="b">
            <a:noAutofit/>
          </a:bodyPr>
          <a:lstStyle/>
          <a:p>
            <a:pPr algn="ctr"/>
            <a:r>
              <a:rPr lang="en-US" sz="4000" b="1" dirty="0">
                <a:cs typeface="Times New Roman" pitchFamily="18" charset="0"/>
              </a:rPr>
              <a:t>THE PRESENT PERFECT TENSE</a:t>
            </a:r>
            <a:endParaRPr lang="ru-RU" sz="4000" dirty="0"/>
          </a:p>
        </p:txBody>
      </p:sp>
      <p:sp>
        <p:nvSpPr>
          <p:cNvPr id="23554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42938" y="1556792"/>
            <a:ext cx="7353300" cy="463128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Следует обратить особое внимание на перевод неопределенного наречия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уже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английский язык.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утвердительных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предложениях это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already.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4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u="sng" dirty="0">
                <a:latin typeface="Times New Roman" pitchFamily="18" charset="0"/>
                <a:cs typeface="Times New Roman" pitchFamily="18" charset="0"/>
              </a:rPr>
              <a:t>already </a:t>
            </a:r>
            <a:r>
              <a:rPr lang="en-US" sz="4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helped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her mother.</a:t>
            </a:r>
          </a:p>
          <a:p>
            <a:pPr algn="ctr">
              <a:buFont typeface="Wingdings" pitchFamily="2" charset="2"/>
              <a:buNone/>
            </a:pP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  I </a:t>
            </a:r>
            <a:r>
              <a:rPr lang="en-US" sz="4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u="sng" dirty="0">
                <a:latin typeface="Times New Roman" pitchFamily="18" charset="0"/>
                <a:cs typeface="Times New Roman" pitchFamily="18" charset="0"/>
              </a:rPr>
              <a:t>already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the book.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33463" y="188913"/>
            <a:ext cx="7069137" cy="1439862"/>
          </a:xfrm>
        </p:spPr>
        <p:txBody>
          <a:bodyPr anchor="b">
            <a:normAutofit/>
          </a:bodyPr>
          <a:lstStyle/>
          <a:p>
            <a:pPr algn="ctr"/>
            <a:r>
              <a:rPr lang="en-US" sz="3600" b="1">
                <a:cs typeface="Times New Roman" pitchFamily="18" charset="0"/>
              </a:rPr>
              <a:t>THE PRESENT PERFECT TENSE</a:t>
            </a:r>
            <a:endParaRPr lang="ru-RU" sz="3600"/>
          </a:p>
        </p:txBody>
      </p:sp>
      <p:sp>
        <p:nvSpPr>
          <p:cNvPr id="24578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57188" y="1557338"/>
            <a:ext cx="7643812" cy="4387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вопросительных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предложениях это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yet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которое ставится в конце вопроса.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you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there 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yet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Ты уже бывал там?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spoken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to father 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yet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? – Она уже поговорила с папой.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500063"/>
            <a:ext cx="7496175" cy="917575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4000" b="1">
                <a:cs typeface="Times New Roman" pitchFamily="18" charset="0"/>
              </a:rPr>
              <a:t>THE PRESENT PERFECT TENSE</a:t>
            </a:r>
            <a:endParaRPr lang="ru-RU" sz="4000"/>
          </a:p>
        </p:txBody>
      </p:sp>
      <p:sp>
        <p:nvSpPr>
          <p:cNvPr id="25602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971550" y="1484313"/>
            <a:ext cx="7848600" cy="4752975"/>
          </a:xfrm>
        </p:spPr>
        <p:txBody>
          <a:bodyPr/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i="1">
                <a:latin typeface="Times New Roman" pitchFamily="18" charset="0"/>
                <a:cs typeface="Times New Roman" pitchFamily="18" charset="0"/>
              </a:rPr>
              <a:t>отрицательных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предложениях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yet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переводится </a:t>
            </a:r>
            <a:r>
              <a:rPr lang="ru-RU" sz="3200" i="1">
                <a:latin typeface="Times New Roman" pitchFamily="18" charset="0"/>
                <a:cs typeface="Times New Roman" pitchFamily="18" charset="0"/>
              </a:rPr>
              <a:t>еще не 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… .</a:t>
            </a:r>
          </a:p>
          <a:p>
            <a:r>
              <a:rPr lang="en-US" sz="4000" i="1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40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haven’t</a:t>
            </a:r>
            <a:r>
              <a:rPr lang="en-US" sz="4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en-US" sz="4000" i="1">
                <a:latin typeface="Times New Roman" pitchFamily="18" charset="0"/>
                <a:cs typeface="Times New Roman" pitchFamily="18" charset="0"/>
              </a:rPr>
              <a:t>  tea </a:t>
            </a:r>
            <a:r>
              <a:rPr lang="en-US" sz="4000" i="1" u="sng">
                <a:latin typeface="Times New Roman" pitchFamily="18" charset="0"/>
                <a:cs typeface="Times New Roman" pitchFamily="18" charset="0"/>
              </a:rPr>
              <a:t>yet</a:t>
            </a:r>
            <a:r>
              <a:rPr lang="en-US" sz="4000" i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i="1">
                <a:latin typeface="Times New Roman" pitchFamily="18" charset="0"/>
                <a:cs typeface="Times New Roman" pitchFamily="18" charset="0"/>
              </a:rPr>
              <a:t> – Мы еще не пили кофе.</a:t>
            </a:r>
            <a:endParaRPr lang="en-US" sz="4000" i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i="1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40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hasn’t eaten </a:t>
            </a:r>
            <a:r>
              <a:rPr lang="en-US" sz="4000" i="1">
                <a:latin typeface="Times New Roman" pitchFamily="18" charset="0"/>
                <a:cs typeface="Times New Roman" pitchFamily="18" charset="0"/>
              </a:rPr>
              <a:t>his lunch </a:t>
            </a:r>
            <a:r>
              <a:rPr lang="en-US" sz="4000" i="1" u="sng">
                <a:latin typeface="Times New Roman" pitchFamily="18" charset="0"/>
                <a:cs typeface="Times New Roman" pitchFamily="18" charset="0"/>
              </a:rPr>
              <a:t>yet</a:t>
            </a:r>
            <a:r>
              <a:rPr lang="en-US" sz="4000" i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i="1">
                <a:latin typeface="Times New Roman" pitchFamily="18" charset="0"/>
                <a:cs typeface="Times New Roman" pitchFamily="18" charset="0"/>
              </a:rPr>
              <a:t> – Он еще не съел ланч.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33463" y="188913"/>
            <a:ext cx="7354887" cy="1368425"/>
          </a:xfrm>
        </p:spPr>
        <p:txBody>
          <a:bodyPr anchor="b">
            <a:normAutofit/>
          </a:bodyPr>
          <a:lstStyle/>
          <a:p>
            <a:pPr algn="ctr"/>
            <a:r>
              <a:rPr lang="en-US" sz="4000" b="1">
                <a:cs typeface="Times New Roman" pitchFamily="18" charset="0"/>
              </a:rPr>
              <a:t>THE PRESENT PERFECT TENSE</a:t>
            </a:r>
            <a:endParaRPr lang="ru-RU" sz="4000"/>
          </a:p>
        </p:txBody>
      </p:sp>
      <p:sp>
        <p:nvSpPr>
          <p:cNvPr id="26626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00063" y="1700213"/>
            <a:ext cx="7456487" cy="44878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Present Perfect </a:t>
            </a:r>
            <a:r>
              <a:rPr lang="ru-RU"/>
              <a:t>употребляется с указателями </a:t>
            </a:r>
            <a:r>
              <a:rPr lang="en-US">
                <a:solidFill>
                  <a:srgbClr val="FF0000"/>
                </a:solidFill>
              </a:rPr>
              <a:t>this week, this month, this year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 sz="3200" i="1"/>
              <a:t>I </a:t>
            </a:r>
            <a:r>
              <a:rPr lang="en-US" sz="3200" i="1">
                <a:solidFill>
                  <a:srgbClr val="FF0000"/>
                </a:solidFill>
              </a:rPr>
              <a:t>haven’t seen</a:t>
            </a:r>
            <a:r>
              <a:rPr lang="en-US" sz="3200" i="1"/>
              <a:t> her </a:t>
            </a:r>
            <a:r>
              <a:rPr lang="en-US" sz="3200" i="1" u="sng"/>
              <a:t>this week</a:t>
            </a:r>
            <a:r>
              <a:rPr lang="en-US" sz="3200" i="1"/>
              <a:t>. </a:t>
            </a:r>
            <a:r>
              <a:rPr lang="ru-RU" sz="3200" i="1"/>
              <a:t>– Я ее не видел на этой неделе.</a:t>
            </a:r>
          </a:p>
          <a:p>
            <a:endParaRPr lang="en-US" sz="3200" i="1"/>
          </a:p>
          <a:p>
            <a:r>
              <a:rPr lang="en-US" sz="3200" i="1"/>
              <a:t>He </a:t>
            </a:r>
            <a:r>
              <a:rPr lang="en-US" sz="3200" i="1">
                <a:solidFill>
                  <a:srgbClr val="FF0000"/>
                </a:solidFill>
              </a:rPr>
              <a:t>has been</a:t>
            </a:r>
            <a:r>
              <a:rPr lang="en-US" sz="3200" i="1"/>
              <a:t> to Paris </a:t>
            </a:r>
            <a:r>
              <a:rPr lang="en-US" sz="3200" i="1" u="sng"/>
              <a:t>this year</a:t>
            </a:r>
            <a:r>
              <a:rPr lang="en-US" sz="3200" i="1"/>
              <a:t>. – </a:t>
            </a:r>
            <a:r>
              <a:rPr lang="ru-RU" sz="3200" i="1"/>
              <a:t>Он был в Париже в этом году.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58850" y="260350"/>
            <a:ext cx="7727950" cy="122396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4000" b="1">
                <a:cs typeface="Times New Roman" pitchFamily="18" charset="0"/>
              </a:rPr>
              <a:t>THE PRESENT PERFECT TENSE</a:t>
            </a:r>
            <a:endParaRPr lang="ru-RU" sz="4000"/>
          </a:p>
        </p:txBody>
      </p:sp>
      <p:sp>
        <p:nvSpPr>
          <p:cNvPr id="27650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57188" y="1571625"/>
            <a:ext cx="8175625" cy="4873625"/>
          </a:xfrm>
        </p:spPr>
        <p:txBody>
          <a:bodyPr/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Особенно следует отметить употребление предлога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в предложениях с глаголом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to be.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you ever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America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? – Ты был в Америке?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never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this cinema.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– Мы никогда не были в этом кинотеатре.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hasn’t been </a:t>
            </a:r>
            <a:r>
              <a:rPr lang="en-US" sz="3200" u="sng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London yet. – 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Она еще не бывала в Лондоне.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714375" y="1571625"/>
            <a:ext cx="7424738" cy="2043113"/>
          </a:xfrm>
        </p:spPr>
        <p:txBody>
          <a:bodyPr/>
          <a:lstStyle/>
          <a:p>
            <a:pPr lvl="1"/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5900" b="1" dirty="0" smtClean="0">
                <a:latin typeface="Times New Roman" pitchFamily="18" charset="0"/>
                <a:cs typeface="Times New Roman" pitchFamily="18" charset="0"/>
              </a:rPr>
              <a:t>Thank you for attention</a:t>
            </a:r>
            <a:r>
              <a:rPr lang="ru-RU" sz="59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5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77812"/>
            <a:ext cx="7772400" cy="1350987"/>
          </a:xfrm>
        </p:spPr>
        <p:txBody>
          <a:bodyPr anchor="b">
            <a:noAutofit/>
          </a:bodyPr>
          <a:lstStyle/>
          <a:p>
            <a:pPr algn="ctr"/>
            <a:r>
              <a:rPr lang="en-US" sz="4000" b="1" dirty="0">
                <a:solidFill>
                  <a:srgbClr val="1E15D9"/>
                </a:solidFill>
                <a:cs typeface="Times New Roman" pitchFamily="18" charset="0"/>
              </a:rPr>
              <a:t>THE PRESENT PERFECT TENSE</a:t>
            </a:r>
            <a:endParaRPr lang="ru-RU" sz="4000" b="1" dirty="0">
              <a:solidFill>
                <a:srgbClr val="1E15D9"/>
              </a:solidFill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42938" y="1557338"/>
            <a:ext cx="8250237" cy="467360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Это одно из самых сложных времен английского языка. Оно как бы соединяет в себе уже знакомые вам настоящее и прошедшее времена. Действие произошло в прошлом (когда мы не знаем, нам это не важно), а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результат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этого действия проявляется в настоящем.</a:t>
            </a:r>
          </a:p>
          <a:p>
            <a:pPr>
              <a:buFont typeface="Wingdings" pitchFamily="2" charset="2"/>
              <a:buNone/>
            </a:pPr>
            <a:endParaRPr lang="ru-RU" dirty="0"/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Они построили новый дом. (Действие произошло в прошлом. Когда – неизвестно.)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Дом построен. (Результат: новый дом  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33463" y="436562"/>
            <a:ext cx="7002462" cy="1120229"/>
          </a:xfrm>
        </p:spPr>
        <p:txBody>
          <a:bodyPr anchor="b">
            <a:noAutofit/>
          </a:bodyPr>
          <a:lstStyle/>
          <a:p>
            <a:pPr algn="ctr"/>
            <a:r>
              <a:rPr lang="en-US" sz="3600" b="1" dirty="0">
                <a:solidFill>
                  <a:srgbClr val="1E15D9"/>
                </a:solidFill>
                <a:cs typeface="Times New Roman" pitchFamily="18" charset="0"/>
              </a:rPr>
              <a:t>THE PRESENT PERFECT TENSE</a:t>
            </a:r>
            <a:endParaRPr lang="ru-RU" sz="3600" b="1" dirty="0">
              <a:solidFill>
                <a:srgbClr val="1E15D9"/>
              </a:solidFill>
            </a:endParaRPr>
          </a:p>
        </p:txBody>
      </p:sp>
      <p:pic>
        <p:nvPicPr>
          <p:cNvPr id="15362" name="Содержимое 3" descr="present_perfect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1412875"/>
            <a:ext cx="6572250" cy="4687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77812"/>
            <a:ext cx="7772400" cy="1278979"/>
          </a:xfrm>
        </p:spPr>
        <p:txBody>
          <a:bodyPr anchor="b">
            <a:noAutofit/>
          </a:bodyPr>
          <a:lstStyle/>
          <a:p>
            <a:pPr algn="ctr"/>
            <a:r>
              <a:rPr lang="en-US" sz="4000" b="1" dirty="0">
                <a:solidFill>
                  <a:srgbClr val="1E15D9"/>
                </a:solidFill>
                <a:cs typeface="Times New Roman" pitchFamily="18" charset="0"/>
              </a:rPr>
              <a:t>THE PRESENT PERFECT TENSE</a:t>
            </a:r>
            <a:endParaRPr lang="ru-RU" sz="4000" b="1" dirty="0">
              <a:solidFill>
                <a:srgbClr val="1E15D9"/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958850" y="1706563"/>
            <a:ext cx="7653338" cy="4222750"/>
          </a:xfrm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Образуется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Present Perfect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 помощи вспомогательного глагола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to have (have/has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причастия второго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основного глагола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форма)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ave/has 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/3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85750"/>
            <a:ext cx="7567612" cy="1127026"/>
          </a:xfrm>
        </p:spPr>
        <p:txBody>
          <a:bodyPr anchor="b">
            <a:noAutofit/>
          </a:bodyPr>
          <a:lstStyle/>
          <a:p>
            <a:pPr algn="ctr"/>
            <a:r>
              <a:rPr lang="en-US" sz="4000" b="1" dirty="0">
                <a:cs typeface="Times New Roman" pitchFamily="18" charset="0"/>
              </a:rPr>
              <a:t>THE PRESENT PERFECT TENSE</a:t>
            </a:r>
            <a:endParaRPr lang="ru-RU" sz="4000" b="1" dirty="0"/>
          </a:p>
        </p:txBody>
      </p:sp>
      <p:sp>
        <p:nvSpPr>
          <p:cNvPr id="17410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914400" y="1268760"/>
            <a:ext cx="7772400" cy="5112568"/>
          </a:xfrm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Для так называемых правильных глаголов эта форма совпадает с формой прошедшего времени.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lay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– play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water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played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this game. –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Я сыграл в эту игру.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 watered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flowers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полила цветы</a:t>
            </a:r>
            <a:endParaRPr lang="ru-RU" sz="36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58850" y="361950"/>
            <a:ext cx="7727950" cy="1122834"/>
          </a:xfrm>
        </p:spPr>
        <p:txBody>
          <a:bodyPr anchor="b">
            <a:noAutofit/>
          </a:bodyPr>
          <a:lstStyle/>
          <a:p>
            <a:pPr algn="ctr"/>
            <a:r>
              <a:rPr lang="en-US" sz="4000" b="1" dirty="0">
                <a:cs typeface="Times New Roman" pitchFamily="18" charset="0"/>
              </a:rPr>
              <a:t>THE PRESENT PERFECT TENSE</a:t>
            </a:r>
            <a:endParaRPr lang="ru-RU" sz="4000" b="1" dirty="0"/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r>
              <a:rPr lang="ru-RU" dirty="0"/>
              <a:t>У неправильных глаголов эту форму нужно запомнить. Она помещена в третий столбик таблицы неправильных глаголов.</a:t>
            </a:r>
          </a:p>
          <a:p>
            <a:r>
              <a:rPr lang="en-US" dirty="0" smtClean="0"/>
              <a:t>w</a:t>
            </a:r>
            <a:r>
              <a:rPr lang="en-US" dirty="0" smtClean="0"/>
              <a:t>rite </a:t>
            </a:r>
            <a:r>
              <a:rPr lang="en-US" dirty="0"/>
              <a:t>– wrote – </a:t>
            </a:r>
            <a:r>
              <a:rPr lang="en-US" dirty="0">
                <a:solidFill>
                  <a:srgbClr val="FF0000"/>
                </a:solidFill>
              </a:rPr>
              <a:t>written</a:t>
            </a:r>
          </a:p>
          <a:p>
            <a:r>
              <a:rPr lang="en-US" dirty="0" smtClean="0"/>
              <a:t>read </a:t>
            </a:r>
            <a:r>
              <a:rPr lang="en-US" dirty="0"/>
              <a:t>– read – </a:t>
            </a:r>
            <a:r>
              <a:rPr lang="en-US" dirty="0">
                <a:solidFill>
                  <a:srgbClr val="FF0000"/>
                </a:solidFill>
              </a:rPr>
              <a:t>read</a:t>
            </a:r>
          </a:p>
          <a:p>
            <a:r>
              <a:rPr lang="en-US" dirty="0" smtClean="0"/>
              <a:t>understand </a:t>
            </a:r>
            <a:r>
              <a:rPr lang="en-US" dirty="0"/>
              <a:t>– understood –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understood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00" dirty="0" smtClean="0"/>
              <a:t>I</a:t>
            </a:r>
            <a:r>
              <a:rPr lang="en-US" sz="3600" b="1" dirty="0" smtClean="0">
                <a:solidFill>
                  <a:srgbClr val="FF0000"/>
                </a:solidFill>
              </a:rPr>
              <a:t> have written </a:t>
            </a:r>
            <a:r>
              <a:rPr lang="en-US" sz="3600" dirty="0" smtClean="0"/>
              <a:t>the letter </a:t>
            </a:r>
            <a:r>
              <a:rPr lang="en-US" sz="2400" dirty="0" smtClean="0"/>
              <a:t>– </a:t>
            </a:r>
            <a:r>
              <a:rPr lang="ru-RU" sz="2400" dirty="0"/>
              <a:t>Я написал письмо</a:t>
            </a:r>
            <a:r>
              <a:rPr lang="ru-RU" sz="2400" dirty="0" smtClean="0"/>
              <a:t>.</a:t>
            </a:r>
            <a:endParaRPr lang="en-US" sz="2400" dirty="0"/>
          </a:p>
          <a:p>
            <a:pPr>
              <a:buNone/>
            </a:pPr>
            <a:r>
              <a:rPr lang="en-US" sz="3600" dirty="0"/>
              <a:t>He</a:t>
            </a:r>
            <a:r>
              <a:rPr lang="en-US" sz="3600" dirty="0">
                <a:solidFill>
                  <a:srgbClr val="FF0000"/>
                </a:solidFill>
              </a:rPr>
              <a:t> has read </a:t>
            </a:r>
            <a:r>
              <a:rPr lang="en-US" sz="3600" dirty="0"/>
              <a:t>the book.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– </a:t>
            </a:r>
            <a:r>
              <a:rPr lang="ru-RU" sz="2400" dirty="0"/>
              <a:t>Он прочитал книгу.</a:t>
            </a:r>
            <a:endParaRPr lang="en-US" sz="2400" dirty="0"/>
          </a:p>
          <a:p>
            <a:endParaRPr lang="en-US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03312" y="436562"/>
            <a:ext cx="7501135" cy="1264245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5300" b="1" dirty="0">
                <a:cs typeface="Times New Roman" pitchFamily="18" charset="0"/>
              </a:rPr>
              <a:t>THE PRESENT PERFECT TENSE</a:t>
            </a:r>
            <a:endParaRPr lang="ru-RU" sz="5300" dirty="0"/>
          </a:p>
        </p:txBody>
      </p:sp>
      <p:sp>
        <p:nvSpPr>
          <p:cNvPr id="19458" name="Содержимое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отрицательных предложениях вспомогательный глагол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have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употребляется с частицей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not (haven’t) sent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the latter.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 not (hasn’t) done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it.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not (haven’t) drunk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water.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290513"/>
            <a:ext cx="7858199" cy="1626319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5300" b="1" dirty="0" smtClean="0">
                <a:cs typeface="Times New Roman" pitchFamily="18" charset="0"/>
              </a:rPr>
              <a:t>THE </a:t>
            </a:r>
            <a:r>
              <a:rPr lang="en-US" sz="5300" b="1" dirty="0">
                <a:cs typeface="Times New Roman" pitchFamily="18" charset="0"/>
              </a:rPr>
              <a:t>PRESENT PERFECT TENSE</a:t>
            </a:r>
            <a:endParaRPr lang="ru-RU" sz="5300" dirty="0"/>
          </a:p>
        </p:txBody>
      </p:sp>
      <p:sp>
        <p:nvSpPr>
          <p:cNvPr id="20482" name="Содержимое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вопросительных предложениях вспомогательный глагол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ставится перед подлежащим.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you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to Moscow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she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they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seen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film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33463" y="498475"/>
            <a:ext cx="7002462" cy="860425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4000" b="1">
                <a:cs typeface="Times New Roman" pitchFamily="18" charset="0"/>
              </a:rPr>
              <a:t>THE PRESENT PERFECT TENSE</a:t>
            </a:r>
            <a:endParaRPr lang="ru-RU" sz="4000"/>
          </a:p>
        </p:txBody>
      </p:sp>
      <p:sp>
        <p:nvSpPr>
          <p:cNvPr id="21506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39552" y="1412776"/>
            <a:ext cx="8353425" cy="496855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Time words:         </a:t>
            </a:r>
            <a:r>
              <a:rPr lang="en-US" sz="4000" b="1" dirty="0" smtClean="0">
                <a:solidFill>
                  <a:srgbClr val="1E15D9"/>
                </a:solidFill>
                <a:latin typeface="Times New Roman" pitchFamily="18" charset="0"/>
                <a:cs typeface="Times New Roman" pitchFamily="18" charset="0"/>
              </a:rPr>
              <a:t>already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 уже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1E15D9"/>
                </a:solidFill>
                <a:latin typeface="Times New Roman" pitchFamily="18" charset="0"/>
                <a:cs typeface="Times New Roman" pitchFamily="18" charset="0"/>
              </a:rPr>
              <a:t>just</a:t>
            </a:r>
            <a:r>
              <a:rPr lang="ru-RU" sz="4000" b="1" dirty="0">
                <a:solidFill>
                  <a:srgbClr val="1E15D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– только что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 dirty="0">
                <a:solidFill>
                  <a:srgbClr val="1E15D9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4000" dirty="0" smtClean="0">
                <a:solidFill>
                  <a:srgbClr val="1E15D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>
                <a:solidFill>
                  <a:srgbClr val="1E15D9"/>
                </a:solidFill>
                <a:latin typeface="Times New Roman" pitchFamily="18" charset="0"/>
                <a:cs typeface="Times New Roman" pitchFamily="18" charset="0"/>
              </a:rPr>
              <a:t>recently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 недавно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4000" b="1" dirty="0" smtClean="0">
                <a:solidFill>
                  <a:srgbClr val="1E15D9"/>
                </a:solidFill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 никогда</a:t>
            </a:r>
          </a:p>
          <a:p>
            <a:pPr>
              <a:buFont typeface="Wingdings" pitchFamily="2" charset="2"/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1E15D9"/>
                </a:solidFill>
                <a:latin typeface="Times New Roman" pitchFamily="18" charset="0"/>
                <a:cs typeface="Times New Roman" pitchFamily="18" charset="0"/>
              </a:rPr>
              <a:t>ever</a:t>
            </a:r>
            <a:r>
              <a:rPr lang="ru-RU" sz="4000" b="1" dirty="0">
                <a:solidFill>
                  <a:srgbClr val="1E15D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– когда-либо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dirty="0">
                <a:solidFill>
                  <a:srgbClr val="1E15D9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4000" dirty="0" smtClean="0">
                <a:solidFill>
                  <a:srgbClr val="1E15D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1E15D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>
                <a:solidFill>
                  <a:srgbClr val="1E15D9"/>
                </a:solidFill>
                <a:latin typeface="Times New Roman" pitchFamily="18" charset="0"/>
                <a:cs typeface="Times New Roman" pitchFamily="18" charset="0"/>
              </a:rPr>
              <a:t>not) yet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– ещё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4000" b="1" dirty="0" smtClean="0">
                <a:solidFill>
                  <a:srgbClr val="1E15D9"/>
                </a:solidFill>
                <a:latin typeface="Times New Roman" pitchFamily="18" charset="0"/>
                <a:cs typeface="Times New Roman" pitchFamily="18" charset="0"/>
              </a:rPr>
              <a:t> today</a:t>
            </a:r>
            <a:r>
              <a:rPr lang="en-US" sz="4000" b="1" dirty="0" smtClean="0">
                <a:solidFill>
                  <a:srgbClr val="1E15D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сегодня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1E15D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endParaRPr lang="en-US" sz="4000" b="1" dirty="0">
              <a:solidFill>
                <a:srgbClr val="1E15D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312</TotalTime>
  <Words>604</Words>
  <Application>Microsoft Office PowerPoint</Application>
  <PresentationFormat>Экран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Слои</vt:lpstr>
      <vt:lpstr>Эркер</vt:lpstr>
      <vt:lpstr> THE PRESENT PERFECT TENSE</vt:lpstr>
      <vt:lpstr>THE PRESENT PERFECT TENSE</vt:lpstr>
      <vt:lpstr>THE PRESENT PERFECT TENSE</vt:lpstr>
      <vt:lpstr>THE PRESENT PERFECT TENSE</vt:lpstr>
      <vt:lpstr>THE PRESENT PERFECT TENSE</vt:lpstr>
      <vt:lpstr>THE PRESENT PERFECT TENSE</vt:lpstr>
      <vt:lpstr>THE PRESENT PERFECT TENSE</vt:lpstr>
      <vt:lpstr>THE PRESENT PERFECT TENSE</vt:lpstr>
      <vt:lpstr>THE PRESENT PERFECT TENSE</vt:lpstr>
      <vt:lpstr>THE PRESENT PERFECT TENSE</vt:lpstr>
      <vt:lpstr>THE PRESENT PERFECT TENSE</vt:lpstr>
      <vt:lpstr>THE PRESENT PERFECT TENSE</vt:lpstr>
      <vt:lpstr>THE PRESENT PERFECT TENSE</vt:lpstr>
      <vt:lpstr>THE PRESENT PERFECT TENSE</vt:lpstr>
      <vt:lpstr>THE PRESENT PERFECT TENSE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27</cp:revision>
  <dcterms:created xsi:type="dcterms:W3CDTF">2015-03-13T15:53:46Z</dcterms:created>
  <dcterms:modified xsi:type="dcterms:W3CDTF">2021-03-02T05:32:55Z</dcterms:modified>
</cp:coreProperties>
</file>