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3"/>
  </p:notesMasterIdLst>
  <p:sldIdLst>
    <p:sldId id="256" r:id="rId2"/>
    <p:sldId id="306" r:id="rId3"/>
    <p:sldId id="308" r:id="rId4"/>
    <p:sldId id="310" r:id="rId5"/>
    <p:sldId id="264" r:id="rId6"/>
    <p:sldId id="291" r:id="rId7"/>
    <p:sldId id="260" r:id="rId8"/>
    <p:sldId id="258" r:id="rId9"/>
    <p:sldId id="303" r:id="rId10"/>
    <p:sldId id="265" r:id="rId11"/>
    <p:sldId id="266" r:id="rId12"/>
    <p:sldId id="311" r:id="rId13"/>
    <p:sldId id="293" r:id="rId14"/>
    <p:sldId id="300" r:id="rId15"/>
    <p:sldId id="292" r:id="rId16"/>
    <p:sldId id="269" r:id="rId17"/>
    <p:sldId id="320" r:id="rId18"/>
    <p:sldId id="313" r:id="rId19"/>
    <p:sldId id="294" r:id="rId20"/>
    <p:sldId id="295" r:id="rId21"/>
    <p:sldId id="298" r:id="rId22"/>
    <p:sldId id="315" r:id="rId23"/>
    <p:sldId id="301" r:id="rId24"/>
    <p:sldId id="316" r:id="rId25"/>
    <p:sldId id="314" r:id="rId26"/>
    <p:sldId id="317" r:id="rId27"/>
    <p:sldId id="319" r:id="rId28"/>
    <p:sldId id="304" r:id="rId29"/>
    <p:sldId id="318" r:id="rId30"/>
    <p:sldId id="322" r:id="rId31"/>
    <p:sldId id="323" r:id="rId32"/>
    <p:sldId id="325" r:id="rId33"/>
    <p:sldId id="326" r:id="rId34"/>
    <p:sldId id="327" r:id="rId35"/>
    <p:sldId id="328" r:id="rId36"/>
    <p:sldId id="329" r:id="rId37"/>
    <p:sldId id="330" r:id="rId38"/>
    <p:sldId id="324" r:id="rId39"/>
    <p:sldId id="331" r:id="rId40"/>
    <p:sldId id="332" r:id="rId41"/>
    <p:sldId id="28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13D7-CDA9-40AD-9D8D-04D058E5EE11}" type="datetimeFigureOut">
              <a:rPr lang="ru-RU" smtClean="0"/>
              <a:pPr/>
              <a:t>20-02-2022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3B76-E7EF-471C-BC0E-62F8C89E7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34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B31A158-F72E-4AB0-B21E-0DA17AF95103}" type="mathplaceholder">
                        <a:rPr lang="ru-RU" i="1" smtClean="0">
                          <a:latin typeface="Cambria Math"/>
                        </a:rPr>
                        <a:t>Место для формулы.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i="0" smtClean="0">
                    <a:latin typeface="Cambria Math"/>
                  </a:rPr>
                  <a:t>"Место для формулы."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23B76-E7EF-471C-BC0E-62F8C89E70B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34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20-02-2022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20-02-2022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3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28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9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2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20-02-2022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77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2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4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2/20/2022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cija/algebra/tema-linejnoe-programmirovanie-241507/tema-linejnoe-programmirovanie-1.html" TargetMode="External"/><Relationship Id="rId2" Type="http://schemas.openxmlformats.org/officeDocument/2006/relationships/hyperlink" Target="https://infourok.ru/prezentaciya-i-razrabotka-uroka-graficheskiy-sposob-resheniya-zadach-49363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sihdocs.ru/tehnologiya-problemnogo-obucheniya-na-urokah-mhk.html" TargetMode="External"/><Relationship Id="rId5" Type="http://schemas.openxmlformats.org/officeDocument/2006/relationships/hyperlink" Target="https://studfile.net/preview/5920167/" TargetMode="External"/><Relationship Id="rId4" Type="http://schemas.openxmlformats.org/officeDocument/2006/relationships/hyperlink" Target="https://ppt-online.org/4868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slide" Target="slide4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способ решения</a:t>
            </a:r>
            <a:b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задач линейного </a:t>
            </a:r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программирования на уроках </a:t>
            </a:r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математики</a:t>
            </a:r>
            <a:b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школе</a:t>
            </a:r>
            <a:endParaRPr lang="ru-RU" sz="6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452739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Group 1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5964510"/>
              </p:ext>
            </p:extLst>
          </p:nvPr>
        </p:nvGraphicFramePr>
        <p:xfrm>
          <a:off x="395536" y="1628800"/>
          <a:ext cx="8424936" cy="4327092"/>
        </p:xfrm>
        <a:graphic>
          <a:graphicData uri="http://schemas.openxmlformats.org/drawingml/2006/table">
            <a:tbl>
              <a:tblPr/>
              <a:tblGrid>
                <a:gridCol w="2450831"/>
                <a:gridCol w="1761637"/>
                <a:gridCol w="1684343"/>
                <a:gridCol w="2528125"/>
              </a:tblGrid>
              <a:tr h="2417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одной единицы продукта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www.oncc.ru/wp-content/uploads/2017/01/1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1202441" cy="967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11.postila.ru/data/2e/23/44/81/2e23448164032e883395e98e058edddebbfd15cbd2c97e9d77612999a4813e0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2" r="32454"/>
          <a:stretch/>
        </p:blipFill>
        <p:spPr bwMode="auto">
          <a:xfrm>
            <a:off x="5080984" y="1772817"/>
            <a:ext cx="9342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61" y="692696"/>
            <a:ext cx="8784976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                  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Пусть 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i="1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— количество продукта П</a:t>
            </a:r>
            <a:r>
              <a:rPr lang="en-US" sz="3600" i="1" dirty="0" err="1" smtClean="0">
                <a:latin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</a:rPr>
              <a:t>, потребляемого в день (</a:t>
            </a:r>
            <a:r>
              <a:rPr lang="en-US" sz="3600" i="1" dirty="0" err="1" smtClean="0">
                <a:latin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</a:rPr>
              <a:t>=1,2), тогда стоимость всех продуктов равна </a:t>
            </a:r>
            <a:r>
              <a:rPr lang="en-US" sz="3600" i="1" dirty="0" smtClean="0">
                <a:latin typeface="Times New Roman" pitchFamily="18" charset="0"/>
              </a:rPr>
              <a:t>F</a:t>
            </a:r>
            <a:r>
              <a:rPr lang="ru-RU" sz="3600" i="1" dirty="0" smtClean="0">
                <a:latin typeface="Times New Roman" pitchFamily="18" charset="0"/>
              </a:rPr>
              <a:t>=</a:t>
            </a:r>
            <a:r>
              <a:rPr lang="ru-RU" sz="3600" dirty="0" smtClean="0">
                <a:latin typeface="Times New Roman" pitchFamily="18" charset="0"/>
              </a:rPr>
              <a:t>25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+30</a:t>
            </a:r>
            <a:r>
              <a:rPr lang="ru-RU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2 </a:t>
            </a:r>
            <a:r>
              <a:rPr lang="ru-RU" sz="3600" dirty="0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</a:rPr>
              <a:t>оличество витамина А равно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   4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+ 5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</a:rPr>
              <a:t> 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витамина В равно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   5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+ 3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получаем математическую модель.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929411"/>
          </a:xfrm>
        </p:spPr>
        <p:txBody>
          <a:bodyPr/>
          <a:lstStyle/>
          <a:p>
            <a:pPr>
              <a:buNone/>
            </a:pPr>
            <a:endParaRPr lang="ru-RU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</a:rPr>
              <a:t>Математическая модель задачи</a:t>
            </a:r>
            <a:r>
              <a:rPr lang="en-US" i="1" dirty="0" smtClean="0">
                <a:latin typeface="Times New Roman" pitchFamily="18" charset="0"/>
              </a:rPr>
              <a:t>:</a:t>
            </a:r>
            <a:br>
              <a:rPr lang="en-US" i="1" dirty="0" smtClean="0">
                <a:latin typeface="Times New Roman" pitchFamily="18" charset="0"/>
              </a:rPr>
            </a:br>
            <a:endParaRPr lang="ru-RU" i="1" dirty="0" smtClean="0">
              <a:latin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</a:rPr>
              <a:t>F</a:t>
            </a:r>
            <a:r>
              <a:rPr lang="ru-RU" i="1" dirty="0" smtClean="0">
                <a:latin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</a:rPr>
              <a:t>25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+30</a:t>
            </a:r>
            <a:r>
              <a:rPr lang="ru-RU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</a:rPr>
              <a:t> </a:t>
            </a:r>
            <a:r>
              <a:rPr lang="en-US" sz="4800" baseline="-25000" dirty="0" smtClean="0">
                <a:latin typeface="Times New Roman" pitchFamily="18" charset="0"/>
              </a:rPr>
              <a:t> </a:t>
            </a:r>
            <a:r>
              <a:rPr lang="ru-RU" sz="4800" baseline="-25000" dirty="0" smtClean="0">
                <a:latin typeface="Times New Roman" pitchFamily="18" charset="0"/>
              </a:rPr>
              <a:t>→</a:t>
            </a:r>
            <a:r>
              <a:rPr lang="en-US" sz="4800" baseline="-25000" dirty="0" smtClean="0">
                <a:latin typeface="Times New Roman" pitchFamily="18" charset="0"/>
              </a:rPr>
              <a:t> min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+ 5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</a:rPr>
              <a:t> ≥2</a:t>
            </a:r>
            <a:r>
              <a:rPr lang="en-US" dirty="0" smtClean="0">
                <a:latin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+ 3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</a:rPr>
              <a:t>≥</a:t>
            </a:r>
            <a:r>
              <a:rPr lang="en-US" dirty="0" smtClean="0">
                <a:latin typeface="Times New Roman" pitchFamily="18" charset="0"/>
              </a:rPr>
              <a:t>15</a:t>
            </a:r>
            <a:endParaRPr lang="en-US" dirty="0">
              <a:latin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02" name="Picture 2" descr="https://sayyes.com.ua/content/uploads/images/istock-92195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44" y="2348879"/>
            <a:ext cx="3634068" cy="259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6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6479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Задачи </a:t>
            </a:r>
            <a:r>
              <a:rPr lang="ru-RU" sz="3600" b="1" dirty="0">
                <a:solidFill>
                  <a:srgbClr val="7030A0"/>
                </a:solidFill>
              </a:rPr>
              <a:t>л</a:t>
            </a:r>
            <a:r>
              <a:rPr lang="ru-RU" sz="3600" b="1" dirty="0" smtClean="0">
                <a:solidFill>
                  <a:srgbClr val="7030A0"/>
                </a:solidFill>
              </a:rPr>
              <a:t>инейного программирования на плоскости на плоскости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52736"/>
            <a:ext cx="8229600" cy="5329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при </a:t>
            </a:r>
            <a:r>
              <a:rPr lang="ru-RU" dirty="0"/>
              <a:t>ограничениях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2572190"/>
              </p:ext>
            </p:extLst>
          </p:nvPr>
        </p:nvGraphicFramePr>
        <p:xfrm>
          <a:off x="611560" y="1412776"/>
          <a:ext cx="5929313" cy="782637"/>
        </p:xfrm>
        <a:graphic>
          <a:graphicData uri="http://schemas.openxmlformats.org/presentationml/2006/ole">
            <p:oleObj spid="_x0000_s29849" name="Equation" r:id="rId3" imgW="1727200" imgH="228600" progId="">
              <p:embed/>
            </p:oleObj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771775" y="2946400"/>
          <a:ext cx="3095625" cy="2949575"/>
        </p:xfrm>
        <a:graphic>
          <a:graphicData uri="http://schemas.openxmlformats.org/presentationml/2006/ole">
            <p:oleObj spid="_x0000_s29850" name="Equation" r:id="rId4" imgW="1231366" imgH="11678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202" y="805053"/>
            <a:ext cx="8424936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Математическое выражение целевой функции и ее ограничений называется </a:t>
            </a:r>
            <a:r>
              <a:rPr lang="ru-RU" i="1" dirty="0" smtClean="0"/>
              <a:t>математической моделью экономической 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Линейная функция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1960" y="980728"/>
            <a:ext cx="1296144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80112" y="836712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Целевая функция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1" y="1493251"/>
            <a:ext cx="319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Ограничения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68309" y="1508059"/>
            <a:ext cx="1296144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04834" y="135261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Система ограничений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708" y="2202533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Математическое выражение целевой функции и ее ограничений называется </a:t>
            </a:r>
            <a:r>
              <a:rPr lang="ru-RU" sz="2400" b="1" i="1" u="sng" dirty="0" smtClean="0">
                <a:latin typeface="Bookman Old Style" pitchFamily="18" charset="0"/>
              </a:rPr>
              <a:t>математической моделью  задачи</a:t>
            </a:r>
            <a:endParaRPr lang="ru-RU" sz="2400" b="1" u="sng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715"/>
            <a:ext cx="944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Задачи </a:t>
            </a:r>
            <a:r>
              <a:rPr lang="ru-RU" sz="2400" b="1" dirty="0" smtClean="0">
                <a:solidFill>
                  <a:srgbClr val="7030A0"/>
                </a:solidFill>
              </a:rPr>
              <a:t>линейного </a:t>
            </a:r>
            <a:r>
              <a:rPr lang="ru-RU" sz="2400" b="1" dirty="0">
                <a:solidFill>
                  <a:srgbClr val="7030A0"/>
                </a:solidFill>
              </a:rPr>
              <a:t>программирования на плоскости на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плоскости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6668921"/>
              </p:ext>
            </p:extLst>
          </p:nvPr>
        </p:nvGraphicFramePr>
        <p:xfrm>
          <a:off x="1452525" y="4509120"/>
          <a:ext cx="4987340" cy="360040"/>
        </p:xfrm>
        <a:graphic>
          <a:graphicData uri="http://schemas.openxmlformats.org/presentationml/2006/ole">
            <p:oleObj spid="_x0000_s52359" name="Equation" r:id="rId3" imgW="1727200" imgH="2286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8365432"/>
              </p:ext>
            </p:extLst>
          </p:nvPr>
        </p:nvGraphicFramePr>
        <p:xfrm>
          <a:off x="1697140" y="4797152"/>
          <a:ext cx="2771653" cy="1314847"/>
        </p:xfrm>
        <a:graphic>
          <a:graphicData uri="http://schemas.openxmlformats.org/presentationml/2006/ole">
            <p:oleObj spid="_x0000_s52360" name="Equation" r:id="rId4" imgW="1231366" imgH="11678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119B5"/>
                </a:solidFill>
              </a:rPr>
              <a:t>Алгоритм решения задач ЛП графическим методом </a:t>
            </a:r>
            <a:endParaRPr lang="ru-RU" dirty="0"/>
          </a:p>
        </p:txBody>
      </p:sp>
      <p:sp>
        <p:nvSpPr>
          <p:cNvPr id="4" name="Подзаголовок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 smtClean="0"/>
              <a:t>Математическая модель задачи.</a:t>
            </a:r>
          </a:p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/>
              <a:t>О</a:t>
            </a:r>
            <a:r>
              <a:rPr lang="ru-RU" sz="3500" i="1" dirty="0" smtClean="0"/>
              <a:t>бласть допустимых решений системы ограничений задачи.</a:t>
            </a:r>
          </a:p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 smtClean="0"/>
              <a:t>Вектор С.</a:t>
            </a:r>
          </a:p>
          <a:p>
            <a:pPr lvl="0" algn="l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500" i="1" dirty="0" smtClean="0"/>
              <a:t>Линия уровня (перпендикулярно</a:t>
            </a:r>
            <a:r>
              <a:rPr lang="ru-RU" sz="3500" i="1" baseline="-25000" dirty="0" smtClean="0"/>
              <a:t>  </a:t>
            </a:r>
            <a:r>
              <a:rPr lang="ru-RU" sz="3500" i="1" dirty="0" smtClean="0"/>
              <a:t>С ).</a:t>
            </a:r>
          </a:p>
          <a:p>
            <a:pPr algn="l">
              <a:spcBef>
                <a:spcPts val="0"/>
              </a:spcBef>
              <a:buNone/>
            </a:pPr>
            <a:r>
              <a:rPr lang="ru-RU" sz="3500" i="1" dirty="0" smtClean="0"/>
              <a:t>5.  Линию уровня перемещаем по направлению   вектора С (для задач на максимум и в направлении  противоположном С, для задач на минимум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smtClean="0"/>
              <a:t>в направлении 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4"/>
          <p:cNvGrpSpPr/>
          <p:nvPr/>
        </p:nvGrpSpPr>
        <p:grpSpPr>
          <a:xfrm>
            <a:off x="820294" y="1279768"/>
            <a:ext cx="7649751" cy="5405433"/>
            <a:chOff x="323528" y="116632"/>
            <a:chExt cx="8146518" cy="6330287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683568" y="116632"/>
              <a:ext cx="0" cy="59766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83568" y="6093296"/>
              <a:ext cx="7560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3528" y="124082"/>
              <a:ext cx="496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73279" y="5985254"/>
              <a:ext cx="496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407649" y="1088527"/>
            <a:ext cx="2768071" cy="16561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085357" y="5001431"/>
            <a:ext cx="1096277" cy="1459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34628" y="6132476"/>
            <a:ext cx="1239054" cy="711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20295" y="4044440"/>
            <a:ext cx="2768071" cy="16561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70626" y="5609256"/>
                <a:ext cx="19248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26" y="5609256"/>
                <a:ext cx="1924852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18314" y="5331291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004048" y="2278027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246210" y="6331577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F=0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"/>
          <p:cNvGrpSpPr/>
          <p:nvPr/>
        </p:nvGrpSpPr>
        <p:grpSpPr>
          <a:xfrm>
            <a:off x="1578334" y="1736231"/>
            <a:ext cx="2539719" cy="3251599"/>
            <a:chOff x="1578334" y="1222119"/>
            <a:chExt cx="3349766" cy="3765712"/>
          </a:xfrm>
        </p:grpSpPr>
        <p:sp>
          <p:nvSpPr>
            <p:cNvPr id="44" name="Овал 43"/>
            <p:cNvSpPr/>
            <p:nvPr/>
          </p:nvSpPr>
          <p:spPr>
            <a:xfrm>
              <a:off x="4106954" y="1222119"/>
              <a:ext cx="115299" cy="1152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353685" y="4872532"/>
              <a:ext cx="115299" cy="1152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1687704" y="2541617"/>
              <a:ext cx="16885" cy="1642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8"/>
            <p:cNvGrpSpPr/>
            <p:nvPr/>
          </p:nvGrpSpPr>
          <p:grpSpPr>
            <a:xfrm>
              <a:off x="4047685" y="1248197"/>
              <a:ext cx="821746" cy="2240946"/>
              <a:chOff x="4047685" y="1248197"/>
              <a:chExt cx="821746" cy="224094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21230378">
                <a:off x="4300004" y="1248197"/>
                <a:ext cx="468052" cy="223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>
                <a:off x="4047685" y="133833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4056252" y="139754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>
                <a:off x="4074398" y="144200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>
                <a:off x="4090559" y="149044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>
                <a:off x="4106683" y="15539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H="1">
                <a:off x="4127199" y="161304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4147332" y="166210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H="1">
                <a:off x="4159111" y="172083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flipH="1">
                <a:off x="4181324" y="177824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H="1">
                <a:off x="4204182" y="184229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H="1">
                <a:off x="4240962" y="197808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H="1">
                <a:off x="4219003" y="190493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4272097" y="20573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H="1">
                <a:off x="4289950" y="211294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>
                <a:off x="4301237" y="2154827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H="1">
                <a:off x="4322337" y="2214232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4344075" y="228394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4361394" y="234085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 flipH="1">
                <a:off x="4382612" y="240559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4406863" y="2472450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H="1">
                <a:off x="4429721" y="25364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4466501" y="267229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>
                <a:off x="4444542" y="2599135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>
                <a:off x="4497636" y="275159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H="1">
                <a:off x="4515489" y="280714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4526776" y="284902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4547876" y="290843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4569614" y="297814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>
                <a:off x="4586933" y="303506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4608151" y="309979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4618602" y="3144230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>
                <a:off x="4629889" y="318611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>
                <a:off x="4650989" y="324551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H="1">
                <a:off x="4674293" y="328657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4685580" y="3347612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H="1">
                <a:off x="4706680" y="3407017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 flipH="1">
                <a:off x="4486201" y="2710535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17"/>
            <p:cNvGrpSpPr/>
            <p:nvPr/>
          </p:nvGrpSpPr>
          <p:grpSpPr>
            <a:xfrm>
              <a:off x="3983288" y="3378675"/>
              <a:ext cx="944812" cy="871774"/>
              <a:chOff x="3983288" y="3378675"/>
              <a:chExt cx="944812" cy="87177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rot="21230378" flipV="1">
                <a:off x="3983288" y="3502292"/>
                <a:ext cx="944812" cy="720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4804758" y="337867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4744693" y="34278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4685580" y="348890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4642423" y="352896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V="1">
                <a:off x="4595587" y="357812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4551650" y="361248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4506181" y="365326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V="1">
                <a:off x="4462801" y="370314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V="1">
                <a:off x="4420739" y="374634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4380473" y="378640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4343430" y="382031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4313355" y="385135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flipV="1">
                <a:off x="4280170" y="38697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flipV="1">
                <a:off x="4243761" y="390207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flipV="1">
                <a:off x="4200381" y="395195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4158319" y="399515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4118053" y="403521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V="1">
                <a:off x="4081010" y="406912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4050935" y="410016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5"/>
            <p:cNvGrpSpPr/>
            <p:nvPr/>
          </p:nvGrpSpPr>
          <p:grpSpPr>
            <a:xfrm>
              <a:off x="2404985" y="4118531"/>
              <a:ext cx="1630729" cy="831330"/>
              <a:chOff x="2404985" y="4118531"/>
              <a:chExt cx="1630729" cy="831330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404985" y="4270987"/>
                <a:ext cx="1619668" cy="6788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4017750" y="411853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3968293" y="414427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3929415" y="415780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3887855" y="417530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flipV="1">
                <a:off x="3853006" y="419712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V="1">
                <a:off x="3818742" y="421081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3780998" y="422431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3735178" y="42411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3703550" y="42571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flipV="1">
                <a:off x="3666392" y="42722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3626914" y="429134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3585741" y="429752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3544181" y="431502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V="1">
                <a:off x="3509332" y="43368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flipV="1">
                <a:off x="3475068" y="435053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flipV="1">
                <a:off x="3437324" y="436403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V="1">
                <a:off x="3391504" y="43808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flipV="1">
                <a:off x="3359876" y="43968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 flipV="1">
                <a:off x="3322718" y="441198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3283240" y="443107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flipV="1">
                <a:off x="3249949" y="444559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V="1">
                <a:off x="3208389" y="446309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 flipV="1">
                <a:off x="3173540" y="448490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flipV="1">
                <a:off x="3139276" y="44985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flipV="1">
                <a:off x="3101532" y="45120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3055712" y="452893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V="1">
                <a:off x="3024084" y="454493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flipV="1">
                <a:off x="2986926" y="456005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V="1">
                <a:off x="2947448" y="457913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flipV="1">
                <a:off x="2912321" y="458070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2870761" y="45981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2835912" y="462001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2801648" y="463370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2763904" y="464720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V="1">
                <a:off x="2718084" y="46640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2686456" y="46800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/>
              <p:cNvCxnSpPr/>
              <p:nvPr/>
            </p:nvCxnSpPr>
            <p:spPr>
              <a:xfrm flipV="1">
                <a:off x="2649298" y="469515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flipV="1">
                <a:off x="2609820" y="471424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 flipV="1">
                <a:off x="2568075" y="47294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V="1">
                <a:off x="2536447" y="47454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>
              <a:xfrm flipV="1">
                <a:off x="2499289" y="476054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1"/>
            <p:cNvGrpSpPr/>
            <p:nvPr/>
          </p:nvGrpSpPr>
          <p:grpSpPr>
            <a:xfrm>
              <a:off x="1578334" y="1307619"/>
              <a:ext cx="2664998" cy="1367335"/>
              <a:chOff x="1578334" y="1307619"/>
              <a:chExt cx="2664998" cy="1367335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21230378" flipH="1">
                <a:off x="1578334" y="1419840"/>
                <a:ext cx="2664998" cy="101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H="1">
                <a:off x="4090069" y="132619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4024653" y="134376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3951408" y="13897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3870970" y="142896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3798962" y="145895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3721514" y="150933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3651913" y="153891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3565968" y="15785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3498230" y="161141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3426222" y="165410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3344617" y="169353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3268500" y="1737186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3191584" y="177492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3109691" y="181443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H="1">
                <a:off x="3020733" y="185778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H="1">
                <a:off x="2942037" y="189703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2863777" y="193745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2786347" y="1978090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2699792" y="203000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H="1">
                <a:off x="2627784" y="207270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>
                <a:off x="2551190" y="21010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>
                <a:off x="2477842" y="213952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>
                <a:off x="2394449" y="2183170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H="1">
                <a:off x="2312150" y="222579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H="1">
                <a:off x="2243888" y="224956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>
                <a:off x="2166282" y="229979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H="1">
                <a:off x="2083528" y="2341881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>
                <a:off x="2014605" y="2377946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H="1">
                <a:off x="1943488" y="240983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1867504" y="245211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H="1">
                <a:off x="1803448" y="248323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1739832" y="251070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4147332" y="130761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0"/>
            <p:cNvGrpSpPr/>
            <p:nvPr/>
          </p:nvGrpSpPr>
          <p:grpSpPr>
            <a:xfrm>
              <a:off x="1661143" y="2526452"/>
              <a:ext cx="852008" cy="2460452"/>
              <a:chOff x="1661143" y="2526452"/>
              <a:chExt cx="852008" cy="246045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21230378">
                <a:off x="1771020" y="2538632"/>
                <a:ext cx="504056" cy="24482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13"/>
              <p:cNvGrpSpPr/>
              <p:nvPr/>
            </p:nvGrpSpPr>
            <p:grpSpPr>
              <a:xfrm>
                <a:off x="1661143" y="2526452"/>
                <a:ext cx="852008" cy="2418694"/>
                <a:chOff x="1661143" y="2526452"/>
                <a:chExt cx="852008" cy="2418694"/>
              </a:xfrm>
            </p:grpSpPr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 flipV="1">
                  <a:off x="1680481" y="259282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 flipV="1">
                  <a:off x="1701631" y="264938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 flipV="1">
                  <a:off x="1720494" y="270551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 flipV="1">
                  <a:off x="1760741" y="2829003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flipV="1">
                  <a:off x="1739554" y="277789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flipV="1">
                  <a:off x="1776920" y="288130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flipV="1">
                  <a:off x="1795365" y="293989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 flipV="1">
                  <a:off x="1808153" y="299825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 flipV="1">
                  <a:off x="1832250" y="305257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1862872" y="3166023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 flipV="1">
                  <a:off x="1842480" y="311582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 flipV="1">
                  <a:off x="1884647" y="321865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flipV="1">
                  <a:off x="1903510" y="327478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flipV="1">
                  <a:off x="1943757" y="339827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 flipV="1">
                  <a:off x="1922570" y="334716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>
                <a:xfrm flipV="1">
                  <a:off x="1959936" y="345058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>
                <a:xfrm flipV="1">
                  <a:off x="1978381" y="350916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>
                <a:xfrm flipV="1">
                  <a:off x="1991169" y="356752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flipV="1">
                  <a:off x="2015266" y="362184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 flipV="1">
                  <a:off x="2045888" y="373529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Прямая соединительная линия 212"/>
                <p:cNvCxnSpPr/>
                <p:nvPr/>
              </p:nvCxnSpPr>
              <p:spPr>
                <a:xfrm flipV="1">
                  <a:off x="2025496" y="368509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Прямая соединительная линия 213"/>
                <p:cNvCxnSpPr/>
                <p:nvPr/>
              </p:nvCxnSpPr>
              <p:spPr>
                <a:xfrm flipV="1">
                  <a:off x="2068757" y="378089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V="1">
                  <a:off x="2087620" y="383701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Прямая соединительная линия 215"/>
                <p:cNvCxnSpPr/>
                <p:nvPr/>
              </p:nvCxnSpPr>
              <p:spPr>
                <a:xfrm flipV="1">
                  <a:off x="2127867" y="396050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Прямая соединительная линия 216"/>
                <p:cNvCxnSpPr/>
                <p:nvPr/>
              </p:nvCxnSpPr>
              <p:spPr>
                <a:xfrm flipV="1">
                  <a:off x="2106680" y="390940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единительная линия 217"/>
                <p:cNvCxnSpPr/>
                <p:nvPr/>
              </p:nvCxnSpPr>
              <p:spPr>
                <a:xfrm flipV="1">
                  <a:off x="2144046" y="401281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flipV="1">
                  <a:off x="2162491" y="407139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Прямая соединительная линия 219"/>
                <p:cNvCxnSpPr/>
                <p:nvPr/>
              </p:nvCxnSpPr>
              <p:spPr>
                <a:xfrm flipV="1">
                  <a:off x="2175279" y="412976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Прямая соединительная линия 220"/>
                <p:cNvCxnSpPr/>
                <p:nvPr/>
              </p:nvCxnSpPr>
              <p:spPr>
                <a:xfrm flipV="1">
                  <a:off x="2199376" y="418408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Прямая соединительная линия 221"/>
                <p:cNvCxnSpPr/>
                <p:nvPr/>
              </p:nvCxnSpPr>
              <p:spPr>
                <a:xfrm flipV="1">
                  <a:off x="2229998" y="429752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Прямая соединительная линия 222"/>
                <p:cNvCxnSpPr/>
                <p:nvPr/>
              </p:nvCxnSpPr>
              <p:spPr>
                <a:xfrm flipV="1">
                  <a:off x="2209606" y="424732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flipV="1">
                  <a:off x="2248151" y="4351051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 flipV="1">
                  <a:off x="2264330" y="440335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Прямая соединительная линия 228"/>
                <p:cNvCxnSpPr/>
                <p:nvPr/>
              </p:nvCxnSpPr>
              <p:spPr>
                <a:xfrm flipV="1">
                  <a:off x="2282775" y="446194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Прямая соединительная линия 229"/>
                <p:cNvCxnSpPr/>
                <p:nvPr/>
              </p:nvCxnSpPr>
              <p:spPr>
                <a:xfrm flipV="1">
                  <a:off x="2295563" y="452030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Прямая соединительная линия 230"/>
                <p:cNvCxnSpPr/>
                <p:nvPr/>
              </p:nvCxnSpPr>
              <p:spPr>
                <a:xfrm flipV="1">
                  <a:off x="2319660" y="457462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Прямая соединительная линия 231"/>
                <p:cNvCxnSpPr/>
                <p:nvPr/>
              </p:nvCxnSpPr>
              <p:spPr>
                <a:xfrm flipV="1">
                  <a:off x="2350282" y="4688071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единительная линия 232"/>
                <p:cNvCxnSpPr/>
                <p:nvPr/>
              </p:nvCxnSpPr>
              <p:spPr>
                <a:xfrm flipV="1">
                  <a:off x="2329890" y="463786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Прямая соединительная линия 233"/>
                <p:cNvCxnSpPr/>
                <p:nvPr/>
              </p:nvCxnSpPr>
              <p:spPr>
                <a:xfrm flipV="1">
                  <a:off x="2363827" y="472948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единительная линия 234"/>
                <p:cNvCxnSpPr/>
                <p:nvPr/>
              </p:nvCxnSpPr>
              <p:spPr>
                <a:xfrm flipV="1">
                  <a:off x="2394449" y="484293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Прямая соединительная линия 235"/>
                <p:cNvCxnSpPr/>
                <p:nvPr/>
              </p:nvCxnSpPr>
              <p:spPr>
                <a:xfrm flipV="1">
                  <a:off x="2374057" y="479272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Прямая соединительная линия 238"/>
                <p:cNvCxnSpPr/>
                <p:nvPr/>
              </p:nvCxnSpPr>
              <p:spPr>
                <a:xfrm flipV="1">
                  <a:off x="1661143" y="252645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4572000" y="3206205"/>
            <a:ext cx="4347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Оптимумы  функции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достигается в точках 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51419" y="133940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934642" y="49351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90" y="68724"/>
            <a:ext cx="852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Область допустимых решений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9128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37" grpId="0"/>
      <p:bldP spid="2" grpId="0"/>
      <p:bldP spid="2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82" t="20238" r="19570" b="15674"/>
          <a:stretch/>
        </p:blipFill>
        <p:spPr bwMode="auto">
          <a:xfrm>
            <a:off x="31711" y="-36286"/>
            <a:ext cx="4468281" cy="36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08" t="19246" r="22359" b="17064"/>
          <a:stretch/>
        </p:blipFill>
        <p:spPr bwMode="auto">
          <a:xfrm>
            <a:off x="4644009" y="-20975"/>
            <a:ext cx="4104456" cy="35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43" t="20833" r="23140" b="14088"/>
          <a:stretch/>
        </p:blipFill>
        <p:spPr bwMode="auto">
          <a:xfrm>
            <a:off x="2274056" y="3645024"/>
            <a:ext cx="460219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4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600" b="1" kern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kern="0" smtClean="0">
                <a:solidFill>
                  <a:srgbClr val="7030A0"/>
                </a:solidFill>
              </a:rPr>
            </a:br>
            <a:endParaRPr lang="ru-RU" sz="3600" kern="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30" t="8188" b="14998"/>
          <a:stretch/>
        </p:blipFill>
        <p:spPr bwMode="auto">
          <a:xfrm>
            <a:off x="0" y="1484784"/>
            <a:ext cx="6106824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588224" y="2060848"/>
                <a:ext cx="1584176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/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/>
                  <a:t>)</a:t>
                </a:r>
                <a:endParaRPr lang="ru-RU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60848"/>
                <a:ext cx="1584176" cy="709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077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45064" y="5733256"/>
                <a:ext cx="4727136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𝐹𝑚𝑖𝑛</m:t>
                    </m:r>
                    <m:r>
                      <a:rPr lang="en-US" sz="2400" b="0" i="1" smtClean="0">
                        <a:latin typeface="Cambria Math"/>
                      </a:rPr>
                      <m:t>=25∙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 smtClean="0"/>
                  <a:t>+30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40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 smtClean="0"/>
                  <a:t>=121</a:t>
                </a:r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64" y="5733256"/>
                <a:ext cx="4727136" cy="6217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901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0" y="658579"/>
            <a:ext cx="792088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cs typeface="Times New Roman" pitchFamily="18" charset="0"/>
              </a:rPr>
              <a:t>Фирма выпускает удобрения двух видов: А и В. При этом используется сырье 4-ех видов. Расход сырья каждого вида на изготовление единицы веса удобрения и ежедневные запасы сырья  заданы в таблице. </a:t>
            </a:r>
            <a:r>
              <a:rPr lang="ru-RU" sz="2800" dirty="0" smtClean="0"/>
              <a:t>Выпуск одной  единицы веса удобрения  А  приносит доход 6 </a:t>
            </a:r>
            <a:r>
              <a:rPr lang="ru-RU" sz="2800" dirty="0" err="1" smtClean="0"/>
              <a:t>у.е</a:t>
            </a:r>
            <a:r>
              <a:rPr lang="ru-RU" sz="2800" dirty="0" smtClean="0"/>
              <a:t>., вида В – 4 </a:t>
            </a:r>
            <a:r>
              <a:rPr lang="ru-RU" sz="2800" dirty="0" err="1" smtClean="0"/>
              <a:t>у.е</a:t>
            </a:r>
            <a:r>
              <a:rPr lang="ru-RU" sz="2800" dirty="0" smtClean="0"/>
              <a:t>. Составить план производства, обеспечивающий  фирме наибольший доход.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164" y="150748"/>
            <a:ext cx="72812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6864" cy="4222113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7300" b="1" i="1" dirty="0" smtClean="0">
                <a:solidFill>
                  <a:srgbClr val="7030A0"/>
                </a:solidFill>
              </a:rPr>
              <a:t>«Почти во всех делах самое трудное – начало».</a:t>
            </a:r>
            <a:br>
              <a:rPr lang="ru-RU" sz="7300" b="1" i="1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00B050"/>
                </a:solidFill>
              </a:rPr>
              <a:t/>
            </a:r>
            <a:br>
              <a:rPr lang="ru-RU" sz="5300" b="1" dirty="0" smtClean="0">
                <a:solidFill>
                  <a:srgbClr val="00B050"/>
                </a:solidFill>
              </a:rPr>
            </a:br>
            <a:r>
              <a:rPr lang="ru-RU" sz="53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</a:t>
            </a:r>
            <a:r>
              <a:rPr lang="ru-RU" sz="4800" b="1" dirty="0"/>
              <a:t>Жан-Жак Руссо</a:t>
            </a:r>
            <a:r>
              <a:rPr lang="ru-RU" sz="5300" b="1" dirty="0" smtClean="0">
                <a:solidFill>
                  <a:srgbClr val="00B050"/>
                </a:solidFill>
              </a:rPr>
              <a:t/>
            </a:r>
            <a:br>
              <a:rPr lang="ru-RU" sz="5300" b="1" dirty="0" smtClean="0">
                <a:solidFill>
                  <a:srgbClr val="00B050"/>
                </a:solidFill>
              </a:rPr>
            </a:br>
            <a:endParaRPr lang="ru-RU" sz="53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81128"/>
            <a:ext cx="5864696" cy="1057672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53250" name="Picture 2" descr="https://upload.wikimedia.org/wikipedia/commons/thumb/b/b7/Jean-Jacques_Rousseau_%28painted_portrait%29.jpg/548px-Jean-Jacques_Rousseau_%28painted_portrait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0183"/>
            <a:ext cx="1498950" cy="2087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0936562"/>
              </p:ext>
            </p:extLst>
          </p:nvPr>
        </p:nvGraphicFramePr>
        <p:xfrm>
          <a:off x="909937" y="1680245"/>
          <a:ext cx="6542383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009"/>
                <a:gridCol w="984875"/>
                <a:gridCol w="1125572"/>
                <a:gridCol w="1266266"/>
                <a:gridCol w="1547661"/>
              </a:tblGrid>
              <a:tr h="46187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/>
                        <a:t>Удобрения</a:t>
                      </a:r>
                      <a:endParaRPr lang="ru-RU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Сырье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22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1-го 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 – 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3 – его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4 – 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/>
                        <a:t>3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18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/>
                        <a:t>Ежедневные запасы сырья, ед.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6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2721600" y="23004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416400" y="23004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7904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572000" y="4140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736000" y="3240000"/>
            <a:ext cx="2790000" cy="1854000"/>
          </a:xfrm>
          <a:prstGeom prst="straightConnector1">
            <a:avLst/>
          </a:prstGeom>
          <a:ln w="19050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Овал 17"/>
          <p:cNvSpPr>
            <a:spLocks noChangeAspect="1"/>
          </p:cNvSpPr>
          <p:nvPr/>
        </p:nvSpPr>
        <p:spPr>
          <a:xfrm>
            <a:off x="4572000" y="5076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11760" y="508518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45600" y="2852936"/>
            <a:ext cx="2206800" cy="3312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>
            <a:spLocks noChangeAspect="1"/>
          </p:cNvSpPr>
          <p:nvPr/>
        </p:nvSpPr>
        <p:spPr>
          <a:xfrm>
            <a:off x="2718000" y="5076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80000" y="1196752"/>
            <a:ext cx="2206800" cy="3312368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>
            <a:spLocks noChangeAspect="1"/>
          </p:cNvSpPr>
          <p:nvPr/>
        </p:nvSpPr>
        <p:spPr>
          <a:xfrm>
            <a:off x="3762000" y="2538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588224" y="450912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92280" y="231480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860032" y="5445224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226400" y="5589240"/>
            <a:ext cx="360040" cy="838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20280" y="1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8004 -0.241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6" grpId="0" animBg="1"/>
      <p:bldP spid="18" grpId="0" animBg="1"/>
      <p:bldP spid="21" grpId="0"/>
      <p:bldP spid="2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789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Малое предприятие выпускает изделия двух типов. Для изготовления изделия первого типа требуется пять часов работы станка А и три часа работы станка Б, а для изготовления изделия второго типа требуется два часа работы станка А и четыре часа работы станка Б (станки могут работать в любой последовательности). По техническим причинам станок А может работать не более 150 часов в месяц, а станок Б —не более 132 часов в месяц. Каждое изделие первого типа приносит предприятию 300 д. е. прибыли, а каждое изделие второго типа — 200 д. е. прибыли. Найдите наибольшую возможную ежемесячную прибыль предприятия и определите, сколько изделий первого типа и сколько изделий второго типа следует выпускать для получения этой прибыли.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Задачи 1      ЕГЭ</a:t>
            </a:r>
            <a:r>
              <a:rPr lang="en-US" sz="3600" dirty="0" smtClean="0">
                <a:solidFill>
                  <a:srgbClr val="7030A0"/>
                </a:solidFill>
              </a:rPr>
              <a:t> (</a:t>
            </a:r>
            <a:r>
              <a:rPr lang="ru-RU" sz="3600" dirty="0" smtClean="0">
                <a:solidFill>
                  <a:srgbClr val="7030A0"/>
                </a:solidFill>
              </a:rPr>
              <a:t>профиль, 2 часть)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892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Задачи       ЕГЭ</a:t>
            </a:r>
            <a:r>
              <a:rPr lang="en-US" sz="3600" dirty="0" smtClean="0">
                <a:solidFill>
                  <a:srgbClr val="7030A0"/>
                </a:solidFill>
              </a:rPr>
              <a:t> (</a:t>
            </a:r>
            <a:r>
              <a:rPr lang="ru-RU" sz="3600" dirty="0" smtClean="0">
                <a:solidFill>
                  <a:srgbClr val="7030A0"/>
                </a:solidFill>
              </a:rPr>
              <a:t>профиль, 2 часть)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457200" y="9737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AutoNum type="arabicPeriod"/>
            </a:pPr>
            <a:r>
              <a:rPr lang="ru-RU" i="1" kern="0" dirty="0" smtClean="0"/>
              <a:t>Математическая модель задачи.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ru-RU" i="1" kern="0" dirty="0" smtClean="0"/>
              <a:t>Область допустимых решений системы ограничений задачи.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-4580" y="2780928"/>
                <a:ext cx="5786862" cy="217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ru-RU" sz="3200" i="1" dirty="0" smtClean="0">
                    <a:latin typeface="Times New Roman" pitchFamily="18" charset="0"/>
                  </a:rPr>
                  <a:t>             </a:t>
                </a:r>
                <a:r>
                  <a:rPr lang="en-US" sz="3200" i="1" dirty="0" smtClean="0">
                    <a:latin typeface="Times New Roman" pitchFamily="18" charset="0"/>
                  </a:rPr>
                  <a:t>F</a:t>
                </a:r>
                <a:r>
                  <a:rPr lang="ru-RU" sz="3200" i="1" dirty="0" smtClean="0">
                    <a:latin typeface="Times New Roman" pitchFamily="18" charset="0"/>
                  </a:rPr>
                  <a:t>=</a:t>
                </a:r>
                <a:r>
                  <a:rPr lang="ru-RU" sz="3200" dirty="0" smtClean="0">
                    <a:latin typeface="Times New Roman" pitchFamily="18" charset="0"/>
                  </a:rPr>
                  <a:t>300</a:t>
                </a:r>
                <a:r>
                  <a:rPr lang="ru-RU" sz="3200" i="1" dirty="0" smtClean="0">
                    <a:latin typeface="Times New Roman" pitchFamily="18" charset="0"/>
                  </a:rPr>
                  <a:t>х</a:t>
                </a:r>
                <a:r>
                  <a:rPr lang="ru-RU" sz="3200" baseline="-25000" dirty="0" smtClean="0">
                    <a:latin typeface="Times New Roman" pitchFamily="18" charset="0"/>
                  </a:rPr>
                  <a:t>1</a:t>
                </a:r>
                <a:r>
                  <a:rPr lang="ru-RU" sz="3200" dirty="0" smtClean="0">
                    <a:latin typeface="Times New Roman" pitchFamily="18" charset="0"/>
                  </a:rPr>
                  <a:t> +200</a:t>
                </a:r>
                <a:r>
                  <a:rPr lang="ru-RU" sz="3200" i="1" dirty="0" smtClean="0">
                    <a:latin typeface="Times New Roman" pitchFamily="18" charset="0"/>
                  </a:rPr>
                  <a:t>x</a:t>
                </a:r>
                <a:r>
                  <a:rPr lang="ru-RU" sz="3200" baseline="-25000" dirty="0" smtClean="0">
                    <a:latin typeface="Times New Roman" pitchFamily="18" charset="0"/>
                  </a:rPr>
                  <a:t>2</a:t>
                </a:r>
                <a:r>
                  <a:rPr lang="en-US" sz="3200" baseline="-25000" dirty="0" smtClean="0">
                    <a:latin typeface="Times New Roman" pitchFamily="18" charset="0"/>
                  </a:rPr>
                  <a:t>  </a:t>
                </a:r>
                <a:r>
                  <a:rPr lang="ru-RU" sz="3200" baseline="-25000" dirty="0" smtClean="0">
                    <a:latin typeface="Times New Roman" pitchFamily="18" charset="0"/>
                  </a:rPr>
                  <a:t> </a:t>
                </a:r>
                <a:r>
                  <a:rPr lang="ru-RU" sz="4000" baseline="-25000" dirty="0" smtClean="0">
                    <a:latin typeface="Times New Roman" pitchFamily="18" charset="0"/>
                  </a:rPr>
                  <a:t>→</a:t>
                </a:r>
                <a:r>
                  <a:rPr lang="en-US" sz="4000" baseline="-25000" dirty="0" smtClean="0">
                    <a:latin typeface="Times New Roman" pitchFamily="18" charset="0"/>
                  </a:rPr>
                  <a:t> m</a:t>
                </a:r>
                <a:r>
                  <a:rPr lang="ru-RU" sz="4000" baseline="-25000" dirty="0" smtClean="0">
                    <a:latin typeface="Times New Roman" pitchFamily="18" charset="0"/>
                  </a:rPr>
                  <a:t>ах</a:t>
                </a:r>
              </a:p>
              <a:p>
                <a:pPr>
                  <a:buNone/>
                </a:pPr>
                <a:endParaRPr lang="en-US" sz="4000" baseline="-25000" dirty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</m:t>
                              </m:r>
                              <m:r>
                                <a:rPr lang="ru-RU" sz="280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150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a:rPr lang="ru-RU" sz="2800" b="0" i="1" dirty="0" smtClean="0"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b="0" i="0" baseline="-25000" dirty="0" smtClean="0">
                                  <a:latin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≥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0" y="2780928"/>
                <a:ext cx="5786862" cy="217206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3933" b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www.jettools.ru/upload/iblock/9c5/bd_3_50000080m_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2" y="5301208"/>
            <a:ext cx="3090332" cy="1353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82122" y="3816996"/>
                <a:ext cx="476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𝐹𝑚𝑎𝑥</m:t>
                    </m:r>
                    <m:r>
                      <a:rPr lang="en-US" sz="2400" b="0" i="1" smtClean="0">
                        <a:latin typeface="Cambria Math"/>
                      </a:rPr>
                      <m:t>=300∙24</m:t>
                    </m:r>
                  </m:oMath>
                </a14:m>
                <a:r>
                  <a:rPr lang="en-US" sz="2400" dirty="0" smtClean="0"/>
                  <a:t>+</a:t>
                </a:r>
                <a:r>
                  <a:rPr lang="ru-RU" sz="2400" dirty="0" smtClean="0"/>
                  <a:t>2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latin typeface="Cambria Math"/>
                        <a:ea typeface="Cambria Math"/>
                      </a:rPr>
                      <m:t>00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400" dirty="0" smtClean="0"/>
                  <a:t>=</a:t>
                </a:r>
                <a:r>
                  <a:rPr lang="ru-RU" sz="2400" dirty="0" smtClean="0"/>
                  <a:t>10200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22" y="3816996"/>
                <a:ext cx="4761878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48" t="23016" r="43220" b="29365"/>
          <a:stretch/>
        </p:blipFill>
        <p:spPr bwMode="auto">
          <a:xfrm>
            <a:off x="0" y="2132856"/>
            <a:ext cx="4382122" cy="382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390" y="426224"/>
            <a:ext cx="7637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3.</a:t>
            </a:r>
            <a:r>
              <a:rPr lang="ru-RU" sz="2400" i="1" dirty="0" smtClean="0"/>
              <a:t>Вектор </a:t>
            </a:r>
            <a:r>
              <a:rPr lang="ru-RU" sz="2400" i="1" dirty="0"/>
              <a:t>С.</a:t>
            </a:r>
          </a:p>
          <a:p>
            <a:pPr lvl="0"/>
            <a:r>
              <a:rPr lang="en-US" sz="2400" i="1" dirty="0" smtClean="0"/>
              <a:t>4.</a:t>
            </a:r>
            <a:r>
              <a:rPr lang="ru-RU" sz="2400" i="1" dirty="0" smtClean="0"/>
              <a:t>Линия </a:t>
            </a:r>
            <a:r>
              <a:rPr lang="ru-RU" sz="2400" i="1" dirty="0"/>
              <a:t>уровня (перпендикулярно</a:t>
            </a:r>
            <a:r>
              <a:rPr lang="ru-RU" sz="2400" i="1" baseline="-25000" dirty="0"/>
              <a:t>  </a:t>
            </a:r>
            <a:r>
              <a:rPr lang="ru-RU" sz="2400" i="1" dirty="0"/>
              <a:t>С ).</a:t>
            </a:r>
          </a:p>
          <a:p>
            <a:r>
              <a:rPr lang="en-US" sz="2400" i="1" dirty="0" smtClean="0"/>
              <a:t>5.</a:t>
            </a:r>
            <a:r>
              <a:rPr lang="ru-RU" sz="2400" i="1" dirty="0" smtClean="0"/>
              <a:t>Линию </a:t>
            </a:r>
            <a:r>
              <a:rPr lang="ru-RU" sz="2400" i="1" dirty="0"/>
              <a:t>уровня перемещаем по направлению   вектора С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22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341" y="1251208"/>
            <a:ext cx="75968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Красный </a:t>
            </a:r>
            <a:r>
              <a:rPr lang="ru-RU" sz="3200" dirty="0"/>
              <a:t>карандаш стоит 18 рублей, синий 14 рублей. Нужно купить карандаши имея только 499 рублей, при этом число синих карандашей не должно отличаться от числа красных больше чем на шесть</a:t>
            </a:r>
          </a:p>
          <a:p>
            <a:r>
              <a:rPr lang="ru-RU" sz="3200" dirty="0"/>
              <a:t>а)можно ли купить 30 карандашей?</a:t>
            </a:r>
          </a:p>
          <a:p>
            <a:r>
              <a:rPr lang="ru-RU" sz="3200" dirty="0"/>
              <a:t>б)можно ли купить  33 карандаша?</a:t>
            </a:r>
          </a:p>
          <a:p>
            <a:r>
              <a:rPr lang="ru-RU" sz="3200" dirty="0"/>
              <a:t>в)какое наибольшее число карандашей можно купить?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341" y="278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Задачи 2      ЕГЭ</a:t>
            </a:r>
            <a:r>
              <a:rPr lang="en-US" sz="3600" dirty="0" smtClean="0">
                <a:solidFill>
                  <a:srgbClr val="7030A0"/>
                </a:solidFill>
              </a:rPr>
              <a:t> (</a:t>
            </a:r>
            <a:r>
              <a:rPr lang="ru-RU" sz="3600" dirty="0" smtClean="0">
                <a:solidFill>
                  <a:srgbClr val="7030A0"/>
                </a:solidFill>
              </a:rPr>
              <a:t>профиль, 2 часть)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Целочисленное решение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4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7934" y="4005064"/>
                <a:ext cx="5616624" cy="22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18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+14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≤499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80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34" y="4005064"/>
                <a:ext cx="5616624" cy="22041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1829" y="1808009"/>
            <a:ext cx="7452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Пусть х- количество красных карандашей, у-количество синих карандашей</a:t>
            </a:r>
          </a:p>
          <a:p>
            <a:r>
              <a:rPr lang="ru-RU" sz="3200" dirty="0" smtClean="0"/>
              <a:t> </a:t>
            </a:r>
            <a:r>
              <a:rPr lang="en-US" sz="3200" dirty="0" smtClean="0"/>
              <a:t>F=</a:t>
            </a:r>
            <a:r>
              <a:rPr lang="en-US" sz="3200" dirty="0" err="1" smtClean="0"/>
              <a:t>x+y→ma</a:t>
            </a:r>
            <a:r>
              <a:rPr lang="en-US" sz="3200" dirty="0" err="1"/>
              <a:t>x</a:t>
            </a:r>
            <a:endParaRPr lang="ru-RU" sz="3200" dirty="0"/>
          </a:p>
        </p:txBody>
      </p:sp>
      <p:pic>
        <p:nvPicPr>
          <p:cNvPr id="54276" name="Picture 4" descr="https://cdn2.static1-sima-land.com/items/2926741/1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1016"/>
            <a:ext cx="2277349" cy="2277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445" y="35101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400" i="1" dirty="0"/>
              <a:t>Математическая модель задачи.</a:t>
            </a:r>
          </a:p>
          <a:p>
            <a:pPr>
              <a:buAutoNum type="arabicPeriod"/>
            </a:pPr>
            <a:r>
              <a:rPr lang="ru-RU" sz="2400" i="1" dirty="0"/>
              <a:t>Область допустимых решений системы ограничений задачи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4354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390" y="426224"/>
            <a:ext cx="7637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3.</a:t>
            </a:r>
            <a:r>
              <a:rPr lang="ru-RU" sz="2400" i="1" dirty="0" smtClean="0"/>
              <a:t>Вектор </a:t>
            </a:r>
            <a:r>
              <a:rPr lang="ru-RU" sz="2400" i="1" dirty="0"/>
              <a:t>С.</a:t>
            </a:r>
          </a:p>
          <a:p>
            <a:pPr lvl="0"/>
            <a:r>
              <a:rPr lang="en-US" sz="2400" i="1" dirty="0" smtClean="0"/>
              <a:t>4.</a:t>
            </a:r>
            <a:r>
              <a:rPr lang="ru-RU" sz="2400" i="1" dirty="0" smtClean="0"/>
              <a:t>Линия </a:t>
            </a:r>
            <a:r>
              <a:rPr lang="ru-RU" sz="2400" i="1" dirty="0"/>
              <a:t>уровня (перпендикулярно</a:t>
            </a:r>
            <a:r>
              <a:rPr lang="ru-RU" sz="2400" i="1" baseline="-25000" dirty="0"/>
              <a:t>  </a:t>
            </a:r>
            <a:r>
              <a:rPr lang="ru-RU" sz="2400" i="1" dirty="0"/>
              <a:t>С ).</a:t>
            </a:r>
          </a:p>
          <a:p>
            <a:r>
              <a:rPr lang="en-US" sz="2400" i="1" dirty="0" smtClean="0"/>
              <a:t>5.</a:t>
            </a:r>
            <a:r>
              <a:rPr lang="ru-RU" sz="2400" i="1" dirty="0" smtClean="0"/>
              <a:t>Линию </a:t>
            </a:r>
            <a:r>
              <a:rPr lang="ru-RU" sz="2400" i="1" dirty="0"/>
              <a:t>уровня перемещаем по направлению   вектора С </a:t>
            </a:r>
            <a:endParaRPr lang="ru-RU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8" t="36530" r="45936" b="25209"/>
          <a:stretch/>
        </p:blipFill>
        <p:spPr bwMode="auto">
          <a:xfrm>
            <a:off x="899886" y="2189018"/>
            <a:ext cx="5037886" cy="39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161" y="450912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C=(1;1)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А(415/32</a:t>
            </a:r>
            <a:r>
              <a:rPr lang="en-US" dirty="0" smtClean="0"/>
              <a:t>;607/32)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00192" y="2235673"/>
                <a:ext cx="1393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r>
                  <a:rPr lang="ru-RU" sz="2400" dirty="0" smtClean="0"/>
                  <a:t>,у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35673"/>
                <a:ext cx="139330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550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5231" y="2937164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F(13;18)=F(14;17)=</a:t>
            </a:r>
          </a:p>
          <a:p>
            <a:r>
              <a:rPr lang="en-US" sz="2400" dirty="0" smtClean="0"/>
              <a:t>F(15;16)=31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700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711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Задачи 3      ЕГЭ</a:t>
            </a:r>
            <a:r>
              <a:rPr lang="en-US" sz="3600" dirty="0" smtClean="0">
                <a:solidFill>
                  <a:srgbClr val="7030A0"/>
                </a:solidFill>
              </a:rPr>
              <a:t> (</a:t>
            </a:r>
            <a:r>
              <a:rPr lang="ru-RU" sz="3600" dirty="0" smtClean="0">
                <a:solidFill>
                  <a:srgbClr val="7030A0"/>
                </a:solidFill>
              </a:rPr>
              <a:t>профиль, 2 часть</a:t>
            </a:r>
            <a:r>
              <a:rPr lang="ru-RU" sz="3600" dirty="0">
                <a:solidFill>
                  <a:srgbClr val="7030A0"/>
                </a:solidFill>
              </a:rPr>
              <a:t>) Целочисленное решение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3043"/>
            <a:ext cx="79022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Колхоз имеет возможность  приобрести не более 19  трехтонных  машин и не более  17 пятитонных. Трёхтонная машина стоит 4000у.е,пятитонная 5000у.е.</a:t>
            </a:r>
          </a:p>
          <a:p>
            <a:r>
              <a:rPr lang="ru-RU" sz="3200" dirty="0"/>
              <a:t>На покупку колхоз может выделить  141 000  у.е. Сколько можно приобрети машин, чтобы их суммарная  грузоподъёмность была максимальной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5616624" cy="262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Пусть х-количество трёхтонных машин,</a:t>
                </a:r>
                <a:r>
                  <a:rPr lang="en-US" sz="2400" dirty="0" smtClean="0"/>
                  <a:t>y- </a:t>
                </a:r>
                <a:r>
                  <a:rPr lang="ru-RU" sz="2400" dirty="0" smtClean="0"/>
                  <a:t>количество пятитонных машин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4000х+5000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≤141000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≤19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≥0,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 smtClean="0"/>
              </a:p>
              <a:p>
                <a:r>
                  <a:rPr lang="en-US" sz="2400" dirty="0" smtClean="0"/>
                  <a:t>F=3x+5y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endParaRPr lang="ru-RU" sz="24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5616624" cy="262918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37" t="-1852" r="-434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14" t="35713" r="56718" b="25001"/>
          <a:stretch/>
        </p:blipFill>
        <p:spPr bwMode="auto">
          <a:xfrm>
            <a:off x="755576" y="3645024"/>
            <a:ext cx="3352801" cy="28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149080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Fma</a:t>
            </a:r>
            <a:r>
              <a:rPr lang="en-US" sz="3200" dirty="0" err="1"/>
              <a:t>x</a:t>
            </a:r>
            <a:r>
              <a:rPr lang="en-US" sz="3200" dirty="0" smtClean="0"/>
              <a:t>=3·14+5·17=127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2331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7724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Старинная задача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7056784" cy="1728192"/>
          </a:xfrm>
        </p:spPr>
        <p:txBody>
          <a:bodyPr/>
          <a:lstStyle/>
          <a:p>
            <a:r>
              <a:rPr lang="ru-RU" sz="4000" b="1" i="1" dirty="0" smtClean="0"/>
              <a:t>В лавке 1м шелка стоит 300 монет,</a:t>
            </a:r>
          </a:p>
          <a:p>
            <a:r>
              <a:rPr lang="ru-RU" sz="4000" b="1" i="1" dirty="0" smtClean="0"/>
              <a:t>а 1м </a:t>
            </a:r>
            <a:r>
              <a:rPr lang="ru-RU" sz="4000" b="1" i="1" dirty="0"/>
              <a:t>сукна </a:t>
            </a:r>
            <a:r>
              <a:rPr lang="ru-RU" sz="4000" b="1" i="1" dirty="0" smtClean="0"/>
              <a:t>400 монет.</a:t>
            </a:r>
          </a:p>
          <a:p>
            <a:r>
              <a:rPr lang="ru-RU" sz="4000" b="1" i="1" dirty="0" smtClean="0"/>
              <a:t>Сколько шелка и сукна можно купить, затратив не более 2000 монет?</a:t>
            </a:r>
          </a:p>
          <a:p>
            <a:r>
              <a:rPr lang="ru-RU" dirty="0" smtClean="0"/>
              <a:t>       </a:t>
            </a:r>
            <a:r>
              <a:rPr lang="ru-RU" dirty="0" smtClean="0">
                <a:hlinkClick r:id="rId2" action="ppaction://hlinksldjump"/>
              </a:rPr>
              <a:t>Изобразите решение</a:t>
            </a:r>
          </a:p>
          <a:p>
            <a:r>
              <a:rPr lang="ru-RU" dirty="0" smtClean="0">
                <a:hlinkClick r:id="rId2" action="ppaction://hlinksldjump"/>
              </a:rPr>
              <a:t> графически</a:t>
            </a:r>
            <a:r>
              <a:rPr lang="ru-RU" sz="2800" dirty="0" smtClean="0">
                <a:hlinkClick r:id="rId2" action="ppaction://hlinksldjump"/>
              </a:rPr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1746" name="Picture 2" descr="https://s.alicdn.com/@sc01/kf/HTB10xxzXzDuK1RjSszdq6xGLpX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653136"/>
            <a:ext cx="1800200" cy="1880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ds04.infourok.ru/uploads/ex/0e86/0001cfbd-3ee201f5/img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2" t="15101" r="17458" b="1515"/>
          <a:stretch/>
        </p:blipFill>
        <p:spPr bwMode="auto">
          <a:xfrm>
            <a:off x="7286354" y="4869160"/>
            <a:ext cx="1857645" cy="183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724128" y="5475730"/>
            <a:ext cx="576064" cy="6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80" y="1591925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/>
              <a:t>Линейное программирование </a:t>
            </a:r>
            <a:r>
              <a:rPr lang="ru-RU" sz="2800" dirty="0"/>
              <a:t>– это:</a:t>
            </a:r>
          </a:p>
          <a:p>
            <a:r>
              <a:rPr lang="en-US" sz="2800" b="1" dirty="0"/>
              <a:t>a</a:t>
            </a:r>
            <a:r>
              <a:rPr lang="ru-RU" sz="2800" b="1" dirty="0"/>
              <a:t>) </a:t>
            </a:r>
            <a:r>
              <a:rPr lang="ru-RU" sz="2800" dirty="0"/>
              <a:t>пакет прикладных программ;</a:t>
            </a:r>
          </a:p>
          <a:p>
            <a:r>
              <a:rPr lang="ru-RU" sz="2800" b="1" dirty="0"/>
              <a:t>б</a:t>
            </a:r>
            <a:r>
              <a:rPr lang="ru-RU" sz="2800" b="1" dirty="0" smtClean="0"/>
              <a:t>) </a:t>
            </a:r>
            <a:r>
              <a:rPr lang="ru-RU" sz="2800" dirty="0"/>
              <a:t>язык программирования;</a:t>
            </a:r>
          </a:p>
          <a:p>
            <a:pPr lvl="0"/>
            <a:r>
              <a:rPr lang="ru-RU" sz="2800" dirty="0"/>
              <a:t>математическая дисциплина, изучающая методы нахождения наибольшего (наименьшего) значения линейной функции;</a:t>
            </a:r>
          </a:p>
          <a:p>
            <a:r>
              <a:rPr lang="ru-RU" sz="2800" b="1" dirty="0" smtClean="0"/>
              <a:t>в) </a:t>
            </a:r>
            <a:r>
              <a:rPr lang="ru-RU" sz="2800" dirty="0"/>
              <a:t>математическая дисциплина, изучающая методы решения линейных уравнений.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1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80" y="544522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8207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Целевой называется функция</a:t>
            </a:r>
          </a:p>
          <a:p>
            <a:r>
              <a:rPr lang="en-US" sz="3200" b="1" dirty="0"/>
              <a:t>a</a:t>
            </a:r>
            <a:r>
              <a:rPr lang="ru-RU" sz="3200" b="1" dirty="0"/>
              <a:t>) </a:t>
            </a:r>
            <a:r>
              <a:rPr lang="ru-RU" sz="3200" dirty="0"/>
              <a:t>которую надо построить по заданным точкам;</a:t>
            </a:r>
          </a:p>
          <a:p>
            <a:r>
              <a:rPr lang="ru-RU" sz="3200" b="1" dirty="0" smtClean="0"/>
              <a:t>б) </a:t>
            </a:r>
            <a:r>
              <a:rPr lang="ru-RU" sz="3200" dirty="0"/>
              <a:t>которую надо минимизировать или максимизировать;</a:t>
            </a:r>
          </a:p>
          <a:p>
            <a:r>
              <a:rPr lang="ru-RU" sz="3200" b="1" dirty="0" smtClean="0"/>
              <a:t>в) </a:t>
            </a:r>
            <a:r>
              <a:rPr lang="ru-RU" sz="3200" dirty="0"/>
              <a:t>график которой надо построить;</a:t>
            </a:r>
          </a:p>
          <a:p>
            <a:r>
              <a:rPr lang="ru-RU" sz="3200" b="1" dirty="0" smtClean="0"/>
              <a:t>г) </a:t>
            </a:r>
            <a:r>
              <a:rPr lang="ru-RU" sz="3200" dirty="0"/>
              <a:t>график которой надо преобразовать.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2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80" y="544522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б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8092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Системы неравенств или уравнений, которым должны удовлетворять переменные целевой функции, будем называть:</a:t>
            </a:r>
          </a:p>
          <a:p>
            <a:r>
              <a:rPr lang="en-US" sz="3200" b="1" dirty="0"/>
              <a:t>a</a:t>
            </a:r>
            <a:r>
              <a:rPr lang="ru-RU" sz="3200" b="1" dirty="0"/>
              <a:t>) </a:t>
            </a:r>
            <a:r>
              <a:rPr lang="ru-RU" sz="3200" dirty="0"/>
              <a:t>системами разграничений;</a:t>
            </a:r>
          </a:p>
          <a:p>
            <a:r>
              <a:rPr lang="ru-RU" sz="3200" b="1" dirty="0" smtClean="0"/>
              <a:t>б) </a:t>
            </a:r>
            <a:r>
              <a:rPr lang="ru-RU" sz="3200" dirty="0"/>
              <a:t>системами допущений;</a:t>
            </a:r>
          </a:p>
          <a:p>
            <a:r>
              <a:rPr lang="ru-RU" sz="3200" b="1" dirty="0" smtClean="0"/>
              <a:t>в) </a:t>
            </a:r>
            <a:r>
              <a:rPr lang="ru-RU" sz="3200" dirty="0"/>
              <a:t>системами ограничений;</a:t>
            </a:r>
          </a:p>
          <a:p>
            <a:r>
              <a:rPr lang="ru-RU" sz="3200" b="1" dirty="0" smtClean="0"/>
              <a:t>г) </a:t>
            </a:r>
            <a:r>
              <a:rPr lang="ru-RU" sz="3200" dirty="0"/>
              <a:t>системами различий.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3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80" y="544522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2353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Любое решение системы ограничений называется ... решением задачи линейного программирования.</a:t>
            </a:r>
          </a:p>
          <a:p>
            <a:r>
              <a:rPr lang="en-US" sz="3200" b="1" dirty="0"/>
              <a:t>a</a:t>
            </a:r>
            <a:r>
              <a:rPr lang="ru-RU" sz="3200" b="1" dirty="0"/>
              <a:t>) </a:t>
            </a:r>
            <a:r>
              <a:rPr lang="ru-RU" sz="3200" dirty="0"/>
              <a:t>допустимым;</a:t>
            </a:r>
          </a:p>
          <a:p>
            <a:r>
              <a:rPr lang="ru-RU" sz="3200" b="1" dirty="0" smtClean="0"/>
              <a:t>б) </a:t>
            </a:r>
            <a:r>
              <a:rPr lang="ru-RU" sz="3200" dirty="0"/>
              <a:t>оптимальным;</a:t>
            </a:r>
          </a:p>
          <a:p>
            <a:r>
              <a:rPr lang="ru-RU" sz="3200" b="1" dirty="0" smtClean="0"/>
              <a:t>в) </a:t>
            </a:r>
            <a:r>
              <a:rPr lang="ru-RU" sz="3200" dirty="0"/>
              <a:t>наилучшим;</a:t>
            </a:r>
          </a:p>
          <a:p>
            <a:r>
              <a:rPr lang="ru-RU" sz="3200" b="1" dirty="0" smtClean="0"/>
              <a:t>г) </a:t>
            </a:r>
            <a:r>
              <a:rPr lang="ru-RU" sz="3200" dirty="0"/>
              <a:t>правильным.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4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80" y="544522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579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Оптимальным решением задачи линейного программирования называется:</a:t>
            </a:r>
          </a:p>
          <a:p>
            <a:r>
              <a:rPr lang="en-US" sz="2800" b="1" dirty="0"/>
              <a:t>a</a:t>
            </a:r>
            <a:r>
              <a:rPr lang="ru-RU" sz="2800" b="1" dirty="0"/>
              <a:t>) </a:t>
            </a:r>
            <a:r>
              <a:rPr lang="ru-RU" sz="2800" dirty="0"/>
              <a:t>решение, в котором целевая функция принимает максимум (минимум);</a:t>
            </a:r>
          </a:p>
          <a:p>
            <a:r>
              <a:rPr lang="ru-RU" sz="2800" b="1" dirty="0" smtClean="0"/>
              <a:t>б) </a:t>
            </a:r>
            <a:r>
              <a:rPr lang="ru-RU" sz="2800" dirty="0"/>
              <a:t>решение, при котором целевая функция отрицательна;</a:t>
            </a:r>
          </a:p>
          <a:p>
            <a:r>
              <a:rPr lang="ru-RU" sz="2800" b="1" dirty="0" smtClean="0"/>
              <a:t>в) </a:t>
            </a:r>
            <a:r>
              <a:rPr lang="ru-RU" sz="2800" dirty="0"/>
              <a:t>решение, при котором целевая функция положительна;</a:t>
            </a:r>
          </a:p>
          <a:p>
            <a:pPr lvl="0"/>
            <a:r>
              <a:rPr lang="ru-RU" sz="2800" dirty="0"/>
              <a:t>допустимое решение, при котором целевая функция принимает минимум (максимум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5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77" y="602999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9028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Так как система ограничений </a:t>
            </a:r>
            <a:r>
              <a:rPr lang="ru-RU" sz="2800" dirty="0" smtClean="0"/>
              <a:t> задачи есть </a:t>
            </a:r>
            <a:r>
              <a:rPr lang="ru-RU" sz="2800" dirty="0"/>
              <a:t>система линейных неравенств, то множество ее решений есть выпуклый многоугольник М, лежащий в большинстве случаев</a:t>
            </a:r>
          </a:p>
          <a:p>
            <a:r>
              <a:rPr lang="en-US" sz="2800" b="1" dirty="0"/>
              <a:t>a</a:t>
            </a:r>
            <a:r>
              <a:rPr lang="ru-RU" sz="2800" b="1" dirty="0" smtClean="0"/>
              <a:t>)</a:t>
            </a:r>
            <a:r>
              <a:rPr lang="ru-RU" sz="2800" dirty="0" smtClean="0"/>
              <a:t> в </a:t>
            </a:r>
            <a:r>
              <a:rPr lang="ru-RU" sz="2800" dirty="0"/>
              <a:t>третьей координатной </a:t>
            </a:r>
            <a:r>
              <a:rPr lang="ru-RU" sz="2800" dirty="0" smtClean="0"/>
              <a:t>четверти;</a:t>
            </a:r>
            <a:endParaRPr lang="ru-RU" sz="2800" dirty="0"/>
          </a:p>
          <a:p>
            <a:r>
              <a:rPr lang="ru-RU" sz="2800" b="1" dirty="0" smtClean="0"/>
              <a:t>б)</a:t>
            </a:r>
            <a:r>
              <a:rPr lang="ru-RU" sz="2800" dirty="0" smtClean="0"/>
              <a:t> во </a:t>
            </a:r>
            <a:r>
              <a:rPr lang="ru-RU" sz="2800" dirty="0"/>
              <a:t>второй и четвертой координатной </a:t>
            </a:r>
            <a:r>
              <a:rPr lang="ru-RU" sz="2800" dirty="0" smtClean="0"/>
              <a:t>четверти;</a:t>
            </a:r>
            <a:endParaRPr lang="ru-RU" sz="2800" dirty="0"/>
          </a:p>
          <a:p>
            <a:r>
              <a:rPr lang="ru-RU" sz="2800" b="1" dirty="0" smtClean="0"/>
              <a:t>в)</a:t>
            </a:r>
            <a:r>
              <a:rPr lang="ru-RU" sz="2800" dirty="0" smtClean="0"/>
              <a:t> в </a:t>
            </a:r>
            <a:r>
              <a:rPr lang="ru-RU" sz="2800" dirty="0"/>
              <a:t>первой координатной </a:t>
            </a:r>
            <a:r>
              <a:rPr lang="ru-RU" sz="2800" dirty="0" smtClean="0"/>
              <a:t>четверти.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6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77" y="573761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796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Целевая функция принимает свое наименьшее значение в точке … области допустимых решений.</a:t>
            </a:r>
          </a:p>
          <a:p>
            <a:r>
              <a:rPr lang="en-US" sz="2800" b="1" dirty="0"/>
              <a:t>a</a:t>
            </a:r>
            <a:r>
              <a:rPr lang="ru-RU" sz="2800" b="1" dirty="0"/>
              <a:t>)</a:t>
            </a:r>
            <a:r>
              <a:rPr lang="ru-RU" sz="2800" dirty="0"/>
              <a:t>	«выхода»;</a:t>
            </a:r>
          </a:p>
          <a:p>
            <a:r>
              <a:rPr lang="ru-RU" sz="2800" b="1" dirty="0" smtClean="0"/>
              <a:t>б)</a:t>
            </a:r>
            <a:r>
              <a:rPr lang="ru-RU" sz="2800" dirty="0"/>
              <a:t>	«захода»;</a:t>
            </a:r>
          </a:p>
          <a:p>
            <a:r>
              <a:rPr lang="ru-RU" sz="2800" b="1" dirty="0" smtClean="0"/>
              <a:t>в)</a:t>
            </a:r>
            <a:r>
              <a:rPr lang="ru-RU" sz="2800" dirty="0"/>
              <a:t>	«входа».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255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473" y="94559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Вопрос 6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77" y="573761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r>
              <a:rPr lang="en-US" sz="3200" dirty="0" smtClean="0"/>
              <a:t>:</a:t>
            </a:r>
            <a:r>
              <a:rPr lang="ru-RU" sz="3200" b="1" dirty="0" smtClean="0"/>
              <a:t>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8544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115616" y="404664"/>
            <a:ext cx="69834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en-US" altLang="ru-RU" sz="3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Графического способа решения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задач линейного </a:t>
            </a:r>
            <a:b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программирования</a:t>
            </a:r>
            <a:endParaRPr lang="ru-RU" altLang="ru-RU" sz="3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636912"/>
            <a:ext cx="2663825" cy="1258888"/>
            <a:chOff x="3923" y="2886"/>
            <a:chExt cx="1678" cy="748"/>
          </a:xfrm>
        </p:grpSpPr>
        <p:sp>
          <p:nvSpPr>
            <p:cNvPr id="27660" name="AutoShape 20"/>
            <p:cNvSpPr>
              <a:spLocks noChangeArrowheads="1"/>
            </p:cNvSpPr>
            <p:nvPr/>
          </p:nvSpPr>
          <p:spPr bwMode="auto">
            <a:xfrm>
              <a:off x="3923" y="2886"/>
              <a:ext cx="1678" cy="748"/>
            </a:xfrm>
            <a:prstGeom prst="chevron">
              <a:avLst>
                <a:gd name="adj" fmla="val 56083"/>
              </a:avLst>
            </a:prstGeom>
            <a:gradFill rotWithShape="1">
              <a:gsLst>
                <a:gs pos="0">
                  <a:srgbClr val="EADAEA"/>
                </a:gs>
                <a:gs pos="100000">
                  <a:srgbClr val="F5D887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7B13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1" name="Text Box 21"/>
            <p:cNvSpPr txBox="1">
              <a:spLocks noChangeArrowheads="1"/>
            </p:cNvSpPr>
            <p:nvPr/>
          </p:nvSpPr>
          <p:spPr bwMode="auto">
            <a:xfrm>
              <a:off x="4332" y="3022"/>
              <a:ext cx="10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 i="1" dirty="0">
                  <a:latin typeface="Monotype Corsiva" pitchFamily="66" charset="0"/>
                </a:rPr>
                <a:t>экономия времени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43808" y="2554361"/>
            <a:ext cx="3097212" cy="1187450"/>
            <a:chOff x="1270" y="3090"/>
            <a:chExt cx="1996" cy="748"/>
          </a:xfrm>
        </p:grpSpPr>
        <p:sp>
          <p:nvSpPr>
            <p:cNvPr id="27658" name="AutoShape 14"/>
            <p:cNvSpPr>
              <a:spLocks noChangeArrowheads="1"/>
            </p:cNvSpPr>
            <p:nvPr/>
          </p:nvSpPr>
          <p:spPr bwMode="auto">
            <a:xfrm>
              <a:off x="1270" y="3090"/>
              <a:ext cx="1996" cy="748"/>
            </a:xfrm>
            <a:prstGeom prst="chevron">
              <a:avLst>
                <a:gd name="adj" fmla="val 66711"/>
              </a:avLst>
            </a:prstGeom>
            <a:gradFill rotWithShape="1">
              <a:gsLst>
                <a:gs pos="0">
                  <a:srgbClr val="EADAEA"/>
                </a:gs>
                <a:gs pos="100000">
                  <a:srgbClr val="F5D887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7B13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59" name="Text Box 15"/>
            <p:cNvSpPr txBox="1">
              <a:spLocks noChangeArrowheads="1"/>
            </p:cNvSpPr>
            <p:nvPr/>
          </p:nvSpPr>
          <p:spPr bwMode="auto">
            <a:xfrm>
              <a:off x="1352" y="3310"/>
              <a:ext cx="18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900" b="1" i="1" dirty="0">
                  <a:latin typeface="Monotype Corsiva" pitchFamily="66" charset="0"/>
                </a:rPr>
                <a:t> Наглядность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05753" y="2524199"/>
            <a:ext cx="3060700" cy="1247775"/>
            <a:chOff x="2154" y="2666"/>
            <a:chExt cx="1928" cy="786"/>
          </a:xfrm>
        </p:grpSpPr>
        <p:sp>
          <p:nvSpPr>
            <p:cNvPr id="27656" name="AutoShape 17"/>
            <p:cNvSpPr>
              <a:spLocks noChangeArrowheads="1"/>
            </p:cNvSpPr>
            <p:nvPr/>
          </p:nvSpPr>
          <p:spPr bwMode="auto">
            <a:xfrm>
              <a:off x="2154" y="2704"/>
              <a:ext cx="1928" cy="748"/>
            </a:xfrm>
            <a:prstGeom prst="chevron">
              <a:avLst>
                <a:gd name="adj" fmla="val 64439"/>
              </a:avLst>
            </a:prstGeom>
            <a:gradFill rotWithShape="1">
              <a:gsLst>
                <a:gs pos="0">
                  <a:srgbClr val="EADAEA"/>
                </a:gs>
                <a:gs pos="100000">
                  <a:srgbClr val="F5D887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7B13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57" name="Text Box 18"/>
            <p:cNvSpPr txBox="1">
              <a:spLocks noChangeArrowheads="1"/>
            </p:cNvSpPr>
            <p:nvPr/>
          </p:nvSpPr>
          <p:spPr bwMode="auto">
            <a:xfrm>
              <a:off x="2867" y="2666"/>
              <a:ext cx="907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900" b="1" i="1" dirty="0">
                  <a:latin typeface="Monotype Corsiva" pitchFamily="66" charset="0"/>
                </a:rPr>
                <a:t>отсутствие сложных и громоздких</a:t>
              </a:r>
              <a:r>
                <a:rPr lang="ru-RU" altLang="ru-RU" sz="1900" b="1" i="1" dirty="0">
                  <a:latin typeface="Arial" charset="0"/>
                </a:rPr>
                <a:t> </a:t>
              </a:r>
              <a:r>
                <a:rPr lang="ru-RU" altLang="ru-RU" sz="1900" b="1" i="1" dirty="0">
                  <a:latin typeface="Monotype Corsiva" pitchFamily="66" charset="0"/>
                </a:rPr>
                <a:t>вычислений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14989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Синквейн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036576"/>
            <a:ext cx="6822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/>
              <a:t>1-ая </a:t>
            </a:r>
            <a:r>
              <a:rPr lang="ru-RU" sz="2800" b="1" i="1" dirty="0"/>
              <a:t>строка</a:t>
            </a:r>
            <a:r>
              <a:rPr lang="ru-RU" sz="2800" i="1" dirty="0"/>
              <a:t> отвечает за основную тему занятия и состоит из ключевого слова</a:t>
            </a:r>
          </a:p>
          <a:p>
            <a:pPr lvl="0"/>
            <a:r>
              <a:rPr lang="ru-RU" sz="2800" b="1" i="1" dirty="0"/>
              <a:t>2-ая строка</a:t>
            </a:r>
            <a:r>
              <a:rPr lang="ru-RU" sz="2800" i="1" dirty="0"/>
              <a:t> — два прилагательных, характеризующих это понятие</a:t>
            </a:r>
          </a:p>
          <a:p>
            <a:pPr lvl="0"/>
            <a:r>
              <a:rPr lang="ru-RU" sz="2800" b="1" i="1" dirty="0"/>
              <a:t>3-я строка </a:t>
            </a:r>
            <a:r>
              <a:rPr lang="ru-RU" sz="2800" i="1" dirty="0"/>
              <a:t>— три глагола, отвечающих за действие</a:t>
            </a:r>
          </a:p>
          <a:p>
            <a:pPr lvl="0"/>
            <a:r>
              <a:rPr lang="ru-RU" sz="2800" b="1" i="1" dirty="0"/>
              <a:t>4-ая строка</a:t>
            </a:r>
            <a:r>
              <a:rPr lang="ru-RU" sz="2800" i="1" dirty="0"/>
              <a:t> — короткое предложение, раскрывающее суть происходящего</a:t>
            </a:r>
          </a:p>
          <a:p>
            <a:pPr lvl="0"/>
            <a:r>
              <a:rPr lang="ru-RU" sz="2800" b="1" i="1" dirty="0"/>
              <a:t>5-ая строка</a:t>
            </a:r>
            <a:r>
              <a:rPr lang="ru-RU" sz="2800" i="1" dirty="0"/>
              <a:t> — синоним главного слова</a:t>
            </a:r>
          </a:p>
        </p:txBody>
      </p:sp>
      <p:pic>
        <p:nvPicPr>
          <p:cNvPr id="53250" name="Picture 2" descr="https://img2.freepng.ru/20180412/klw/kisspng-drawing-book-reading-5acf964325f2b9.997907791523553859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3"/>
            <a:ext cx="187220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3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80" y="2727114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Домашнее задание</a:t>
            </a:r>
          </a:p>
          <a:p>
            <a: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Решите любые две задачи из файла с дополнительными задачами</a:t>
            </a:r>
            <a:endParaRPr lang="ru-RU" sz="4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4" name="Picture 2" descr="https://e7.pngegg.com/pngimages/787/282/png-clipart-learning-bachelor-s-degree-school-supplies-black-academic-mortar-other-school-suppl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2" y="404664"/>
            <a:ext cx="259553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s://img2.freepng.ru/20180216/svq/kisspng-school-teacher-free-content-clip-art-cliparts-schoolbooks-5a8723a7656e86.8203682115188059274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258"/>
            <a:ext cx="259228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5872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«Математика уступает свои крепости лишь  </a:t>
            </a:r>
            <a:r>
              <a:rPr lang="ru-RU" sz="2400" b="1" i="1" dirty="0" smtClean="0">
                <a:solidFill>
                  <a:srgbClr val="C00000"/>
                </a:solidFill>
              </a:rPr>
              <a:t>сильным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и </a:t>
            </a:r>
            <a:r>
              <a:rPr lang="ru-RU" sz="2400" b="1" i="1" dirty="0">
                <a:solidFill>
                  <a:srgbClr val="C00000"/>
                </a:solidFill>
              </a:rPr>
              <a:t> смелым»</a:t>
            </a:r>
            <a:endParaRPr lang="ru-RU" sz="2400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                                                                      А.П. </a:t>
            </a:r>
            <a:r>
              <a:rPr lang="ru-RU" sz="2400" b="1" i="1" dirty="0" err="1">
                <a:solidFill>
                  <a:srgbClr val="C00000"/>
                </a:solidFill>
              </a:rPr>
              <a:t>Конфорович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1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Олимпиадная задача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220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Али-Баба пришел в пещеру, где есть золото, алмазы и сундук, в котором их можно унести. Полный сундук золота весит 200 кг, полный сундук алмазов — 40 кг, пустой сундук ничего не весит. Килограмм золота стоит на базаре 20 динаров, килограмм алмазов — 60 динаров. Али-Баба может поднять и унести не более 100 кг. Сколько денег он может получить за сокровища, которые он принесет из пещеры за один раз?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/>
          </a:p>
        </p:txBody>
      </p:sp>
      <p:pic>
        <p:nvPicPr>
          <p:cNvPr id="46082" name="Picture 2" descr="https://w7.pngwing.com/pngs/337/660/png-transparent-buried-treasure-treasure-map-piracy-chest-pirate-miscellaneous-people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52" y="4941168"/>
            <a:ext cx="140652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s://img.yakaboo.ua/media/mediagallery/image/i/m/img765_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872208" cy="1665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4084452" y="6381328"/>
            <a:ext cx="991604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8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128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литературы  и сайтов</a:t>
            </a:r>
            <a:r>
              <a:rPr lang="en-US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Волков В.А. Элементы линейного программирования. Пособие для учителей средней школы. Москва «Просвещение» 1975.</a:t>
            </a:r>
          </a:p>
          <a:p>
            <a:r>
              <a:rPr lang="ru-RU" dirty="0" err="1" smtClean="0"/>
              <a:t>Горстко</a:t>
            </a:r>
            <a:r>
              <a:rPr lang="ru-RU" dirty="0" smtClean="0"/>
              <a:t> А. Б. Познакомьтесь с математическим моделированием. – М.: Знание, 1991.</a:t>
            </a:r>
          </a:p>
          <a:p>
            <a:r>
              <a:rPr lang="ru-RU" dirty="0" smtClean="0"/>
              <a:t>Математика. Учебник для экономистов. 10-11 классы. М., «</a:t>
            </a:r>
            <a:r>
              <a:rPr lang="ru-RU" dirty="0" err="1" smtClean="0"/>
              <a:t>Сантакс</a:t>
            </a:r>
            <a:r>
              <a:rPr lang="ru-RU" dirty="0" smtClean="0"/>
              <a:t> - пресс», 1996.</a:t>
            </a:r>
          </a:p>
          <a:p>
            <a:pPr lvl="0"/>
            <a:r>
              <a:rPr lang="ru-RU" dirty="0" smtClean="0">
                <a:hlinkClick r:id="rId2"/>
              </a:rPr>
              <a:t>Презентация и разработка урока "Графический способ решения задач" (</a:t>
            </a:r>
            <a:r>
              <a:rPr lang="ru-RU" dirty="0" err="1" smtClean="0">
                <a:hlinkClick r:id="rId2"/>
              </a:rPr>
              <a:t>infourok.ru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pPr lvl="0"/>
            <a:r>
              <a:rPr lang="ru-RU" dirty="0" smtClean="0">
                <a:hlinkClick r:id="rId3"/>
              </a:rPr>
              <a:t>Тема «Линейное программирование» - Презентация 241507-1 (900igr.net)</a:t>
            </a:r>
            <a:endParaRPr lang="ru-RU" dirty="0" smtClean="0"/>
          </a:p>
          <a:p>
            <a:pPr lvl="0"/>
            <a:r>
              <a:rPr lang="ru-RU" dirty="0" smtClean="0">
                <a:hlinkClick r:id="rId4"/>
              </a:rPr>
              <a:t>Методы оптимальных решений в линейном программировании - презентация </a:t>
            </a:r>
            <a:r>
              <a:rPr lang="ru-RU" dirty="0" err="1" smtClean="0">
                <a:hlinkClick r:id="rId4"/>
              </a:rPr>
              <a:t>онлайн</a:t>
            </a:r>
            <a:r>
              <a:rPr lang="ru-RU" dirty="0" smtClean="0">
                <a:hlinkClick r:id="rId4"/>
              </a:rPr>
              <a:t> (</a:t>
            </a:r>
            <a:r>
              <a:rPr lang="ru-RU" dirty="0" err="1" smtClean="0">
                <a:hlinkClick r:id="rId4"/>
              </a:rPr>
              <a:t>ppt-online.org</a:t>
            </a:r>
            <a:r>
              <a:rPr lang="ru-RU" dirty="0" smtClean="0">
                <a:hlinkClick r:id="rId4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Презентация на тему: Математическое (</a:t>
            </a:r>
            <a:r>
              <a:rPr lang="ru-RU" dirty="0" err="1" smtClean="0">
                <a:hlinkClick r:id="rId5"/>
              </a:rPr>
              <a:t>studfile.net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«Технология проблемного обучения на уроках </a:t>
            </a:r>
            <a:r>
              <a:rPr lang="ru-RU" dirty="0" err="1" smtClean="0">
                <a:hlinkClick r:id="rId6"/>
              </a:rPr>
              <a:t>мхк</a:t>
            </a:r>
            <a:r>
              <a:rPr lang="ru-RU" dirty="0" smtClean="0">
                <a:hlinkClick r:id="rId6"/>
              </a:rPr>
              <a:t>» (</a:t>
            </a:r>
            <a:r>
              <a:rPr lang="ru-RU" dirty="0" err="1" smtClean="0">
                <a:hlinkClick r:id="rId6"/>
              </a:rPr>
              <a:t>psihdocs.ru</a:t>
            </a:r>
            <a:r>
              <a:rPr lang="ru-RU" dirty="0" smtClean="0">
                <a:hlinkClick r:id="rId6"/>
              </a:rPr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86104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Дорогу </a:t>
            </a:r>
            <a:r>
              <a:rPr lang="ru-RU" sz="4000" b="1" i="1" dirty="0">
                <a:solidFill>
                  <a:srgbClr val="FF0000"/>
                </a:solidFill>
              </a:rPr>
              <a:t>осилит идущий, а математику - </a:t>
            </a:r>
            <a:r>
              <a:rPr lang="ru-RU" sz="4000" b="1" i="1" dirty="0" smtClean="0">
                <a:solidFill>
                  <a:srgbClr val="FF0000"/>
                </a:solidFill>
              </a:rPr>
              <a:t>мыслящий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Графическое решение неравенства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165" name="Picture 4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17" t="37442" r="44715" b="24850"/>
          <a:stretch/>
        </p:blipFill>
        <p:spPr bwMode="auto">
          <a:xfrm>
            <a:off x="2123728" y="2708920"/>
            <a:ext cx="4775301" cy="33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27784" y="1988839"/>
                <a:ext cx="2627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3х+4у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≤20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988839"/>
                <a:ext cx="2627642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s://s.alicdn.com/@sc01/kf/HTB10xxzXzDuK1RjSszdq6xGLpX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207440"/>
            <a:ext cx="1495802" cy="1562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452320" y="3861048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8520" y="61533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Графическое решение системы неравенств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9258" name="Формула" r:id="rId3" imgW="114151" imgH="215619" progId="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259" name="Формула" r:id="rId4" imgW="114151" imgH="215619" progId="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/>
          </p:cNvGraphicFramePr>
          <p:nvPr/>
        </p:nvGraphicFramePr>
        <p:xfrm>
          <a:off x="1619672" y="1340768"/>
          <a:ext cx="6096000" cy="4064000"/>
        </p:xfrm>
        <a:graphic>
          <a:graphicData uri="http://schemas.openxmlformats.org/presentationml/2006/ole">
            <p:oleObj spid="_x0000_s29260" name="Формула" r:id="rId5" imgW="0" imgH="0" progId="">
              <p:embed/>
            </p:oleObj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9261" name="Формула" r:id="rId6" imgW="114151" imgH="215619" progId="">
              <p:embed/>
            </p:oleObj>
          </a:graphicData>
        </a:graphic>
      </p:graphicFrame>
      <p:graphicFrame>
        <p:nvGraphicFramePr>
          <p:cNvPr id="100384" name="Object 32"/>
          <p:cNvGraphicFramePr>
            <a:graphicFrameLocks noChangeAspect="1"/>
          </p:cNvGraphicFramePr>
          <p:nvPr/>
        </p:nvGraphicFramePr>
        <p:xfrm>
          <a:off x="251520" y="1988839"/>
          <a:ext cx="2448272" cy="1512169"/>
        </p:xfrm>
        <a:graphic>
          <a:graphicData uri="http://schemas.openxmlformats.org/presentationml/2006/ole">
            <p:oleObj spid="_x0000_s29262" name="Формула" r:id="rId7" imgW="736600" imgH="457200" progId="">
              <p:embed/>
            </p:oleObj>
          </a:graphicData>
        </a:graphic>
      </p:graphicFrame>
      <p:pic>
        <p:nvPicPr>
          <p:cNvPr id="100387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6" name="Object 34"/>
          <p:cNvGraphicFramePr>
            <a:graphicFrameLocks noChangeAspect="1"/>
          </p:cNvGraphicFramePr>
          <p:nvPr/>
        </p:nvGraphicFramePr>
        <p:xfrm>
          <a:off x="6804248" y="4077072"/>
          <a:ext cx="1296144" cy="298359"/>
        </p:xfrm>
        <a:graphic>
          <a:graphicData uri="http://schemas.openxmlformats.org/presentationml/2006/ole">
            <p:oleObj spid="_x0000_s29263" name="Формула" r:id="rId11" imgW="660113" imgH="203112" progId="">
              <p:embed/>
            </p:oleObj>
          </a:graphicData>
        </a:graphic>
      </p:graphicFrame>
      <p:pic>
        <p:nvPicPr>
          <p:cNvPr id="100390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1" name="Picture 3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3" name="Object 31"/>
          <p:cNvGraphicFramePr>
            <a:graphicFrameLocks noChangeAspect="1"/>
          </p:cNvGraphicFramePr>
          <p:nvPr/>
        </p:nvGraphicFramePr>
        <p:xfrm>
          <a:off x="3995936" y="4005064"/>
          <a:ext cx="1296144" cy="304650"/>
        </p:xfrm>
        <a:graphic>
          <a:graphicData uri="http://schemas.openxmlformats.org/presentationml/2006/ole">
            <p:oleObj spid="_x0000_s29264" name="Формула" r:id="rId14" imgW="660113" imgH="203112" progId="">
              <p:embed/>
            </p:oleObj>
          </a:graphicData>
        </a:graphic>
      </p:graphicFrame>
      <p:pic>
        <p:nvPicPr>
          <p:cNvPr id="100392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8874" y="1052736"/>
            <a:ext cx="603067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3" name="Picture 4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707864"/>
            <a:ext cx="5669672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5" name="Object 33"/>
          <p:cNvGraphicFramePr>
            <a:graphicFrameLocks noChangeAspect="1"/>
          </p:cNvGraphicFramePr>
          <p:nvPr/>
        </p:nvGraphicFramePr>
        <p:xfrm>
          <a:off x="5939780" y="4221088"/>
          <a:ext cx="1224508" cy="743198"/>
        </p:xfrm>
        <a:graphic>
          <a:graphicData uri="http://schemas.openxmlformats.org/presentationml/2006/ole">
            <p:oleObj spid="_x0000_s29265" name="Формула" r:id="rId17" imgW="736600" imgH="457200" progId="">
              <p:embed/>
            </p:oleObj>
          </a:graphicData>
        </a:graphic>
      </p:graphicFrame>
      <p:sp>
        <p:nvSpPr>
          <p:cNvPr id="2" name="Стрелка вправо 1">
            <a:hlinkClick r:id="rId18" action="ppaction://hlinksldjump"/>
          </p:cNvPr>
          <p:cNvSpPr/>
          <p:nvPr/>
        </p:nvSpPr>
        <p:spPr>
          <a:xfrm>
            <a:off x="4139952" y="609329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/>
              <a:t>Математическая модель </a:t>
            </a:r>
            <a:r>
              <a:rPr lang="ru-RU" sz="4400" i="1" dirty="0" smtClean="0"/>
              <a:t>–</a:t>
            </a:r>
          </a:p>
          <a:p>
            <a:pPr marL="0" indent="0">
              <a:buNone/>
            </a:pPr>
            <a:r>
              <a:rPr lang="ru-RU" sz="4400" i="1" dirty="0" smtClean="0"/>
              <a:t> </a:t>
            </a:r>
            <a:r>
              <a:rPr lang="ru-RU" sz="4400" i="1" dirty="0"/>
              <a:t>это система математических соотношений, приближенно, в абстрактной форме описывающих изучаемый процесс или систему.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5102875"/>
              </p:ext>
            </p:extLst>
          </p:nvPr>
        </p:nvGraphicFramePr>
        <p:xfrm>
          <a:off x="4860033" y="4406900"/>
          <a:ext cx="1953518" cy="1860663"/>
        </p:xfrm>
        <a:graphic>
          <a:graphicData uri="http://schemas.openxmlformats.org/presentationml/2006/ole">
            <p:oleObj spid="_x0000_s48199" name="Equation" r:id="rId3" imgW="1231366" imgH="11678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u="sng" dirty="0" smtClean="0"/>
              <a:t>Линейное программирование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i="1" dirty="0" smtClean="0"/>
              <a:t> – наука о методах исследования и отыскания экстремальных (наибольших и наименьших) значений функции,  на неизвестные которой наложены линейные ограничения.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970" r="1530" b="4804"/>
          <a:stretch/>
        </p:blipFill>
        <p:spPr bwMode="auto">
          <a:xfrm>
            <a:off x="934285" y="4345308"/>
            <a:ext cx="2917635" cy="23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28" y="33794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               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питания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7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Известно, что при правильном питании человек должен получать в день не менее 20 единиц витамина А, не менее 15 единиц витамина В. Содержание этих витаминов в одной единице каждого из продуктов П1, П2, задано таблице. Составить наиболее дешевый рацион питания. </a:t>
            </a:r>
          </a:p>
        </p:txBody>
      </p:sp>
      <p:pic>
        <p:nvPicPr>
          <p:cNvPr id="49158" name="Picture 6" descr="https://avatars.mds.yandex.net/get-zen_doc/57035/pub_5bf43a8d2610c300aacd9521_5bf45a4cc9d70100aa6422d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97" y="1196752"/>
            <a:ext cx="1992222" cy="1494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i.mycdn.me/i?r=AzEPZsRbOZEKgBhR0XGMT1RkfjtHgy_kOWd7wf2bDbInhK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1" y="3284984"/>
            <a:ext cx="197971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0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shablon_03</Template>
  <TotalTime>1154</TotalTime>
  <Words>1337</Words>
  <Application>Microsoft Office PowerPoint</Application>
  <PresentationFormat>Экран (4:3)</PresentationFormat>
  <Paragraphs>228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shablon_03</vt:lpstr>
      <vt:lpstr>Формула</vt:lpstr>
      <vt:lpstr>Equation</vt:lpstr>
      <vt:lpstr>Графический способ решения  задач линейного программирования на уроках математики в школе</vt:lpstr>
      <vt:lpstr>  «Почти во всех делах самое трудное – начало».                                                                                                           Жан-Жак Руссо </vt:lpstr>
      <vt:lpstr>Старинная задача</vt:lpstr>
      <vt:lpstr>Олимпиадная задача</vt:lpstr>
      <vt:lpstr>Графическое решение неравенства: </vt:lpstr>
      <vt:lpstr>Слайд 6</vt:lpstr>
      <vt:lpstr>Слайд 7</vt:lpstr>
      <vt:lpstr>Слайд 8</vt:lpstr>
      <vt:lpstr>Слайд 9</vt:lpstr>
      <vt:lpstr>Задача об оптимизации рациона питания </vt:lpstr>
      <vt:lpstr>Задача об оптимизации рациона питания                           </vt:lpstr>
      <vt:lpstr>Задача об оптимизации рациона питания </vt:lpstr>
      <vt:lpstr>Задачи линейного программирования на плоскости на плоскости. </vt:lpstr>
      <vt:lpstr>Слайд 14</vt:lpstr>
      <vt:lpstr>Алгоритм решения задач ЛП графическим методом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способ решения  задач линейного  программирования</dc:title>
  <dc:creator>Ирина</dc:creator>
  <cp:lastModifiedBy>senat</cp:lastModifiedBy>
  <cp:revision>97</cp:revision>
  <dcterms:created xsi:type="dcterms:W3CDTF">2018-10-29T08:31:39Z</dcterms:created>
  <dcterms:modified xsi:type="dcterms:W3CDTF">2022-02-20T18:03:16Z</dcterms:modified>
</cp:coreProperties>
</file>