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2" r:id="rId5"/>
    <p:sldId id="261" r:id="rId6"/>
    <p:sldId id="264" r:id="rId7"/>
    <p:sldId id="266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30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9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86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3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2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92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2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47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047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05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1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ABFF-E954-4141-BB09-6B3E3ADF5A3F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79748-4D20-4C03-9984-5F5D5FF16B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30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600" b="1" dirty="0">
                <a:solidFill>
                  <a:schemeClr val="tx1"/>
                </a:solidFill>
              </a:rPr>
              <a:t>ТАЛАНТ ЛЮБВИ И ТЕМА СОЦИАЛЬНОГО НЕРАВЕНСТВА В ПОВЕСТИ А. И. КУПРИНА</a:t>
            </a:r>
            <a:endParaRPr lang="ru-RU" sz="2600" dirty="0">
              <a:solidFill>
                <a:schemeClr val="tx1"/>
              </a:solidFill>
            </a:endParaRPr>
          </a:p>
          <a:p>
            <a:r>
              <a:rPr lang="ru-RU" sz="2600" b="1" dirty="0">
                <a:solidFill>
                  <a:srgbClr val="C00000"/>
                </a:solidFill>
              </a:rPr>
              <a:t>«ГРАНАТОВЫЙ БРАСЛЕТ».</a:t>
            </a:r>
            <a:endParaRPr lang="ru-RU" sz="2600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771"/>
            <a:ext cx="4104456" cy="2289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4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816424" cy="15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2274838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2 группа</a:t>
            </a:r>
            <a:r>
              <a:rPr lang="ru-RU" dirty="0"/>
              <a:t>. «Образ княгини Веры»:</a:t>
            </a:r>
          </a:p>
          <a:p>
            <a:r>
              <a:rPr lang="ru-RU" dirty="0"/>
              <a:t>— Как воспринимает княгиня Вера день</a:t>
            </a:r>
          </a:p>
          <a:p>
            <a:r>
              <a:rPr lang="ru-RU" dirty="0"/>
              <a:t>ее именин?</a:t>
            </a:r>
          </a:p>
          <a:p>
            <a:r>
              <a:rPr lang="ru-RU" dirty="0"/>
              <a:t>— Зачитайте портрет главной героини рас-</a:t>
            </a:r>
          </a:p>
          <a:p>
            <a:r>
              <a:rPr lang="ru-RU" dirty="0"/>
              <a:t>сказа. Что подчеркивает в нем автор?</a:t>
            </a:r>
          </a:p>
          <a:p>
            <a:r>
              <a:rPr lang="ru-RU" dirty="0"/>
              <a:t>— Как Вера Николаевна относится к</a:t>
            </a:r>
          </a:p>
          <a:p>
            <a:r>
              <a:rPr lang="ru-RU" dirty="0"/>
              <a:t>мужу? К жизни?</a:t>
            </a:r>
          </a:p>
          <a:p>
            <a:r>
              <a:rPr lang="ru-RU" dirty="0"/>
              <a:t>— Чем непохожа она на свою сестру?</a:t>
            </a:r>
          </a:p>
        </p:txBody>
      </p:sp>
    </p:spTree>
    <p:extLst>
      <p:ext uri="{BB962C8B-B14F-4D97-AF65-F5344CB8AC3E}">
        <p14:creationId xmlns:p14="http://schemas.microsoft.com/office/powerpoint/2010/main" val="232251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323905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Вера Николаев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0"/>
            <a:ext cx="511256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0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/>
          </a:bodyPr>
          <a:lstStyle/>
          <a:p>
            <a:r>
              <a:rPr lang="ru-RU" sz="1800" i="1" dirty="0"/>
              <a:t>3 группа. </a:t>
            </a:r>
            <a:r>
              <a:rPr lang="ru-RU" sz="1800" dirty="0"/>
              <a:t>«Образ телеграфиста </a:t>
            </a:r>
            <a:r>
              <a:rPr lang="ru-RU" sz="1800" dirty="0" err="1"/>
              <a:t>Желткова</a:t>
            </a:r>
            <a:r>
              <a:rPr lang="ru-RU" sz="1800" dirty="0"/>
              <a:t>»:</a:t>
            </a:r>
            <a:br>
              <a:rPr lang="ru-RU" sz="1800" dirty="0"/>
            </a:br>
            <a:r>
              <a:rPr lang="ru-RU" sz="1800" dirty="0"/>
              <a:t>— При каких обстоятельствах происходит</a:t>
            </a:r>
            <a:br>
              <a:rPr lang="ru-RU" sz="1800" dirty="0"/>
            </a:br>
            <a:r>
              <a:rPr lang="ru-RU" sz="1800" dirty="0"/>
              <a:t>знакомство читателей с главным героем?</a:t>
            </a:r>
            <a:br>
              <a:rPr lang="ru-RU" sz="1800" dirty="0"/>
            </a:br>
            <a:r>
              <a:rPr lang="ru-RU" sz="1800" dirty="0"/>
              <a:t>— Что мы узнаем о нем из рассказа?</a:t>
            </a:r>
            <a:br>
              <a:rPr lang="ru-RU" sz="1800" dirty="0"/>
            </a:br>
            <a:r>
              <a:rPr lang="ru-RU" sz="1800" dirty="0"/>
              <a:t>— Что сближает и что разъединяет княгиню Веру и </a:t>
            </a:r>
            <a:r>
              <a:rPr lang="ru-RU" sz="1800" dirty="0" err="1"/>
              <a:t>Желткова</a:t>
            </a:r>
            <a:r>
              <a:rPr lang="ru-RU" sz="1800" dirty="0"/>
              <a:t>?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7" y="685800"/>
            <a:ext cx="3626262" cy="202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3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1432701" cy="799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66" y="1052736"/>
            <a:ext cx="7949889" cy="545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15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88640"/>
            <a:ext cx="7992888" cy="59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66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16632"/>
            <a:ext cx="5554960" cy="2376264"/>
          </a:xfrm>
        </p:spPr>
        <p:txBody>
          <a:bodyPr>
            <a:normAutofit/>
          </a:bodyPr>
          <a:lstStyle/>
          <a:p>
            <a:r>
              <a:rPr lang="ru-RU" sz="1800" i="1" dirty="0"/>
              <a:t>4 группа</a:t>
            </a:r>
            <a:r>
              <a:rPr lang="ru-RU" sz="1800" dirty="0"/>
              <a:t>. «Второстепенные персонажи в</a:t>
            </a:r>
            <a:br>
              <a:rPr lang="ru-RU" sz="1800" dirty="0"/>
            </a:br>
            <a:r>
              <a:rPr lang="ru-RU" sz="1800" dirty="0"/>
              <a:t>рассказе»:</a:t>
            </a:r>
            <a:br>
              <a:rPr lang="ru-RU" sz="1800" dirty="0"/>
            </a:br>
            <a:r>
              <a:rPr lang="ru-RU" sz="1800" dirty="0"/>
              <a:t>— Что мы узнаем о муже и брате княгини</a:t>
            </a:r>
            <a:br>
              <a:rPr lang="ru-RU" sz="1800" dirty="0"/>
            </a:br>
            <a:r>
              <a:rPr lang="ru-RU" sz="1800" dirty="0"/>
              <a:t>Веры? Как к ним относится автор?</a:t>
            </a:r>
            <a:br>
              <a:rPr lang="ru-RU" sz="1800" dirty="0"/>
            </a:br>
            <a:r>
              <a:rPr lang="ru-RU" sz="1800" dirty="0"/>
              <a:t>— Какова роль генерала Аносова в рассказе? Каково его отношение к любви? Как он</a:t>
            </a:r>
            <a:br>
              <a:rPr lang="ru-RU" sz="1800" dirty="0"/>
            </a:br>
            <a:r>
              <a:rPr lang="ru-RU" sz="1800" dirty="0"/>
              <a:t>характеризует чувства </a:t>
            </a:r>
            <a:r>
              <a:rPr lang="ru-RU" sz="1800" dirty="0" err="1"/>
              <a:t>Желткова</a:t>
            </a:r>
            <a:r>
              <a:rPr lang="ru-RU" sz="1800" dirty="0"/>
              <a:t> к Вере?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2960192" cy="16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Генерал Аносов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0" b="16333"/>
          <a:stretch/>
        </p:blipFill>
        <p:spPr bwMode="auto">
          <a:xfrm>
            <a:off x="251520" y="3429000"/>
            <a:ext cx="2970651" cy="248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нязь Василий Львович и Желтков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32" b="4365"/>
          <a:stretch/>
        </p:blipFill>
        <p:spPr bwMode="auto">
          <a:xfrm>
            <a:off x="3347864" y="3501008"/>
            <a:ext cx="269370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4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Ответить на вопросы: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11305" r="4781" b="-1017"/>
          <a:stretch/>
        </p:blipFill>
        <p:spPr bwMode="auto">
          <a:xfrm>
            <a:off x="1687286" y="2111828"/>
            <a:ext cx="5617028" cy="406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3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3603" b="-776"/>
          <a:stretch/>
        </p:blipFill>
        <p:spPr bwMode="auto">
          <a:xfrm>
            <a:off x="1550757" y="1600200"/>
            <a:ext cx="2803529" cy="456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"/>
          <a:stretch/>
        </p:blipFill>
        <p:spPr bwMode="auto">
          <a:xfrm>
            <a:off x="4283969" y="1988840"/>
            <a:ext cx="4489918" cy="408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752528" cy="165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56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5" t="11445" r="4593" b="-61810"/>
          <a:stretch/>
        </p:blipFill>
        <p:spPr bwMode="auto">
          <a:xfrm>
            <a:off x="251520" y="188640"/>
            <a:ext cx="331899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52" r="4695"/>
          <a:stretch/>
        </p:blipFill>
        <p:spPr bwMode="auto">
          <a:xfrm>
            <a:off x="3635896" y="260648"/>
            <a:ext cx="5184576" cy="6159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3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2"/>
            <a:ext cx="8352928" cy="600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18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Звучит Соната №2 Бетховена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404664"/>
            <a:ext cx="3136334" cy="234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Как вы понимаете смысл эпиграфа к повести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06161"/>
            <a:ext cx="5400600" cy="385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yslide.ru/documents_4/a8cf77f42f026ddf9148118c49a7c189/img8.jp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8" t="6031" r="2860" b="10508"/>
          <a:stretch/>
        </p:blipFill>
        <p:spPr bwMode="auto">
          <a:xfrm>
            <a:off x="323529" y="2420888"/>
            <a:ext cx="2736303" cy="281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559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90665"/>
            <a:ext cx="7338392" cy="2281535"/>
          </a:xfrm>
        </p:spPr>
        <p:txBody>
          <a:bodyPr>
            <a:noAutofit/>
          </a:bodyPr>
          <a:lstStyle/>
          <a:p>
            <a:r>
              <a:rPr lang="ru-RU" sz="1600" dirty="0"/>
              <a:t>— Перед вами финальные строки стихотворения </a:t>
            </a:r>
            <a:r>
              <a:rPr lang="ru-RU" sz="1600" dirty="0" smtClean="0"/>
              <a:t> А</a:t>
            </a:r>
            <a:r>
              <a:rPr lang="ru-RU" sz="1600" dirty="0"/>
              <a:t>. С. Пушкина «Я вас любил…».</a:t>
            </a:r>
            <a:br>
              <a:rPr lang="ru-RU" sz="1600" dirty="0"/>
            </a:br>
            <a:r>
              <a:rPr lang="ru-RU" sz="1600" dirty="0"/>
              <a:t>Вспомните и прочитайте его </a:t>
            </a:r>
            <a:r>
              <a:rPr lang="ru-RU" sz="1600" dirty="0" smtClean="0"/>
              <a:t> наизусть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О какой любви пишет поэт? Как это стихотворение перекликается с </a:t>
            </a:r>
            <a:r>
              <a:rPr lang="ru-RU" sz="1600" dirty="0" smtClean="0"/>
              <a:t>прослушанным  вами </a:t>
            </a:r>
            <a:r>
              <a:rPr lang="ru-RU" sz="1600" dirty="0"/>
              <a:t>музыкальным эпиграфом к рассказу</a:t>
            </a:r>
            <a:br>
              <a:rPr lang="ru-RU" sz="1600" dirty="0"/>
            </a:br>
            <a:r>
              <a:rPr lang="ru-RU" sz="1600" dirty="0"/>
              <a:t>А. И. Куприна «Гранатовый браслет»? </a:t>
            </a:r>
            <a:r>
              <a:rPr lang="ru-RU" sz="1600" dirty="0" smtClean="0"/>
              <a:t>                                                                                                            Что общего </a:t>
            </a:r>
            <a:r>
              <a:rPr lang="ru-RU" sz="1600" dirty="0"/>
              <a:t>между эпиграфом урока и эпиграфом рассказа?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6" y="404664"/>
            <a:ext cx="4089447" cy="2281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«Я вас любил так искренно, так нежно,</a:t>
            </a:r>
          </a:p>
          <a:p>
            <a:r>
              <a:rPr lang="ru-RU" b="1" dirty="0"/>
              <a:t>Как дай вам Бог любимой быть другим».</a:t>
            </a:r>
          </a:p>
          <a:p>
            <a:r>
              <a:rPr lang="ru-RU" b="1" i="1" dirty="0"/>
              <a:t>(А. С. Пушкин)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25079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572000"/>
            <a:ext cx="4699992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685800"/>
            <a:ext cx="8208912" cy="5479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73016"/>
            <a:ext cx="2044723" cy="11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https://myslide.ru/documents_4/a8cf77f42f026ddf9148118c49a7c189/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04664"/>
            <a:ext cx="83400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72816"/>
            <a:ext cx="3326615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6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348880"/>
            <a:ext cx="5924128" cy="3823320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1561174" cy="87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7056784" cy="5630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8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4664"/>
            <a:ext cx="7842448" cy="57675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7" y="685800"/>
            <a:ext cx="3884397" cy="216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" r="2429" b="11905"/>
          <a:stretch/>
        </p:blipFill>
        <p:spPr bwMode="auto">
          <a:xfrm>
            <a:off x="762000" y="849086"/>
            <a:ext cx="7434943" cy="475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7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92696"/>
            <a:ext cx="4752528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Работа в группах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7" y="685800"/>
            <a:ext cx="2851854" cy="159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1720840"/>
            <a:ext cx="51125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1 группа. </a:t>
            </a:r>
            <a:r>
              <a:rPr lang="ru-RU" dirty="0"/>
              <a:t>«Проблематика рассказа и смысл</a:t>
            </a:r>
          </a:p>
          <a:p>
            <a:r>
              <a:rPr lang="ru-RU" dirty="0"/>
              <a:t>его названия»:</a:t>
            </a:r>
          </a:p>
          <a:p>
            <a:r>
              <a:rPr lang="ru-RU" dirty="0"/>
              <a:t>— Как художественно преобразил Куприн</a:t>
            </a:r>
          </a:p>
          <a:p>
            <a:r>
              <a:rPr lang="ru-RU" dirty="0"/>
              <a:t>реальную историю, услышанную им в семье высокопоставленного чиновника Любимова? </a:t>
            </a:r>
            <a:r>
              <a:rPr lang="ru-RU" dirty="0" smtClean="0"/>
              <a:t>             — </a:t>
            </a:r>
            <a:r>
              <a:rPr lang="ru-RU" dirty="0"/>
              <a:t>Какие социальные преграды (и только</a:t>
            </a:r>
          </a:p>
          <a:p>
            <a:r>
              <a:rPr lang="ru-RU" dirty="0"/>
              <a:t>ли они одни?) отодвигают любовь героя</a:t>
            </a:r>
          </a:p>
          <a:p>
            <a:r>
              <a:rPr lang="ru-RU" dirty="0"/>
              <a:t>в сферу недоступной мечты?</a:t>
            </a:r>
          </a:p>
          <a:p>
            <a:r>
              <a:rPr lang="ru-RU" dirty="0"/>
              <a:t>— В чем смысл названия рассказа? Сим-</a:t>
            </a:r>
          </a:p>
          <a:p>
            <a:r>
              <a:rPr lang="ru-RU" dirty="0"/>
              <a:t>волом чего становится гранатовый брас-</a:t>
            </a:r>
          </a:p>
          <a:p>
            <a:r>
              <a:rPr lang="ru-RU" dirty="0"/>
              <a:t>лет?</a:t>
            </a:r>
          </a:p>
        </p:txBody>
      </p:sp>
    </p:spTree>
    <p:extLst>
      <p:ext uri="{BB962C8B-B14F-4D97-AF65-F5344CB8AC3E}">
        <p14:creationId xmlns:p14="http://schemas.microsoft.com/office/powerpoint/2010/main" val="42006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8680"/>
            <a:ext cx="8202488" cy="5623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7" y="685800"/>
            <a:ext cx="3368126" cy="187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77043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2" y="2132856"/>
            <a:ext cx="336812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3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32656"/>
            <a:ext cx="6781800" cy="58395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67" y="685800"/>
            <a:ext cx="2335583" cy="130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77"/>
          <a:stretch/>
        </p:blipFill>
        <p:spPr bwMode="auto">
          <a:xfrm>
            <a:off x="755576" y="404664"/>
            <a:ext cx="684076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08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196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</vt:lpstr>
      <vt:lpstr>Звучит Соната №2 Бетховена </vt:lpstr>
      <vt:lpstr>— Перед вами финальные строки стихотворения  А. С. Пушкина «Я вас любил…». Вспомните и прочитайте его  наизусть. О какой любви пишет поэт? Как это стихотворение перекликается с прослушанным  вами музыкальным эпиграфом к рассказу А. И. Куприна «Гранатовый браслет»?                                                                                                             Что общего между эпиграфом урока и эпиграфом рассказа? </vt:lpstr>
      <vt:lpstr>Презентация PowerPoint</vt:lpstr>
      <vt:lpstr>Презентация PowerPoint</vt:lpstr>
      <vt:lpstr>Презентация PowerPoint</vt:lpstr>
      <vt:lpstr>Работа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3 группа. «Образ телеграфиста Желткова»: — При каких обстоятельствах происходит знакомство читателей с главным героем? — Что мы узнаем о нем из рассказа? — Что сближает и что разъединяет княгиню Веру и Желткова?</vt:lpstr>
      <vt:lpstr>Презентация PowerPoint</vt:lpstr>
      <vt:lpstr>Презентация PowerPoint</vt:lpstr>
      <vt:lpstr>4 группа. «Второстепенные персонажи в рассказе»: — Что мы узнаем о муже и брате княгини Веры? Как к ним относится автор? — Какова роль генерала Аносова в рассказе? Каково его отношение к любви? Как он характеризует чувства Желткова к Вере? </vt:lpstr>
      <vt:lpstr>Ответить на вопросы: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adm</cp:lastModifiedBy>
  <cp:revision>13</cp:revision>
  <dcterms:created xsi:type="dcterms:W3CDTF">2021-12-03T16:42:12Z</dcterms:created>
  <dcterms:modified xsi:type="dcterms:W3CDTF">2021-12-03T19:51:42Z</dcterms:modified>
</cp:coreProperties>
</file>