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3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7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2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7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1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6B339-618B-466A-9502-C43723A79B50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D715-A4A1-422A-86EA-EBA191C79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8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0441" y="956442"/>
            <a:ext cx="7502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cs typeface="Aharoni" panose="02010803020104030203" pitchFamily="2" charset="-79"/>
              </a:rPr>
              <a:t>О форме нашей планеты</a:t>
            </a:r>
            <a:endParaRPr lang="ru-RU" sz="5400" dirty="0"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6691" y="4488873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ГБОУ гимназия № 426 </a:t>
            </a:r>
            <a:r>
              <a:rPr lang="ru-RU" dirty="0" err="1" smtClean="0"/>
              <a:t>Петродворцового</a:t>
            </a:r>
            <a:r>
              <a:rPr lang="ru-RU" dirty="0" smtClean="0"/>
              <a:t> района Санкт-Петербурга имени Героя Советского </a:t>
            </a:r>
            <a:r>
              <a:rPr lang="ru-RU" dirty="0"/>
              <a:t>С</a:t>
            </a:r>
            <a:r>
              <a:rPr lang="ru-RU" dirty="0" smtClean="0"/>
              <a:t>оюза Г.Д. Костылева</a:t>
            </a:r>
          </a:p>
          <a:p>
            <a:r>
              <a:rPr lang="ru-RU" dirty="0" smtClean="0"/>
              <a:t>4-а класс</a:t>
            </a:r>
          </a:p>
          <a:p>
            <a:r>
              <a:rPr lang="ru-RU" dirty="0" smtClean="0"/>
              <a:t>Белякова Татьяна Михайловна</a:t>
            </a:r>
          </a:p>
          <a:p>
            <a:r>
              <a:rPr lang="ru-RU" dirty="0" smtClean="0"/>
              <a:t>2020-2021 учебный год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4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6909" y="458266"/>
            <a:ext cx="9144000" cy="1161154"/>
          </a:xfrm>
        </p:spPr>
        <p:txBody>
          <a:bodyPr>
            <a:noAutofit/>
          </a:bodyPr>
          <a:lstStyle/>
          <a:p>
            <a:r>
              <a:rPr lang="ru-RU" sz="2800" b="1" dirty="0" err="1"/>
              <a:t>Те́рмин</a:t>
            </a:r>
            <a:r>
              <a:rPr lang="ru-RU" sz="2800" dirty="0"/>
              <a:t> (от лат. </a:t>
            </a:r>
            <a:r>
              <a:rPr lang="ru-RU" sz="2800" dirty="0" err="1"/>
              <a:t>terminus</a:t>
            </a:r>
            <a:r>
              <a:rPr lang="ru-RU" sz="2800" dirty="0"/>
              <a:t> — предел, граница) — слово или словосочетание, являющееся названием некоторого понятия какой-нибудь области науки, техники, искусства и так далее.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60" y="2174856"/>
            <a:ext cx="12153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Планета , вывод, горизонт, линия горизонта, местность, окружность, затмение, шар, геоид.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12975" y="3075952"/>
            <a:ext cx="59605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Затме́ние</a:t>
            </a:r>
            <a:r>
              <a:rPr lang="ru-RU" sz="3200" dirty="0"/>
              <a:t> — астрономическая ситуация, при которой одно небесное тело заслоняет свет от другого небесного тела. Наиболее известны лунные и солнечные затмения.</a:t>
            </a:r>
            <a:endParaRPr lang="en-US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2853730"/>
            <a:ext cx="2796185" cy="349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731" y="195271"/>
            <a:ext cx="11797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smtClean="0"/>
              <a:t>Ответь на вопросы. Выдели нужную информацию в тексте.</a:t>
            </a:r>
            <a:endParaRPr lang="en-US" sz="3600" dirty="0"/>
          </a:p>
        </p:txBody>
      </p:sp>
      <p:sp>
        <p:nvSpPr>
          <p:cNvPr id="3" name="Овал 2"/>
          <p:cNvSpPr/>
          <p:nvPr/>
        </p:nvSpPr>
        <p:spPr>
          <a:xfrm>
            <a:off x="1334192" y="1566365"/>
            <a:ext cx="324197" cy="31588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875606" y="2839376"/>
            <a:ext cx="935181" cy="3158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19745" y="1512916"/>
            <a:ext cx="6670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Как древние люди представляли Землю?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19745" y="2149423"/>
            <a:ext cx="9046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Какие наблюдения доказывают шарообразность Земли?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19745" y="2785930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119745" y="3318747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19745" y="3851562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3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119744" y="4384377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 4</a:t>
            </a:r>
            <a:endParaRPr lang="en-US" sz="2800" dirty="0"/>
          </a:p>
        </p:txBody>
      </p:sp>
      <p:sp>
        <p:nvSpPr>
          <p:cNvPr id="15" name="Овал 14"/>
          <p:cNvSpPr/>
          <p:nvPr/>
        </p:nvSpPr>
        <p:spPr>
          <a:xfrm>
            <a:off x="875607" y="3345469"/>
            <a:ext cx="935181" cy="3158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875607" y="3851562"/>
            <a:ext cx="935181" cy="3158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866601" y="4384377"/>
            <a:ext cx="935181" cy="3158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8422" y="91439"/>
            <a:ext cx="3620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Работа в группе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09975" y="799325"/>
            <a:ext cx="111972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Каждый член группы читает свой отрывок, отмеченный соответствующим номером. 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FontTx/>
              <a:buAutoNum type="arabicPeriod"/>
            </a:pPr>
            <a:r>
              <a:rPr lang="ru-RU" sz="2800" dirty="0" smtClean="0"/>
              <a:t>Выделите в доказательстве одно ключевое слово или словосочетание, или предложение, отражающее его тему.</a:t>
            </a:r>
            <a:endParaRPr lang="en-US" sz="2800" dirty="0" smtClean="0"/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Группа выбирает человека, который расскажет это доказательство шарообразности Земли всем одноклассникам.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Группа </a:t>
            </a:r>
            <a:r>
              <a:rPr lang="ru-RU" sz="2800" dirty="0" smtClean="0"/>
              <a:t>продумывает и составляет </a:t>
            </a:r>
            <a:r>
              <a:rPr lang="ru-RU" sz="2800" dirty="0" smtClean="0"/>
              <a:t>1-2 вопроса по содержанию своего выступления, адресованные остальным одноклассникам.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8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6224" y="249382"/>
            <a:ext cx="1012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Кластер </a:t>
            </a:r>
            <a:endParaRPr lang="en-US" dirty="0"/>
          </a:p>
        </p:txBody>
      </p:sp>
      <p:sp>
        <p:nvSpPr>
          <p:cNvPr id="3" name="Овал 2"/>
          <p:cNvSpPr/>
          <p:nvPr/>
        </p:nvSpPr>
        <p:spPr>
          <a:xfrm>
            <a:off x="4372495" y="2751513"/>
            <a:ext cx="3084022" cy="12967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8284" y="2751513"/>
            <a:ext cx="3084022" cy="12967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8201891" y="2751513"/>
            <a:ext cx="3084022" cy="12967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4372495" y="4643243"/>
            <a:ext cx="3084022" cy="12967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4372495" y="859783"/>
            <a:ext cx="3084022" cy="12967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1821" y="1046510"/>
            <a:ext cx="2410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Объект из-за линии горизонта появляется постепенно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71821" y="3029404"/>
            <a:ext cx="2285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Земля - шар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562425" y="2938240"/>
            <a:ext cx="250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открытой местности линия горизонта – окружность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5966" y="5106969"/>
            <a:ext cx="2366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Круглая тень от Земли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04181" y="3137125"/>
            <a:ext cx="1812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Фото из космоса</a:t>
            </a:r>
            <a:endParaRPr lang="en-US" dirty="0"/>
          </a:p>
        </p:txBody>
      </p:sp>
      <p:cxnSp>
        <p:nvCxnSpPr>
          <p:cNvPr id="14" name="Прямая со стрелкой 13"/>
          <p:cNvCxnSpPr>
            <a:endCxn id="3" idx="0"/>
          </p:cNvCxnSpPr>
          <p:nvPr/>
        </p:nvCxnSpPr>
        <p:spPr>
          <a:xfrm>
            <a:off x="5914506" y="2156568"/>
            <a:ext cx="0" cy="5949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3" idx="6"/>
          </p:cNvCxnSpPr>
          <p:nvPr/>
        </p:nvCxnSpPr>
        <p:spPr>
          <a:xfrm flipH="1">
            <a:off x="7456517" y="3399906"/>
            <a:ext cx="7453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0"/>
            <a:endCxn id="3" idx="4"/>
          </p:cNvCxnSpPr>
          <p:nvPr/>
        </p:nvCxnSpPr>
        <p:spPr>
          <a:xfrm flipV="1">
            <a:off x="5914506" y="4048298"/>
            <a:ext cx="0" cy="5949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6"/>
            <a:endCxn id="3" idx="2"/>
          </p:cNvCxnSpPr>
          <p:nvPr/>
        </p:nvCxnSpPr>
        <p:spPr>
          <a:xfrm>
            <a:off x="3552306" y="3399906"/>
            <a:ext cx="8201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7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337" y="5541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7125" y="125693"/>
            <a:ext cx="112917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Удивительный</a:t>
            </a:r>
            <a:r>
              <a:rPr lang="ru-RU" sz="2800" dirty="0" smtClean="0"/>
              <a:t> - дивный</a:t>
            </a:r>
            <a:r>
              <a:rPr lang="ru-RU" sz="2800" dirty="0"/>
              <a:t>, диковинный, изумительный, поразительный, разительный, странный, чрезвычайный, чудный, чудесный, </a:t>
            </a:r>
            <a:r>
              <a:rPr lang="ru-RU" sz="2800" dirty="0" smtClean="0"/>
              <a:t>сенсационный.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9258" y="1510688"/>
            <a:ext cx="115796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Ресурс</a:t>
            </a:r>
            <a:r>
              <a:rPr lang="ru-RU" sz="2800" dirty="0"/>
              <a:t> </a:t>
            </a:r>
            <a:r>
              <a:rPr lang="ru-RU" sz="2800" dirty="0" smtClean="0"/>
              <a:t>- </a:t>
            </a:r>
            <a:r>
              <a:rPr lang="ru-RU" sz="2800" dirty="0" smtClean="0"/>
              <a:t>средства</a:t>
            </a:r>
            <a:r>
              <a:rPr lang="ru-RU" sz="2800" dirty="0"/>
              <a:t>, позволяющие с помощью определённых преобразований </a:t>
            </a:r>
            <a:endParaRPr lang="ru-RU" sz="2800" dirty="0" smtClean="0"/>
          </a:p>
          <a:p>
            <a:r>
              <a:rPr lang="ru-RU" sz="2800" dirty="0" smtClean="0"/>
              <a:t>получить</a:t>
            </a:r>
            <a:r>
              <a:rPr lang="ru-RU" sz="2800" dirty="0"/>
              <a:t> желаемый результат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Ресурс</a:t>
            </a:r>
            <a:r>
              <a:rPr lang="ru-RU" sz="2800" dirty="0"/>
              <a:t> (техника) </a:t>
            </a:r>
            <a:r>
              <a:rPr lang="ru-RU" sz="2800" dirty="0" smtClean="0"/>
              <a:t>- </a:t>
            </a:r>
            <a:r>
              <a:rPr lang="ru-RU" sz="2800" dirty="0" smtClean="0"/>
              <a:t>объём</a:t>
            </a:r>
            <a:r>
              <a:rPr lang="ru-RU" sz="2800" dirty="0"/>
              <a:t> работы, на который рассчитывается машина, здание и т. д. После </a:t>
            </a:r>
            <a:endParaRPr lang="ru-RU" sz="2800" dirty="0" smtClean="0"/>
          </a:p>
          <a:p>
            <a:r>
              <a:rPr lang="ru-RU" sz="2800" dirty="0" smtClean="0"/>
              <a:t>исчерпания</a:t>
            </a:r>
            <a:r>
              <a:rPr lang="ru-RU" sz="2800" dirty="0"/>
              <a:t> ресурса </a:t>
            </a:r>
            <a:r>
              <a:rPr lang="ru-RU" sz="2800" dirty="0" smtClean="0"/>
              <a:t>не</a:t>
            </a:r>
            <a:r>
              <a:rPr lang="ru-RU" sz="2800" dirty="0"/>
              <a:t> гарантируется безопасная работа, устройству </a:t>
            </a:r>
            <a:endParaRPr lang="ru-RU" sz="2800" dirty="0" smtClean="0"/>
          </a:p>
          <a:p>
            <a:r>
              <a:rPr lang="ru-RU" sz="2800" dirty="0" smtClean="0"/>
              <a:t>требуется</a:t>
            </a:r>
            <a:r>
              <a:rPr lang="ru-RU" sz="2800" dirty="0"/>
              <a:t> </a:t>
            </a:r>
            <a:r>
              <a:rPr lang="ru-RU" sz="2800" dirty="0" smtClean="0"/>
              <a:t>капитальный ремонт</a:t>
            </a:r>
            <a:r>
              <a:rPr lang="ru-RU" sz="2800" dirty="0"/>
              <a:t> или замена.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0259" y="5049646"/>
            <a:ext cx="11448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Ограниченность</a:t>
            </a:r>
            <a:r>
              <a:rPr lang="ru-RU" sz="2000" dirty="0"/>
              <a:t> </a:t>
            </a:r>
            <a:r>
              <a:rPr lang="ru-RU" sz="2000" b="1" dirty="0"/>
              <a:t>ресурсов</a:t>
            </a:r>
            <a:r>
              <a:rPr lang="ru-RU" sz="2000" dirty="0"/>
              <a:t> — экономическое понятие, выражающее конечность, редкость, дефицитность </a:t>
            </a:r>
            <a:r>
              <a:rPr lang="ru-RU" sz="2000" b="1" dirty="0"/>
              <a:t>ресурсов</a:t>
            </a:r>
            <a:r>
              <a:rPr lang="ru-RU" sz="2000" dirty="0"/>
              <a:t>, доступных человеку и человечеству в каждый конкретный момент, относительную их недостаточность в сравнении с безграничными человеческими потребностями, для удовлетворения которых эти </a:t>
            </a:r>
            <a:r>
              <a:rPr lang="ru-RU" sz="2000" b="1" dirty="0"/>
              <a:t>ресурсы</a:t>
            </a:r>
            <a:r>
              <a:rPr lang="ru-RU" sz="2000" dirty="0"/>
              <a:t> употребляются.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33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185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Belyakov</dc:creator>
  <cp:lastModifiedBy>Belyakov</cp:lastModifiedBy>
  <cp:revision>15</cp:revision>
  <dcterms:created xsi:type="dcterms:W3CDTF">2020-11-25T19:36:06Z</dcterms:created>
  <dcterms:modified xsi:type="dcterms:W3CDTF">2022-02-14T13:35:40Z</dcterms:modified>
</cp:coreProperties>
</file>