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0" r:id="rId1"/>
  </p:sldMasterIdLst>
  <p:sldIdLst>
    <p:sldId id="257" r:id="rId2"/>
    <p:sldId id="258" r:id="rId3"/>
    <p:sldId id="259" r:id="rId4"/>
    <p:sldId id="260" r:id="rId5"/>
    <p:sldId id="261" r:id="rId6"/>
    <p:sldId id="256" r:id="rId7"/>
    <p:sldId id="262" r:id="rId8"/>
    <p:sldId id="263" r:id="rId9"/>
    <p:sldId id="264" r:id="rId10"/>
    <p:sldId id="265" r:id="rId11"/>
    <p:sldId id="269" r:id="rId12"/>
    <p:sldId id="266" r:id="rId13"/>
    <p:sldId id="267" r:id="rId14"/>
    <p:sldId id="268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DDA51639-B2D6-4652-B8C3-1B4C224A7BAF}" type="datetimeFigureOut">
              <a:rPr lang="en-US" smtClean="0"/>
              <a:t>10/21/2021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2952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10/21/2021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33615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10/21/2021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553713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10/21/2021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97684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10/21/2021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69192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10/21/2021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708012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10/21/2021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741480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smtClean="0"/>
              <a:t>10/21/2021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1905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smtClean="0"/>
              <a:t>10/21/2021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431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smtClean="0"/>
              <a:t>10/21/2021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768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961B7-6B89-48AB-966F-622E2788EECC}" type="datetimeFigureOut">
              <a:rPr lang="en-US" smtClean="0"/>
              <a:t>10/21/2021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2852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smtClean="0"/>
              <a:t>10/21/2021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050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smtClean="0"/>
              <a:t>10/21/2021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3290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smtClean="0"/>
              <a:t>10/21/2021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3543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smtClean="0"/>
              <a:t>10/21/2021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260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smtClean="0"/>
              <a:t>10/21/2021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9904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4A90-EB03-42F3-8859-2C2B2724C058}" type="datetimeFigureOut">
              <a:rPr lang="en-US" smtClean="0"/>
              <a:t>10/21/2021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450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BC48EC7-AF6A-48D3-8284-14BACBEBDD84}" type="datetimeFigureOut">
              <a:rPr lang="en-US" smtClean="0"/>
              <a:t>10/21/2021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714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☕️ Доброе утро! Утренний позитивчик! 😀 Минутка позитива для друзей! Музыкальная видео открытка.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Прямоугольник 3"/>
          <p:cNvSpPr/>
          <p:nvPr/>
        </p:nvSpPr>
        <p:spPr>
          <a:xfrm>
            <a:off x="5599710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462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05248" y="982132"/>
            <a:ext cx="9601196" cy="3318936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</a:rPr>
              <a:t>Задача 1</a:t>
            </a:r>
            <a:r>
              <a:rPr lang="ru-RU" dirty="0">
                <a:solidFill>
                  <a:schemeClr val="tx1"/>
                </a:solidFill>
              </a:rPr>
              <a:t>. Построить треугольник по трем заданным углам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∠</a:t>
            </a:r>
            <a:r>
              <a:rPr lang="ru-RU" dirty="0">
                <a:solidFill>
                  <a:schemeClr val="tx1"/>
                </a:solidFill>
              </a:rPr>
              <a:t>А =90º, </a:t>
            </a:r>
            <a:r>
              <a:rPr lang="ru-RU" dirty="0" smtClean="0">
                <a:solidFill>
                  <a:schemeClr val="tx1"/>
                </a:solidFill>
              </a:rPr>
              <a:t>∠ </a:t>
            </a:r>
            <a:r>
              <a:rPr lang="ru-RU" dirty="0">
                <a:solidFill>
                  <a:schemeClr val="tx1"/>
                </a:solidFill>
              </a:rPr>
              <a:t>В =45º, </a:t>
            </a:r>
            <a:r>
              <a:rPr lang="ru-RU" dirty="0" smtClean="0">
                <a:solidFill>
                  <a:schemeClr val="tx1"/>
                </a:solidFill>
              </a:rPr>
              <a:t>∠ </a:t>
            </a:r>
            <a:r>
              <a:rPr lang="ru-RU" dirty="0">
                <a:solidFill>
                  <a:schemeClr val="tx1"/>
                </a:solidFill>
              </a:rPr>
              <a:t>С = 45º. </a:t>
            </a:r>
          </a:p>
          <a:p>
            <a:r>
              <a:rPr lang="ru-RU" dirty="0">
                <a:solidFill>
                  <a:schemeClr val="tx1"/>
                </a:solidFill>
              </a:rPr>
              <a:t>∠А =90º, ∠В =60º, </a:t>
            </a:r>
            <a:r>
              <a:rPr lang="ru-RU" dirty="0" smtClean="0">
                <a:solidFill>
                  <a:schemeClr val="tx1"/>
                </a:solidFill>
              </a:rPr>
              <a:t>∠ </a:t>
            </a:r>
            <a:r>
              <a:rPr lang="ru-RU" dirty="0">
                <a:solidFill>
                  <a:schemeClr val="tx1"/>
                </a:solidFill>
              </a:rPr>
              <a:t>С = 45º . </a:t>
            </a:r>
          </a:p>
          <a:p>
            <a:r>
              <a:rPr lang="ru-RU" dirty="0">
                <a:solidFill>
                  <a:schemeClr val="tx1"/>
                </a:solidFill>
              </a:rPr>
              <a:t>∠ А =50º, ∠В =60º, ∠С = 70º.</a:t>
            </a:r>
          </a:p>
          <a:p>
            <a:r>
              <a:rPr lang="ru-RU" dirty="0">
                <a:solidFill>
                  <a:schemeClr val="tx1"/>
                </a:solidFill>
              </a:rPr>
              <a:t>∠А =40º, ∠В =60º, ∠С = 90º.</a:t>
            </a:r>
          </a:p>
        </p:txBody>
      </p:sp>
    </p:spTree>
    <p:extLst>
      <p:ext uri="{BB962C8B-B14F-4D97-AF65-F5344CB8AC3E}">
        <p14:creationId xmlns:p14="http://schemas.microsoft.com/office/powerpoint/2010/main" val="200668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1" y="2347293"/>
            <a:ext cx="9601196" cy="1303867"/>
          </a:xfrm>
        </p:spPr>
        <p:txBody>
          <a:bodyPr>
            <a:noAutofit/>
          </a:bodyPr>
          <a:lstStyle/>
          <a:p>
            <a:r>
              <a:rPr lang="ru-RU" sz="3600" dirty="0"/>
              <a:t>Теорему о сумме углов треугольника использовали ещё в Древнем Египте. Доказательство этой теоремы содержалось ещё в комментарии к «Началам» Евклида древнегреческого учёного </a:t>
            </a:r>
            <a:r>
              <a:rPr lang="ru-RU" sz="3600" dirty="0" err="1"/>
              <a:t>Прокла</a:t>
            </a:r>
            <a:r>
              <a:rPr lang="ru-RU" sz="3600" dirty="0"/>
              <a:t> (5в н.э.) </a:t>
            </a:r>
            <a:r>
              <a:rPr lang="ru-RU" sz="3600" dirty="0" err="1"/>
              <a:t>Прокл</a:t>
            </a:r>
            <a:r>
              <a:rPr lang="ru-RU" sz="3600" dirty="0"/>
              <a:t> утверждает, что согласно </a:t>
            </a:r>
            <a:r>
              <a:rPr lang="ru-RU" sz="3600" dirty="0" err="1"/>
              <a:t>Евдему</a:t>
            </a:r>
            <a:r>
              <a:rPr lang="ru-RU" sz="3600" dirty="0"/>
              <a:t> Родосскому это доказательство было открыто ещё пифагорейцами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8266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Самостоятельная работа с самопроверкой по эталону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6460" y="2604870"/>
            <a:ext cx="9601196" cy="331893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600" b="1" dirty="0">
                <a:solidFill>
                  <a:schemeClr val="tx1"/>
                </a:solidFill>
              </a:rPr>
              <a:t>Задача 2.</a:t>
            </a:r>
            <a:r>
              <a:rPr lang="ru-RU" sz="3600" dirty="0"/>
              <a:t> Дан треугольник АВС, где угол А равен 60º, угол В = 100º. Найти угол С .</a:t>
            </a:r>
          </a:p>
          <a:p>
            <a:pPr marL="0" indent="0">
              <a:buNone/>
            </a:pPr>
            <a:r>
              <a:rPr lang="ru-RU" sz="3600" b="1" dirty="0">
                <a:solidFill>
                  <a:schemeClr val="tx1"/>
                </a:solidFill>
              </a:rPr>
              <a:t>Задача 3.</a:t>
            </a:r>
            <a:r>
              <a:rPr lang="ru-RU" sz="3600" dirty="0"/>
              <a:t>  В треугольнике АВС найдите неизвестные углы</a:t>
            </a:r>
            <a:r>
              <a:rPr lang="ru-RU" sz="3600" dirty="0" smtClean="0"/>
              <a:t>, если угол  </a:t>
            </a:r>
            <a:r>
              <a:rPr lang="ru-RU" sz="3600" dirty="0"/>
              <a:t>А  на 30º больше угла В,   а угол С равен 85º.</a:t>
            </a:r>
          </a:p>
          <a:p>
            <a:pPr marL="0" indent="0">
              <a:buNone/>
            </a:pPr>
            <a:r>
              <a:rPr lang="ru-RU" sz="3600" dirty="0"/>
              <a:t>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796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chemeClr val="accent4"/>
                </a:solidFill>
              </a:rPr>
              <a:t>Домашнее </a:t>
            </a:r>
            <a:r>
              <a:rPr lang="ru-RU" b="1" dirty="0" smtClean="0">
                <a:solidFill>
                  <a:schemeClr val="accent4"/>
                </a:solidFill>
              </a:rPr>
              <a:t>задание</a:t>
            </a:r>
            <a:endParaRPr lang="ru-RU" b="1" dirty="0">
              <a:solidFill>
                <a:schemeClr val="accent4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</a:rPr>
              <a:t>Исследовательское</a:t>
            </a:r>
            <a:r>
              <a:rPr lang="ru-RU" b="1" dirty="0">
                <a:solidFill>
                  <a:schemeClr val="tx1"/>
                </a:solidFill>
              </a:rPr>
              <a:t>: </a:t>
            </a:r>
            <a:r>
              <a:rPr lang="ru-RU" dirty="0"/>
              <a:t>Существует ли треугольник, у которого: а) два прямых угла; б) два тупых угла; в) больший угол меньше 60; г) меньший угол больше 60; д) один из углов равен сумме двух других?</a:t>
            </a:r>
          </a:p>
        </p:txBody>
      </p:sp>
    </p:spTree>
    <p:extLst>
      <p:ext uri="{BB962C8B-B14F-4D97-AF65-F5344CB8AC3E}">
        <p14:creationId xmlns:p14="http://schemas.microsoft.com/office/powerpoint/2010/main" val="346919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Рефлексия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8851" y="2189408"/>
            <a:ext cx="9958647" cy="376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2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66" y="260797"/>
            <a:ext cx="11487955" cy="636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01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«Только те знания становятся нашим достоянием, которые мы добываем сами».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39447" y="2846230"/>
            <a:ext cx="3169273" cy="1110685"/>
          </a:xfrm>
        </p:spPr>
        <p:txBody>
          <a:bodyPr/>
          <a:lstStyle/>
          <a:p>
            <a:pPr marL="0" indent="0">
              <a:buNone/>
            </a:pPr>
            <a:r>
              <a:rPr lang="ru-RU" dirty="0" err="1" smtClean="0"/>
              <a:t>Якуб</a:t>
            </a:r>
            <a:r>
              <a:rPr lang="ru-RU" dirty="0" smtClean="0"/>
              <a:t> </a:t>
            </a:r>
            <a:r>
              <a:rPr lang="ru-RU" dirty="0"/>
              <a:t>Колас </a:t>
            </a:r>
          </a:p>
        </p:txBody>
      </p:sp>
    </p:spTree>
    <p:extLst>
      <p:ext uri="{BB962C8B-B14F-4D97-AF65-F5344CB8AC3E}">
        <p14:creationId xmlns:p14="http://schemas.microsoft.com/office/powerpoint/2010/main" val="227593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882" y="399245"/>
            <a:ext cx="11359166" cy="587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4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7824" y="170763"/>
            <a:ext cx="9601196" cy="1303867"/>
          </a:xfrm>
        </p:spPr>
        <p:txBody>
          <a:bodyPr/>
          <a:lstStyle/>
          <a:p>
            <a:r>
              <a:rPr lang="ru-RU" dirty="0" smtClean="0"/>
              <a:t>Работа </a:t>
            </a:r>
            <a:r>
              <a:rPr lang="ru-RU" dirty="0"/>
              <a:t>в парах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673" b="-4177"/>
          <a:stretch/>
        </p:blipFill>
        <p:spPr>
          <a:xfrm>
            <a:off x="631066" y="1133341"/>
            <a:ext cx="10921284" cy="526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65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Решить задачу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Дан треугольник АВС, где </a:t>
            </a:r>
            <a:r>
              <a:rPr lang="ru-RU" b="1" dirty="0" smtClean="0"/>
              <a:t>∠</a:t>
            </a:r>
            <a:r>
              <a:rPr lang="ru-RU" dirty="0" smtClean="0"/>
              <a:t> </a:t>
            </a:r>
            <a:r>
              <a:rPr lang="ru-RU" dirty="0"/>
              <a:t>А=50°, </a:t>
            </a:r>
            <a:r>
              <a:rPr lang="ru-RU" b="1" dirty="0" smtClean="0"/>
              <a:t>∠</a:t>
            </a:r>
            <a:r>
              <a:rPr lang="ru-RU" dirty="0" smtClean="0"/>
              <a:t> </a:t>
            </a:r>
            <a:r>
              <a:rPr lang="ru-RU" dirty="0"/>
              <a:t>В=110°. Найти 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∠</a:t>
            </a:r>
            <a:r>
              <a:rPr lang="ru-RU" dirty="0" smtClean="0"/>
              <a:t> </a:t>
            </a:r>
            <a:r>
              <a:rPr lang="ru-RU" dirty="0"/>
              <a:t>С</a:t>
            </a:r>
          </a:p>
        </p:txBody>
      </p:sp>
    </p:spTree>
    <p:extLst>
      <p:ext uri="{BB962C8B-B14F-4D97-AF65-F5344CB8AC3E}">
        <p14:creationId xmlns:p14="http://schemas.microsoft.com/office/powerpoint/2010/main" val="176793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Bad Script" panose="02000000000000000000" pitchFamily="2" charset="0"/>
              </a:rPr>
              <a:t>Теорема о сумме углов треугольника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76551" y="4481847"/>
            <a:ext cx="4082603" cy="496551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Bad Script" panose="02000000000000000000" pitchFamily="2" charset="0"/>
              </a:rPr>
              <a:t>Учитель математики </a:t>
            </a:r>
          </a:p>
          <a:p>
            <a:r>
              <a:rPr lang="ru-RU" sz="2000" dirty="0" smtClean="0">
                <a:latin typeface="Bad Script" panose="02000000000000000000" pitchFamily="2" charset="0"/>
              </a:rPr>
              <a:t>Анциферова Ольга Владимировна</a:t>
            </a:r>
            <a:endParaRPr lang="ru-RU" sz="2000" dirty="0">
              <a:latin typeface="Bad Scrip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75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Цели урока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….чему равна сумма углов треугольника</a:t>
            </a:r>
          </a:p>
          <a:p>
            <a:r>
              <a:rPr lang="ru-RU" dirty="0"/>
              <a:t>….теорему о сумме углов треугольника</a:t>
            </a:r>
          </a:p>
          <a:p>
            <a:r>
              <a:rPr lang="ru-RU" dirty="0"/>
              <a:t>….решать задачи, используя доказанную теорему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58670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476519"/>
            <a:ext cx="9601196" cy="55379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Работа в группах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1030311"/>
            <a:ext cx="9601196" cy="484555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</a:rPr>
              <a:t>1 группа </a:t>
            </a:r>
            <a:r>
              <a:rPr lang="ru-RU" dirty="0"/>
              <a:t>будет работать с чертежами треугольников и транспортирами.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</a:rPr>
              <a:t>2 группа </a:t>
            </a:r>
            <a:r>
              <a:rPr lang="ru-RU" dirty="0"/>
              <a:t>будет работать с 3 треугольниками </a:t>
            </a:r>
            <a:r>
              <a:rPr lang="ru-RU" dirty="0" smtClean="0"/>
              <a:t>с </a:t>
            </a:r>
            <a:r>
              <a:rPr lang="ru-RU" dirty="0"/>
              <a:t>помощью транспортира измерить углы треугольника; найти их сумму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</a:rPr>
              <a:t>3 группа </a:t>
            </a:r>
            <a:r>
              <a:rPr lang="ru-RU" dirty="0"/>
              <a:t>будут работать с подручным материалом. Вырезать из листа бумаги треугольник;</a:t>
            </a:r>
          </a:p>
          <a:p>
            <a:pPr marL="0" indent="0">
              <a:buNone/>
            </a:pPr>
            <a:r>
              <a:rPr lang="ru-RU" dirty="0"/>
              <a:t>•	обозначить углы этого треугольника числами 1, 2 и 3;</a:t>
            </a:r>
          </a:p>
          <a:p>
            <a:pPr marL="0" indent="0">
              <a:buNone/>
            </a:pPr>
            <a:r>
              <a:rPr lang="ru-RU" dirty="0"/>
              <a:t>•	 отрезать ножницами все углы; </a:t>
            </a:r>
          </a:p>
          <a:p>
            <a:pPr marL="0" indent="0">
              <a:buNone/>
            </a:pPr>
            <a:r>
              <a:rPr lang="ru-RU" dirty="0"/>
              <a:t>•	собрать  их в одной общей точке; </a:t>
            </a:r>
          </a:p>
          <a:p>
            <a:pPr marL="0" indent="0">
              <a:buNone/>
            </a:pPr>
            <a:r>
              <a:rPr lang="ru-RU" dirty="0"/>
              <a:t>•	сравнить результаты; </a:t>
            </a:r>
          </a:p>
          <a:p>
            <a:pPr marL="0" indent="0">
              <a:buNone/>
            </a:pPr>
            <a:r>
              <a:rPr lang="ru-RU" dirty="0"/>
              <a:t>•	сделать вывод.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</a:rPr>
              <a:t>4 группа </a:t>
            </a:r>
            <a:r>
              <a:rPr lang="ru-RU" dirty="0"/>
              <a:t>будут работать с подручным материалом Вырезать из листа бумаги треугольник;</a:t>
            </a:r>
          </a:p>
          <a:p>
            <a:pPr marL="0" indent="0">
              <a:buNone/>
            </a:pPr>
            <a:r>
              <a:rPr lang="ru-RU" dirty="0"/>
              <a:t>•	отогнуть один угол треугольника так, чтобы он касался противоположной стороны, и линия сгиба была параллельна этой стороне;</a:t>
            </a:r>
          </a:p>
          <a:p>
            <a:pPr marL="0" indent="0">
              <a:buNone/>
            </a:pPr>
            <a:r>
              <a:rPr lang="ru-RU" dirty="0"/>
              <a:t>•	второй угол треугольника отогнуть так, чтобы он соприкасался с первым углом;</a:t>
            </a:r>
          </a:p>
          <a:p>
            <a:pPr marL="0" indent="0">
              <a:buNone/>
            </a:pPr>
            <a:r>
              <a:rPr lang="ru-RU" dirty="0"/>
              <a:t>•	аналогично отогнуть третий угол треугольника;  </a:t>
            </a:r>
          </a:p>
          <a:p>
            <a:pPr marL="0" indent="0">
              <a:buNone/>
            </a:pPr>
            <a:r>
              <a:rPr lang="ru-RU" dirty="0" smtClean="0"/>
              <a:t>•        сделать </a:t>
            </a:r>
            <a:r>
              <a:rPr lang="ru-RU" dirty="0"/>
              <a:t>вывод.</a:t>
            </a:r>
          </a:p>
        </p:txBody>
      </p:sp>
    </p:spTree>
    <p:extLst>
      <p:ext uri="{BB962C8B-B14F-4D97-AF65-F5344CB8AC3E}">
        <p14:creationId xmlns:p14="http://schemas.microsoft.com/office/powerpoint/2010/main" val="82568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Динамическая  пауза</a:t>
            </a:r>
            <a:r>
              <a:rPr lang="ru-RU" dirty="0"/>
              <a:t> </a:t>
            </a:r>
          </a:p>
        </p:txBody>
      </p:sp>
      <p:pic>
        <p:nvPicPr>
          <p:cNvPr id="1026" name="Picture 2" descr="https://jooinn.com/images/color-pencils-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408" y="2480189"/>
            <a:ext cx="3666840" cy="298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honoteka.org/uploads/posts/2021-05/1621726762_10-phonoteka_org-p-fon-iz-palochek-1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3" t="29805" r="32330" b="27082"/>
          <a:stretch/>
        </p:blipFill>
        <p:spPr bwMode="auto">
          <a:xfrm>
            <a:off x="6748531" y="2871989"/>
            <a:ext cx="3000776" cy="271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15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87</TotalTime>
  <Words>328</Words>
  <Application>Microsoft Office PowerPoint</Application>
  <PresentationFormat>Широкоэкранный</PresentationFormat>
  <Paragraphs>40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Bad Script</vt:lpstr>
      <vt:lpstr>Calibri</vt:lpstr>
      <vt:lpstr>Garamond</vt:lpstr>
      <vt:lpstr>Times New Roman</vt:lpstr>
      <vt:lpstr>YS Text</vt:lpstr>
      <vt:lpstr>Натуральные материалы</vt:lpstr>
      <vt:lpstr>Презентация PowerPoint</vt:lpstr>
      <vt:lpstr>«Только те знания становятся нашим достоянием, которые мы добываем сами». </vt:lpstr>
      <vt:lpstr>Презентация PowerPoint</vt:lpstr>
      <vt:lpstr>Работа в парах</vt:lpstr>
      <vt:lpstr>Решить задачу </vt:lpstr>
      <vt:lpstr>Теорема о сумме углов треугольника</vt:lpstr>
      <vt:lpstr>Цели урока</vt:lpstr>
      <vt:lpstr>Работа в группах </vt:lpstr>
      <vt:lpstr>Динамическая  пауза </vt:lpstr>
      <vt:lpstr>Презентация PowerPoint</vt:lpstr>
      <vt:lpstr>Теорему о сумме углов треугольника использовали ещё в Древнем Египте. Доказательство этой теоремы содержалось ещё в комментарии к «Началам» Евклида древнегреческого учёного Прокла (5в н.э.) Прокл утверждает, что согласно Евдему Родосскому это доказательство было открыто ещё пифагорейцами</vt:lpstr>
      <vt:lpstr>Самостоятельная работа с самопроверкой по эталону</vt:lpstr>
      <vt:lpstr>Домашнее задание</vt:lpstr>
      <vt:lpstr>Рефлексия 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Теорема о сумме углов треугольника</dc:title>
  <dc:creator>Ольга</dc:creator>
  <cp:lastModifiedBy>Ольга</cp:lastModifiedBy>
  <cp:revision>6</cp:revision>
  <dcterms:created xsi:type="dcterms:W3CDTF">2021-10-20T12:41:49Z</dcterms:created>
  <dcterms:modified xsi:type="dcterms:W3CDTF">2021-10-21T11:21:42Z</dcterms:modified>
</cp:coreProperties>
</file>