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66" r:id="rId4"/>
    <p:sldId id="259" r:id="rId5"/>
    <p:sldId id="268" r:id="rId6"/>
    <p:sldId id="265" r:id="rId7"/>
    <p:sldId id="267" r:id="rId8"/>
    <p:sldId id="271" r:id="rId9"/>
    <p:sldId id="269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649" autoAdjust="0"/>
    <p:restoredTop sz="94660"/>
  </p:normalViewPr>
  <p:slideViewPr>
    <p:cSldViewPr>
      <p:cViewPr varScale="1">
        <p:scale>
          <a:sx n="35" d="100"/>
          <a:sy n="35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63F2F-5879-4CD2-8CD8-837951DBEA5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71CB0-F997-4043-8182-3D49D1BFB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2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43CC-C56D-4FA5-9022-95938D2CC2A2}" type="slidenum">
              <a:rPr lang="ru-RU"/>
              <a:pPr/>
              <a:t>1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43CC-C56D-4FA5-9022-95938D2CC2A2}" type="slidenum">
              <a:rPr lang="ru-RU"/>
              <a:pPr/>
              <a:t>11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43CC-C56D-4FA5-9022-95938D2CC2A2}" type="slidenum">
              <a:rPr lang="ru-RU"/>
              <a:pPr/>
              <a:t>2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43CC-C56D-4FA5-9022-95938D2CC2A2}" type="slidenum">
              <a:rPr lang="ru-RU"/>
              <a:pPr/>
              <a:t>3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43CC-C56D-4FA5-9022-95938D2CC2A2}" type="slidenum">
              <a:rPr lang="ru-RU"/>
              <a:pPr/>
              <a:t>4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43CC-C56D-4FA5-9022-95938D2CC2A2}" type="slidenum">
              <a:rPr lang="ru-RU"/>
              <a:pPr/>
              <a:t>5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43CC-C56D-4FA5-9022-95938D2CC2A2}" type="slidenum">
              <a:rPr lang="ru-RU"/>
              <a:pPr/>
              <a:t>6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43CC-C56D-4FA5-9022-95938D2CC2A2}" type="slidenum">
              <a:rPr lang="ru-RU"/>
              <a:pPr/>
              <a:t>7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43CC-C56D-4FA5-9022-95938D2CC2A2}" type="slidenum">
              <a:rPr lang="ru-RU"/>
              <a:pPr/>
              <a:t>8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A43CC-C56D-4FA5-9022-95938D2CC2A2}" type="slidenum">
              <a:rPr lang="ru-RU"/>
              <a:pPr/>
              <a:t>10</a:t>
            </a:fld>
            <a:endParaRPr 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438D3F-C257-4244-ACC7-45417E5BF3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6"/>
          <p:cNvGrpSpPr>
            <a:grpSpLocks/>
          </p:cNvGrpSpPr>
          <p:nvPr/>
        </p:nvGrpSpPr>
        <p:grpSpPr bwMode="auto">
          <a:xfrm>
            <a:off x="-282575" y="-26988"/>
            <a:ext cx="9607550" cy="7029451"/>
            <a:chOff x="-178" y="0"/>
            <a:chExt cx="6052" cy="4428"/>
          </a:xfrm>
        </p:grpSpPr>
        <p:grpSp>
          <p:nvGrpSpPr>
            <p:cNvPr id="3" name="Group 235"/>
            <p:cNvGrpSpPr>
              <a:grpSpLocks/>
            </p:cNvGrpSpPr>
            <p:nvPr/>
          </p:nvGrpSpPr>
          <p:grpSpPr bwMode="auto">
            <a:xfrm>
              <a:off x="-178" y="409"/>
              <a:ext cx="719" cy="3294"/>
              <a:chOff x="-178" y="409"/>
              <a:chExt cx="719" cy="3294"/>
            </a:xfrm>
          </p:grpSpPr>
          <p:sp>
            <p:nvSpPr>
              <p:cNvPr id="12513" name="Oval 225"/>
              <p:cNvSpPr>
                <a:spLocks noChangeArrowheads="1"/>
              </p:cNvSpPr>
              <p:nvPr/>
            </p:nvSpPr>
            <p:spPr bwMode="auto">
              <a:xfrm>
                <a:off x="258" y="109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4" name="Oval 226"/>
              <p:cNvSpPr>
                <a:spLocks noChangeArrowheads="1"/>
              </p:cNvSpPr>
              <p:nvPr/>
            </p:nvSpPr>
            <p:spPr bwMode="auto">
              <a:xfrm>
                <a:off x="249" y="1524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5" name="Oval 227"/>
              <p:cNvSpPr>
                <a:spLocks noChangeArrowheads="1"/>
              </p:cNvSpPr>
              <p:nvPr/>
            </p:nvSpPr>
            <p:spPr bwMode="auto">
              <a:xfrm>
                <a:off x="258" y="1996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6" name="Oval 228"/>
              <p:cNvSpPr>
                <a:spLocks noChangeArrowheads="1"/>
              </p:cNvSpPr>
              <p:nvPr/>
            </p:nvSpPr>
            <p:spPr bwMode="auto">
              <a:xfrm>
                <a:off x="258" y="2431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7" name="Oval 229"/>
              <p:cNvSpPr>
                <a:spLocks noChangeArrowheads="1"/>
              </p:cNvSpPr>
              <p:nvPr/>
            </p:nvSpPr>
            <p:spPr bwMode="auto">
              <a:xfrm>
                <a:off x="267" y="2840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8" name="Oval 230"/>
              <p:cNvSpPr>
                <a:spLocks noChangeArrowheads="1"/>
              </p:cNvSpPr>
              <p:nvPr/>
            </p:nvSpPr>
            <p:spPr bwMode="auto">
              <a:xfrm>
                <a:off x="267" y="334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3" name="Oval 215"/>
              <p:cNvSpPr>
                <a:spLocks noChangeArrowheads="1"/>
              </p:cNvSpPr>
              <p:nvPr/>
            </p:nvSpPr>
            <p:spPr bwMode="auto">
              <a:xfrm>
                <a:off x="249" y="627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231"/>
              <p:cNvGrpSpPr>
                <a:grpSpLocks/>
              </p:cNvGrpSpPr>
              <p:nvPr/>
            </p:nvGrpSpPr>
            <p:grpSpPr bwMode="auto">
              <a:xfrm>
                <a:off x="-178" y="572"/>
                <a:ext cx="654" cy="3071"/>
                <a:chOff x="-431" y="531"/>
                <a:chExt cx="654" cy="3071"/>
              </a:xfrm>
            </p:grpSpPr>
            <p:sp>
              <p:nvSpPr>
                <p:cNvPr id="12493" name="AutoShape 205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531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499" name="AutoShape 211"/>
                <p:cNvSpPr>
                  <a:spLocks noChangeArrowheads="1"/>
                </p:cNvSpPr>
                <p:nvPr/>
              </p:nvSpPr>
              <p:spPr bwMode="auto">
                <a:xfrm rot="-22035868">
                  <a:off x="-431" y="993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1" name="AutoShape 213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428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2" name="AutoShape 214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892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7" name="AutoShape 219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2345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8" name="AutoShape 220"/>
                <p:cNvSpPr>
                  <a:spLocks noChangeArrowheads="1"/>
                </p:cNvSpPr>
                <p:nvPr/>
              </p:nvSpPr>
              <p:spPr bwMode="auto">
                <a:xfrm rot="-22035868">
                  <a:off x="-421" y="2754"/>
                  <a:ext cx="644" cy="336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9" name="AutoShape 221"/>
                <p:cNvSpPr>
                  <a:spLocks noChangeArrowheads="1"/>
                </p:cNvSpPr>
                <p:nvPr/>
              </p:nvSpPr>
              <p:spPr bwMode="auto">
                <a:xfrm rot="-22035868">
                  <a:off x="-429" y="3252"/>
                  <a:ext cx="644" cy="350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522" name="AutoShape 234"/>
              <p:cNvSpPr>
                <a:spLocks/>
              </p:cNvSpPr>
              <p:nvPr/>
            </p:nvSpPr>
            <p:spPr bwMode="auto">
              <a:xfrm>
                <a:off x="-9" y="409"/>
                <a:ext cx="550" cy="3294"/>
              </a:xfrm>
              <a:prstGeom prst="rightBracket">
                <a:avLst>
                  <a:gd name="adj" fmla="val 4317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-114" y="0"/>
              <a:ext cx="5988" cy="4428"/>
              <a:chOff x="-114" y="0"/>
              <a:chExt cx="5988" cy="4428"/>
            </a:xfrm>
          </p:grpSpPr>
          <p:sp>
            <p:nvSpPr>
              <p:cNvPr id="12526" name="Line 238"/>
              <p:cNvSpPr>
                <a:spLocks noChangeShapeType="1"/>
              </p:cNvSpPr>
              <p:nvPr/>
            </p:nvSpPr>
            <p:spPr bwMode="auto">
              <a:xfrm>
                <a:off x="56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Line 239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>
                <a:off x="79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>
                <a:off x="124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Line 242"/>
              <p:cNvSpPr>
                <a:spLocks noChangeShapeType="1"/>
              </p:cNvSpPr>
              <p:nvPr/>
            </p:nvSpPr>
            <p:spPr bwMode="auto">
              <a:xfrm>
                <a:off x="102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Line 243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Line 244"/>
              <p:cNvSpPr>
                <a:spLocks noChangeShapeType="1"/>
              </p:cNvSpPr>
              <p:nvPr/>
            </p:nvSpPr>
            <p:spPr bwMode="auto">
              <a:xfrm>
                <a:off x="147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Line 245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Line 246"/>
              <p:cNvSpPr>
                <a:spLocks noChangeShapeType="1"/>
              </p:cNvSpPr>
              <p:nvPr/>
            </p:nvSpPr>
            <p:spPr bwMode="auto">
              <a:xfrm>
                <a:off x="215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Line 247"/>
              <p:cNvSpPr>
                <a:spLocks noChangeShapeType="1"/>
              </p:cNvSpPr>
              <p:nvPr/>
            </p:nvSpPr>
            <p:spPr bwMode="auto">
              <a:xfrm>
                <a:off x="192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Line 248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Line 249"/>
              <p:cNvSpPr>
                <a:spLocks noChangeShapeType="1"/>
              </p:cNvSpPr>
              <p:nvPr/>
            </p:nvSpPr>
            <p:spPr bwMode="auto">
              <a:xfrm>
                <a:off x="238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Line 250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Line 251"/>
              <p:cNvSpPr>
                <a:spLocks noChangeShapeType="1"/>
              </p:cNvSpPr>
              <p:nvPr/>
            </p:nvSpPr>
            <p:spPr bwMode="auto">
              <a:xfrm>
                <a:off x="306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Line 252"/>
              <p:cNvSpPr>
                <a:spLocks noChangeShapeType="1"/>
              </p:cNvSpPr>
              <p:nvPr/>
            </p:nvSpPr>
            <p:spPr bwMode="auto">
              <a:xfrm>
                <a:off x="283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>
                <a:off x="306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Line 254"/>
              <p:cNvSpPr>
                <a:spLocks noChangeShapeType="1"/>
              </p:cNvSpPr>
              <p:nvPr/>
            </p:nvSpPr>
            <p:spPr bwMode="auto">
              <a:xfrm>
                <a:off x="351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Line 255"/>
              <p:cNvSpPr>
                <a:spLocks noChangeShapeType="1"/>
              </p:cNvSpPr>
              <p:nvPr/>
            </p:nvSpPr>
            <p:spPr bwMode="auto">
              <a:xfrm>
                <a:off x="328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Line 256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374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Line 258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442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Line 260"/>
              <p:cNvSpPr>
                <a:spLocks noChangeShapeType="1"/>
              </p:cNvSpPr>
              <p:nvPr/>
            </p:nvSpPr>
            <p:spPr bwMode="auto">
              <a:xfrm>
                <a:off x="419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Line 261"/>
              <p:cNvSpPr>
                <a:spLocks noChangeShapeType="1"/>
              </p:cNvSpPr>
              <p:nvPr/>
            </p:nvSpPr>
            <p:spPr bwMode="auto">
              <a:xfrm>
                <a:off x="442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Line 262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Line 263"/>
              <p:cNvSpPr>
                <a:spLocks noChangeShapeType="1"/>
              </p:cNvSpPr>
              <p:nvPr/>
            </p:nvSpPr>
            <p:spPr bwMode="auto">
              <a:xfrm>
                <a:off x="464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Line 264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Line 265"/>
              <p:cNvSpPr>
                <a:spLocks noChangeShapeType="1"/>
              </p:cNvSpPr>
              <p:nvPr/>
            </p:nvSpPr>
            <p:spPr bwMode="auto">
              <a:xfrm>
                <a:off x="532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Line 266"/>
              <p:cNvSpPr>
                <a:spLocks noChangeShapeType="1"/>
              </p:cNvSpPr>
              <p:nvPr/>
            </p:nvSpPr>
            <p:spPr bwMode="auto">
              <a:xfrm>
                <a:off x="510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576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Line 268"/>
              <p:cNvSpPr>
                <a:spLocks noChangeShapeType="1"/>
              </p:cNvSpPr>
              <p:nvPr/>
            </p:nvSpPr>
            <p:spPr bwMode="auto">
              <a:xfrm>
                <a:off x="553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Line 269"/>
              <p:cNvSpPr>
                <a:spLocks noChangeShapeType="1"/>
              </p:cNvSpPr>
              <p:nvPr/>
            </p:nvSpPr>
            <p:spPr bwMode="auto">
              <a:xfrm>
                <a:off x="0" y="39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Line 27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Line 271"/>
              <p:cNvSpPr>
                <a:spLocks noChangeShapeType="1"/>
              </p:cNvSpPr>
              <p:nvPr/>
            </p:nvSpPr>
            <p:spPr bwMode="auto">
              <a:xfrm>
                <a:off x="0" y="84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0" y="84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Line 273"/>
              <p:cNvSpPr>
                <a:spLocks noChangeShapeType="1"/>
              </p:cNvSpPr>
              <p:nvPr/>
            </p:nvSpPr>
            <p:spPr bwMode="auto">
              <a:xfrm>
                <a:off x="0" y="107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Line 274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Line 275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Line 276"/>
              <p:cNvSpPr>
                <a:spLocks noChangeShapeType="1"/>
              </p:cNvSpPr>
              <p:nvPr/>
            </p:nvSpPr>
            <p:spPr bwMode="auto">
              <a:xfrm>
                <a:off x="0" y="152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Line 277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Line 278"/>
              <p:cNvSpPr>
                <a:spLocks noChangeShapeType="1"/>
              </p:cNvSpPr>
              <p:nvPr/>
            </p:nvSpPr>
            <p:spPr bwMode="auto">
              <a:xfrm>
                <a:off x="-114" y="197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Line 279"/>
              <p:cNvSpPr>
                <a:spLocks noChangeShapeType="1"/>
              </p:cNvSpPr>
              <p:nvPr/>
            </p:nvSpPr>
            <p:spPr bwMode="auto">
              <a:xfrm>
                <a:off x="-114" y="220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Line 280"/>
              <p:cNvSpPr>
                <a:spLocks noChangeShapeType="1"/>
              </p:cNvSpPr>
              <p:nvPr/>
            </p:nvSpPr>
            <p:spPr bwMode="auto">
              <a:xfrm>
                <a:off x="0" y="243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Line 281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Line 282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Line 283"/>
              <p:cNvSpPr>
                <a:spLocks noChangeShapeType="1"/>
              </p:cNvSpPr>
              <p:nvPr/>
            </p:nvSpPr>
            <p:spPr bwMode="auto">
              <a:xfrm>
                <a:off x="0" y="288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Line 284"/>
              <p:cNvSpPr>
                <a:spLocks noChangeShapeType="1"/>
              </p:cNvSpPr>
              <p:nvPr/>
            </p:nvSpPr>
            <p:spPr bwMode="auto">
              <a:xfrm>
                <a:off x="0" y="311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Line 285"/>
              <p:cNvSpPr>
                <a:spLocks noChangeShapeType="1"/>
              </p:cNvSpPr>
              <p:nvPr/>
            </p:nvSpPr>
            <p:spPr bwMode="auto">
              <a:xfrm>
                <a:off x="0" y="311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Line 286"/>
              <p:cNvSpPr>
                <a:spLocks noChangeShapeType="1"/>
              </p:cNvSpPr>
              <p:nvPr/>
            </p:nvSpPr>
            <p:spPr bwMode="auto">
              <a:xfrm>
                <a:off x="0" y="333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Line 287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Line 288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Line 289"/>
              <p:cNvSpPr>
                <a:spLocks noChangeShapeType="1"/>
              </p:cNvSpPr>
              <p:nvPr/>
            </p:nvSpPr>
            <p:spPr bwMode="auto">
              <a:xfrm>
                <a:off x="0" y="379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Line 290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Line 291"/>
              <p:cNvSpPr>
                <a:spLocks noChangeShapeType="1"/>
              </p:cNvSpPr>
              <p:nvPr/>
            </p:nvSpPr>
            <p:spPr bwMode="auto">
              <a:xfrm>
                <a:off x="0" y="424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Line 292"/>
              <p:cNvSpPr>
                <a:spLocks noChangeShapeType="1"/>
              </p:cNvSpPr>
              <p:nvPr/>
            </p:nvSpPr>
            <p:spPr bwMode="auto">
              <a:xfrm>
                <a:off x="11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Line 293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83" name="Line 295"/>
            <p:cNvSpPr>
              <a:spLocks noChangeShapeType="1"/>
            </p:cNvSpPr>
            <p:nvPr/>
          </p:nvSpPr>
          <p:spPr bwMode="auto">
            <a:xfrm>
              <a:off x="5329" y="0"/>
              <a:ext cx="0" cy="4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0" name="Text Box 297"/>
          <p:cNvSpPr txBox="1">
            <a:spLocks noChangeArrowheads="1"/>
          </p:cNvSpPr>
          <p:nvPr/>
        </p:nvSpPr>
        <p:spPr bwMode="auto">
          <a:xfrm>
            <a:off x="1571604" y="71414"/>
            <a:ext cx="61436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Отношение.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Отношение-это частное двух чисел.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Найдите </a:t>
            </a:r>
            <a:r>
              <a:rPr lang="ru-RU" sz="2400" b="1" i="1" smtClean="0">
                <a:solidFill>
                  <a:srgbClr val="0000FF"/>
                </a:solidFill>
                <a:latin typeface="Comic Sans MS" pitchFamily="66" charset="0"/>
              </a:rPr>
              <a:t>одинаковые </a:t>
            </a:r>
            <a:r>
              <a:rPr lang="ru-RU" sz="2400" b="1" i="1" smtClean="0">
                <a:solidFill>
                  <a:srgbClr val="0000FF"/>
                </a:solidFill>
                <a:latin typeface="Comic Sans MS" pitchFamily="66" charset="0"/>
              </a:rPr>
              <a:t>отношения.</a:t>
            </a:r>
            <a:endParaRPr lang="ru-RU" sz="2400" b="1" i="1" dirty="0">
              <a:latin typeface="Comic Sans MS" pitchFamily="66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4" name="Объект 83"/>
          <p:cNvGraphicFramePr>
            <a:graphicFrameLocks noChangeAspect="1"/>
          </p:cNvGraphicFramePr>
          <p:nvPr/>
        </p:nvGraphicFramePr>
        <p:xfrm>
          <a:off x="1428728" y="3062291"/>
          <a:ext cx="4651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Формула" r:id="rId4" imgW="152280" imgH="406080" progId="Equation.3">
                  <p:embed/>
                </p:oleObj>
              </mc:Choice>
              <mc:Fallback>
                <p:oleObj name="Формула" r:id="rId4" imgW="15228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062291"/>
                        <a:ext cx="465137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Объект 88"/>
          <p:cNvGraphicFramePr>
            <a:graphicFrameLocks noChangeAspect="1"/>
          </p:cNvGraphicFramePr>
          <p:nvPr/>
        </p:nvGraphicFramePr>
        <p:xfrm>
          <a:off x="3286116" y="3643314"/>
          <a:ext cx="6588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Формула" r:id="rId6" imgW="215640" imgH="406080" progId="Equation.3">
                  <p:embed/>
                </p:oleObj>
              </mc:Choice>
              <mc:Fallback>
                <p:oleObj name="Формула" r:id="rId6" imgW="215640" imgH="406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3643314"/>
                        <a:ext cx="65881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Объект 89"/>
          <p:cNvGraphicFramePr>
            <a:graphicFrameLocks noChangeAspect="1"/>
          </p:cNvGraphicFramePr>
          <p:nvPr/>
        </p:nvGraphicFramePr>
        <p:xfrm>
          <a:off x="1857356" y="4633927"/>
          <a:ext cx="4651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Формула" r:id="rId8" imgW="152280" imgH="406080" progId="Equation.3">
                  <p:embed/>
                </p:oleObj>
              </mc:Choice>
              <mc:Fallback>
                <p:oleObj name="Формула" r:id="rId8" imgW="152280" imgH="4060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4633927"/>
                        <a:ext cx="465137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Объект 90"/>
          <p:cNvGraphicFramePr>
            <a:graphicFrameLocks noChangeAspect="1"/>
          </p:cNvGraphicFramePr>
          <p:nvPr/>
        </p:nvGraphicFramePr>
        <p:xfrm>
          <a:off x="2749541" y="2285992"/>
          <a:ext cx="4651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Формула" r:id="rId10" imgW="152280" imgH="406080" progId="Equation.3">
                  <p:embed/>
                </p:oleObj>
              </mc:Choice>
              <mc:Fallback>
                <p:oleObj name="Формула" r:id="rId10" imgW="152280" imgH="4060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41" y="2285992"/>
                        <a:ext cx="465137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Прямоугольник 94"/>
          <p:cNvSpPr/>
          <p:nvPr/>
        </p:nvSpPr>
        <p:spPr>
          <a:xfrm>
            <a:off x="4429124" y="2285992"/>
            <a:ext cx="71438" cy="371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6" name="Объект 95"/>
          <p:cNvGraphicFramePr>
            <a:graphicFrameLocks noChangeAspect="1"/>
          </p:cNvGraphicFramePr>
          <p:nvPr/>
        </p:nvGraphicFramePr>
        <p:xfrm>
          <a:off x="6572264" y="3070224"/>
          <a:ext cx="42703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Формула" r:id="rId12" imgW="139680" imgH="101520" progId="Equation.3">
                  <p:embed/>
                </p:oleObj>
              </mc:Choice>
              <mc:Fallback>
                <p:oleObj name="Формула" r:id="rId12" imgW="139680" imgH="1015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3070224"/>
                        <a:ext cx="427038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Объект 96"/>
          <p:cNvGraphicFramePr>
            <a:graphicFrameLocks noChangeAspect="1"/>
          </p:cNvGraphicFramePr>
          <p:nvPr/>
        </p:nvGraphicFramePr>
        <p:xfrm>
          <a:off x="6611878" y="4128472"/>
          <a:ext cx="42703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Формула" r:id="rId14" imgW="139680" imgH="101520" progId="Equation.3">
                  <p:embed/>
                </p:oleObj>
              </mc:Choice>
              <mc:Fallback>
                <p:oleObj name="Формула" r:id="rId14" imgW="139680" imgH="1015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878" y="4128472"/>
                        <a:ext cx="427038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Левая фигурная скобка 98"/>
          <p:cNvSpPr/>
          <p:nvPr/>
        </p:nvSpPr>
        <p:spPr>
          <a:xfrm rot="16200000">
            <a:off x="6733000" y="3768331"/>
            <a:ext cx="392909" cy="2143140"/>
          </a:xfrm>
          <a:prstGeom prst="leftBrace">
            <a:avLst>
              <a:gd name="adj1" fmla="val 25319"/>
              <a:gd name="adj2" fmla="val 4934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6099124" y="4929198"/>
            <a:ext cx="16161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Пропорция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4798E-6 L 0.51528 -0.051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457E-6 L 0.39601 -0.136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162 L 0.37934 0.217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0162 L 0.55504 -0.123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5" grpId="0" animBg="1"/>
      <p:bldP spid="95" grpId="1" animBg="1"/>
      <p:bldP spid="99" grpId="0" animBg="1"/>
      <p:bldP spid="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6"/>
          <p:cNvGrpSpPr>
            <a:grpSpLocks/>
          </p:cNvGrpSpPr>
          <p:nvPr/>
        </p:nvGrpSpPr>
        <p:grpSpPr bwMode="auto">
          <a:xfrm>
            <a:off x="-282575" y="-26988"/>
            <a:ext cx="9607550" cy="7029451"/>
            <a:chOff x="-178" y="0"/>
            <a:chExt cx="6052" cy="4428"/>
          </a:xfrm>
        </p:grpSpPr>
        <p:grpSp>
          <p:nvGrpSpPr>
            <p:cNvPr id="3" name="Group 235"/>
            <p:cNvGrpSpPr>
              <a:grpSpLocks/>
            </p:cNvGrpSpPr>
            <p:nvPr/>
          </p:nvGrpSpPr>
          <p:grpSpPr bwMode="auto">
            <a:xfrm>
              <a:off x="-178" y="409"/>
              <a:ext cx="719" cy="3294"/>
              <a:chOff x="-178" y="409"/>
              <a:chExt cx="719" cy="3294"/>
            </a:xfrm>
          </p:grpSpPr>
          <p:sp>
            <p:nvSpPr>
              <p:cNvPr id="12513" name="Oval 225"/>
              <p:cNvSpPr>
                <a:spLocks noChangeArrowheads="1"/>
              </p:cNvSpPr>
              <p:nvPr/>
            </p:nvSpPr>
            <p:spPr bwMode="auto">
              <a:xfrm>
                <a:off x="258" y="109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4" name="Oval 226"/>
              <p:cNvSpPr>
                <a:spLocks noChangeArrowheads="1"/>
              </p:cNvSpPr>
              <p:nvPr/>
            </p:nvSpPr>
            <p:spPr bwMode="auto">
              <a:xfrm>
                <a:off x="249" y="1524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5" name="Oval 227"/>
              <p:cNvSpPr>
                <a:spLocks noChangeArrowheads="1"/>
              </p:cNvSpPr>
              <p:nvPr/>
            </p:nvSpPr>
            <p:spPr bwMode="auto">
              <a:xfrm>
                <a:off x="258" y="1996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6" name="Oval 228"/>
              <p:cNvSpPr>
                <a:spLocks noChangeArrowheads="1"/>
              </p:cNvSpPr>
              <p:nvPr/>
            </p:nvSpPr>
            <p:spPr bwMode="auto">
              <a:xfrm>
                <a:off x="258" y="2431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7" name="Oval 229"/>
              <p:cNvSpPr>
                <a:spLocks noChangeArrowheads="1"/>
              </p:cNvSpPr>
              <p:nvPr/>
            </p:nvSpPr>
            <p:spPr bwMode="auto">
              <a:xfrm>
                <a:off x="267" y="2840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8" name="Oval 230"/>
              <p:cNvSpPr>
                <a:spLocks noChangeArrowheads="1"/>
              </p:cNvSpPr>
              <p:nvPr/>
            </p:nvSpPr>
            <p:spPr bwMode="auto">
              <a:xfrm>
                <a:off x="267" y="334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3" name="Oval 215"/>
              <p:cNvSpPr>
                <a:spLocks noChangeArrowheads="1"/>
              </p:cNvSpPr>
              <p:nvPr/>
            </p:nvSpPr>
            <p:spPr bwMode="auto">
              <a:xfrm>
                <a:off x="249" y="627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231"/>
              <p:cNvGrpSpPr>
                <a:grpSpLocks/>
              </p:cNvGrpSpPr>
              <p:nvPr/>
            </p:nvGrpSpPr>
            <p:grpSpPr bwMode="auto">
              <a:xfrm>
                <a:off x="-178" y="572"/>
                <a:ext cx="654" cy="3071"/>
                <a:chOff x="-431" y="531"/>
                <a:chExt cx="654" cy="3071"/>
              </a:xfrm>
            </p:grpSpPr>
            <p:sp>
              <p:nvSpPr>
                <p:cNvPr id="12493" name="AutoShape 205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531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499" name="AutoShape 211"/>
                <p:cNvSpPr>
                  <a:spLocks noChangeArrowheads="1"/>
                </p:cNvSpPr>
                <p:nvPr/>
              </p:nvSpPr>
              <p:spPr bwMode="auto">
                <a:xfrm rot="-22035868">
                  <a:off x="-431" y="993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1" name="AutoShape 213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428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2" name="AutoShape 214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892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7" name="AutoShape 219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2345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8" name="AutoShape 220"/>
                <p:cNvSpPr>
                  <a:spLocks noChangeArrowheads="1"/>
                </p:cNvSpPr>
                <p:nvPr/>
              </p:nvSpPr>
              <p:spPr bwMode="auto">
                <a:xfrm rot="-22035868">
                  <a:off x="-421" y="2754"/>
                  <a:ext cx="644" cy="336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9" name="AutoShape 221"/>
                <p:cNvSpPr>
                  <a:spLocks noChangeArrowheads="1"/>
                </p:cNvSpPr>
                <p:nvPr/>
              </p:nvSpPr>
              <p:spPr bwMode="auto">
                <a:xfrm rot="-22035868">
                  <a:off x="-429" y="3252"/>
                  <a:ext cx="644" cy="350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522" name="AutoShape 234"/>
              <p:cNvSpPr>
                <a:spLocks/>
              </p:cNvSpPr>
              <p:nvPr/>
            </p:nvSpPr>
            <p:spPr bwMode="auto">
              <a:xfrm>
                <a:off x="-9" y="409"/>
                <a:ext cx="550" cy="3294"/>
              </a:xfrm>
              <a:prstGeom prst="rightBracket">
                <a:avLst>
                  <a:gd name="adj" fmla="val 4317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-114" y="0"/>
              <a:ext cx="5988" cy="4428"/>
              <a:chOff x="-114" y="0"/>
              <a:chExt cx="5988" cy="4428"/>
            </a:xfrm>
          </p:grpSpPr>
          <p:sp>
            <p:nvSpPr>
              <p:cNvPr id="12526" name="Line 238"/>
              <p:cNvSpPr>
                <a:spLocks noChangeShapeType="1"/>
              </p:cNvSpPr>
              <p:nvPr/>
            </p:nvSpPr>
            <p:spPr bwMode="auto">
              <a:xfrm>
                <a:off x="56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Line 239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>
                <a:off x="79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>
                <a:off x="124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Line 242"/>
              <p:cNvSpPr>
                <a:spLocks noChangeShapeType="1"/>
              </p:cNvSpPr>
              <p:nvPr/>
            </p:nvSpPr>
            <p:spPr bwMode="auto">
              <a:xfrm>
                <a:off x="102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Line 243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Line 244"/>
              <p:cNvSpPr>
                <a:spLocks noChangeShapeType="1"/>
              </p:cNvSpPr>
              <p:nvPr/>
            </p:nvSpPr>
            <p:spPr bwMode="auto">
              <a:xfrm>
                <a:off x="147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Line 245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Line 246"/>
              <p:cNvSpPr>
                <a:spLocks noChangeShapeType="1"/>
              </p:cNvSpPr>
              <p:nvPr/>
            </p:nvSpPr>
            <p:spPr bwMode="auto">
              <a:xfrm>
                <a:off x="215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Line 247"/>
              <p:cNvSpPr>
                <a:spLocks noChangeShapeType="1"/>
              </p:cNvSpPr>
              <p:nvPr/>
            </p:nvSpPr>
            <p:spPr bwMode="auto">
              <a:xfrm>
                <a:off x="192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Line 248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Line 249"/>
              <p:cNvSpPr>
                <a:spLocks noChangeShapeType="1"/>
              </p:cNvSpPr>
              <p:nvPr/>
            </p:nvSpPr>
            <p:spPr bwMode="auto">
              <a:xfrm>
                <a:off x="238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Line 250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Line 251"/>
              <p:cNvSpPr>
                <a:spLocks noChangeShapeType="1"/>
              </p:cNvSpPr>
              <p:nvPr/>
            </p:nvSpPr>
            <p:spPr bwMode="auto">
              <a:xfrm>
                <a:off x="306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Line 252"/>
              <p:cNvSpPr>
                <a:spLocks noChangeShapeType="1"/>
              </p:cNvSpPr>
              <p:nvPr/>
            </p:nvSpPr>
            <p:spPr bwMode="auto">
              <a:xfrm>
                <a:off x="283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>
                <a:off x="306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Line 254"/>
              <p:cNvSpPr>
                <a:spLocks noChangeShapeType="1"/>
              </p:cNvSpPr>
              <p:nvPr/>
            </p:nvSpPr>
            <p:spPr bwMode="auto">
              <a:xfrm>
                <a:off x="351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Line 255"/>
              <p:cNvSpPr>
                <a:spLocks noChangeShapeType="1"/>
              </p:cNvSpPr>
              <p:nvPr/>
            </p:nvSpPr>
            <p:spPr bwMode="auto">
              <a:xfrm>
                <a:off x="328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Line 256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374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Line 258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442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Line 260"/>
              <p:cNvSpPr>
                <a:spLocks noChangeShapeType="1"/>
              </p:cNvSpPr>
              <p:nvPr/>
            </p:nvSpPr>
            <p:spPr bwMode="auto">
              <a:xfrm>
                <a:off x="419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Line 261"/>
              <p:cNvSpPr>
                <a:spLocks noChangeShapeType="1"/>
              </p:cNvSpPr>
              <p:nvPr/>
            </p:nvSpPr>
            <p:spPr bwMode="auto">
              <a:xfrm>
                <a:off x="442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Line 262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Line 263"/>
              <p:cNvSpPr>
                <a:spLocks noChangeShapeType="1"/>
              </p:cNvSpPr>
              <p:nvPr/>
            </p:nvSpPr>
            <p:spPr bwMode="auto">
              <a:xfrm>
                <a:off x="464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Line 264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Line 265"/>
              <p:cNvSpPr>
                <a:spLocks noChangeShapeType="1"/>
              </p:cNvSpPr>
              <p:nvPr/>
            </p:nvSpPr>
            <p:spPr bwMode="auto">
              <a:xfrm>
                <a:off x="532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Line 266"/>
              <p:cNvSpPr>
                <a:spLocks noChangeShapeType="1"/>
              </p:cNvSpPr>
              <p:nvPr/>
            </p:nvSpPr>
            <p:spPr bwMode="auto">
              <a:xfrm>
                <a:off x="510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576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Line 268"/>
              <p:cNvSpPr>
                <a:spLocks noChangeShapeType="1"/>
              </p:cNvSpPr>
              <p:nvPr/>
            </p:nvSpPr>
            <p:spPr bwMode="auto">
              <a:xfrm>
                <a:off x="553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Line 269"/>
              <p:cNvSpPr>
                <a:spLocks noChangeShapeType="1"/>
              </p:cNvSpPr>
              <p:nvPr/>
            </p:nvSpPr>
            <p:spPr bwMode="auto">
              <a:xfrm>
                <a:off x="0" y="39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Line 27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Line 271"/>
              <p:cNvSpPr>
                <a:spLocks noChangeShapeType="1"/>
              </p:cNvSpPr>
              <p:nvPr/>
            </p:nvSpPr>
            <p:spPr bwMode="auto">
              <a:xfrm>
                <a:off x="0" y="84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0" y="84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Line 273"/>
              <p:cNvSpPr>
                <a:spLocks noChangeShapeType="1"/>
              </p:cNvSpPr>
              <p:nvPr/>
            </p:nvSpPr>
            <p:spPr bwMode="auto">
              <a:xfrm>
                <a:off x="0" y="107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Line 274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Line 275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Line 276"/>
              <p:cNvSpPr>
                <a:spLocks noChangeShapeType="1"/>
              </p:cNvSpPr>
              <p:nvPr/>
            </p:nvSpPr>
            <p:spPr bwMode="auto">
              <a:xfrm>
                <a:off x="0" y="152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Line 277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Line 278"/>
              <p:cNvSpPr>
                <a:spLocks noChangeShapeType="1"/>
              </p:cNvSpPr>
              <p:nvPr/>
            </p:nvSpPr>
            <p:spPr bwMode="auto">
              <a:xfrm>
                <a:off x="-114" y="197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Line 279"/>
              <p:cNvSpPr>
                <a:spLocks noChangeShapeType="1"/>
              </p:cNvSpPr>
              <p:nvPr/>
            </p:nvSpPr>
            <p:spPr bwMode="auto">
              <a:xfrm>
                <a:off x="-114" y="220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Line 280"/>
              <p:cNvSpPr>
                <a:spLocks noChangeShapeType="1"/>
              </p:cNvSpPr>
              <p:nvPr/>
            </p:nvSpPr>
            <p:spPr bwMode="auto">
              <a:xfrm>
                <a:off x="0" y="243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Line 281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Line 282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Line 283"/>
              <p:cNvSpPr>
                <a:spLocks noChangeShapeType="1"/>
              </p:cNvSpPr>
              <p:nvPr/>
            </p:nvSpPr>
            <p:spPr bwMode="auto">
              <a:xfrm>
                <a:off x="0" y="288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Line 284"/>
              <p:cNvSpPr>
                <a:spLocks noChangeShapeType="1"/>
              </p:cNvSpPr>
              <p:nvPr/>
            </p:nvSpPr>
            <p:spPr bwMode="auto">
              <a:xfrm>
                <a:off x="0" y="311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Line 285"/>
              <p:cNvSpPr>
                <a:spLocks noChangeShapeType="1"/>
              </p:cNvSpPr>
              <p:nvPr/>
            </p:nvSpPr>
            <p:spPr bwMode="auto">
              <a:xfrm>
                <a:off x="0" y="311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Line 286"/>
              <p:cNvSpPr>
                <a:spLocks noChangeShapeType="1"/>
              </p:cNvSpPr>
              <p:nvPr/>
            </p:nvSpPr>
            <p:spPr bwMode="auto">
              <a:xfrm>
                <a:off x="0" y="333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Line 287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Line 288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Line 289"/>
              <p:cNvSpPr>
                <a:spLocks noChangeShapeType="1"/>
              </p:cNvSpPr>
              <p:nvPr/>
            </p:nvSpPr>
            <p:spPr bwMode="auto">
              <a:xfrm>
                <a:off x="0" y="379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Line 290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Line 291"/>
              <p:cNvSpPr>
                <a:spLocks noChangeShapeType="1"/>
              </p:cNvSpPr>
              <p:nvPr/>
            </p:nvSpPr>
            <p:spPr bwMode="auto">
              <a:xfrm>
                <a:off x="0" y="424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Line 292"/>
              <p:cNvSpPr>
                <a:spLocks noChangeShapeType="1"/>
              </p:cNvSpPr>
              <p:nvPr/>
            </p:nvSpPr>
            <p:spPr bwMode="auto">
              <a:xfrm>
                <a:off x="11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Line 293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83" name="Line 295"/>
            <p:cNvSpPr>
              <a:spLocks noChangeShapeType="1"/>
            </p:cNvSpPr>
            <p:nvPr/>
          </p:nvSpPr>
          <p:spPr bwMode="auto">
            <a:xfrm>
              <a:off x="5329" y="0"/>
              <a:ext cx="0" cy="4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" name="Text Box 297"/>
          <p:cNvSpPr txBox="1">
            <a:spLocks noChangeArrowheads="1"/>
          </p:cNvSpPr>
          <p:nvPr/>
        </p:nvSpPr>
        <p:spPr bwMode="auto">
          <a:xfrm>
            <a:off x="1000100" y="122482"/>
            <a:ext cx="70723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Самостоятельная работа.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Задание. Из данных чисел составьте верные пропорции</a:t>
            </a:r>
            <a:endParaRPr lang="ru-RU" sz="2400" b="1" i="1" dirty="0">
              <a:latin typeface="Comic Sans MS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927465" y="2714620"/>
            <a:ext cx="1144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3,4,6,8</a:t>
            </a:r>
            <a:endParaRPr lang="ru-RU" sz="20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786314" y="2214554"/>
            <a:ext cx="71438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5775890" y="2130974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2 вариант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500166" y="2130974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1 вариант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1626967" y="2786058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2,5,4,10</a:t>
            </a:r>
            <a:endParaRPr lang="ru-RU" sz="20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898368" y="3528956"/>
            <a:ext cx="1459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2:5=4:10;</a:t>
            </a:r>
            <a:endParaRPr lang="ru-RU" sz="20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2571736" y="3528956"/>
            <a:ext cx="2010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 5●4=2●10;</a:t>
            </a:r>
            <a:endParaRPr lang="ru-RU" sz="20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857224" y="4214818"/>
            <a:ext cx="1459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5:2=10:4;</a:t>
            </a:r>
            <a:endParaRPr lang="ru-RU" sz="20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857224" y="4857760"/>
            <a:ext cx="1459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4:2=10:5;</a:t>
            </a:r>
            <a:endParaRPr lang="ru-RU" sz="20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5127429" y="3528956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3:4=6:8;</a:t>
            </a:r>
            <a:endParaRPr lang="ru-RU" sz="20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571736" y="4214818"/>
            <a:ext cx="2010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 2●10=5●4;</a:t>
            </a:r>
            <a:endParaRPr lang="ru-RU" sz="20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2571736" y="4857760"/>
            <a:ext cx="2010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 2●10=4●5;</a:t>
            </a:r>
            <a:endParaRPr lang="ru-RU" sz="2000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826930" y="5672096"/>
            <a:ext cx="1459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2:4=5:10;</a:t>
            </a:r>
            <a:endParaRPr lang="ru-RU" sz="20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2643174" y="5643578"/>
            <a:ext cx="2010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 4●5=2●10;</a:t>
            </a:r>
            <a:endParaRPr lang="ru-RU" sz="20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6704917" y="3528956"/>
            <a:ext cx="2010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 4●6=3●8;</a:t>
            </a:r>
            <a:endParaRPr lang="ru-RU" sz="20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127429" y="4243336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8:4=6:3;</a:t>
            </a:r>
            <a:endParaRPr lang="ru-RU" sz="20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6715140" y="4241286"/>
            <a:ext cx="2010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 4●6=8●3;</a:t>
            </a:r>
            <a:endParaRPr lang="ru-RU" sz="20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127429" y="4929198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4:3=8:6;</a:t>
            </a:r>
            <a:endParaRPr lang="ru-RU" sz="20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6847793" y="4957716"/>
            <a:ext cx="2010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3●8=4●6;</a:t>
            </a:r>
            <a:endParaRPr lang="ru-RU" sz="20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143504" y="5643578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4:8=3:6;</a:t>
            </a:r>
            <a:endParaRPr lang="ru-RU" sz="2000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6786578" y="5643578"/>
            <a:ext cx="2010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Comic Sans MS" pitchFamily="66" charset="0"/>
              </a:rPr>
              <a:t>8●3=4●6;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 animBg="1"/>
      <p:bldP spid="88" grpId="0"/>
      <p:bldP spid="89" grpId="0"/>
      <p:bldP spid="91" grpId="0"/>
      <p:bldP spid="92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6"/>
          <p:cNvGrpSpPr>
            <a:grpSpLocks/>
          </p:cNvGrpSpPr>
          <p:nvPr/>
        </p:nvGrpSpPr>
        <p:grpSpPr bwMode="auto">
          <a:xfrm>
            <a:off x="-282575" y="-26988"/>
            <a:ext cx="9607550" cy="7029451"/>
            <a:chOff x="-178" y="0"/>
            <a:chExt cx="6052" cy="4428"/>
          </a:xfrm>
        </p:grpSpPr>
        <p:grpSp>
          <p:nvGrpSpPr>
            <p:cNvPr id="3" name="Group 235"/>
            <p:cNvGrpSpPr>
              <a:grpSpLocks/>
            </p:cNvGrpSpPr>
            <p:nvPr/>
          </p:nvGrpSpPr>
          <p:grpSpPr bwMode="auto">
            <a:xfrm>
              <a:off x="-178" y="409"/>
              <a:ext cx="719" cy="3294"/>
              <a:chOff x="-178" y="409"/>
              <a:chExt cx="719" cy="3294"/>
            </a:xfrm>
          </p:grpSpPr>
          <p:sp>
            <p:nvSpPr>
              <p:cNvPr id="12513" name="Oval 225"/>
              <p:cNvSpPr>
                <a:spLocks noChangeArrowheads="1"/>
              </p:cNvSpPr>
              <p:nvPr/>
            </p:nvSpPr>
            <p:spPr bwMode="auto">
              <a:xfrm>
                <a:off x="258" y="109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4" name="Oval 226"/>
              <p:cNvSpPr>
                <a:spLocks noChangeArrowheads="1"/>
              </p:cNvSpPr>
              <p:nvPr/>
            </p:nvSpPr>
            <p:spPr bwMode="auto">
              <a:xfrm>
                <a:off x="249" y="1524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5" name="Oval 227"/>
              <p:cNvSpPr>
                <a:spLocks noChangeArrowheads="1"/>
              </p:cNvSpPr>
              <p:nvPr/>
            </p:nvSpPr>
            <p:spPr bwMode="auto">
              <a:xfrm>
                <a:off x="258" y="1996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6" name="Oval 228"/>
              <p:cNvSpPr>
                <a:spLocks noChangeArrowheads="1"/>
              </p:cNvSpPr>
              <p:nvPr/>
            </p:nvSpPr>
            <p:spPr bwMode="auto">
              <a:xfrm>
                <a:off x="258" y="2431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7" name="Oval 229"/>
              <p:cNvSpPr>
                <a:spLocks noChangeArrowheads="1"/>
              </p:cNvSpPr>
              <p:nvPr/>
            </p:nvSpPr>
            <p:spPr bwMode="auto">
              <a:xfrm>
                <a:off x="267" y="2840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8" name="Oval 230"/>
              <p:cNvSpPr>
                <a:spLocks noChangeArrowheads="1"/>
              </p:cNvSpPr>
              <p:nvPr/>
            </p:nvSpPr>
            <p:spPr bwMode="auto">
              <a:xfrm>
                <a:off x="267" y="334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3" name="Oval 215"/>
              <p:cNvSpPr>
                <a:spLocks noChangeArrowheads="1"/>
              </p:cNvSpPr>
              <p:nvPr/>
            </p:nvSpPr>
            <p:spPr bwMode="auto">
              <a:xfrm>
                <a:off x="249" y="627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231"/>
              <p:cNvGrpSpPr>
                <a:grpSpLocks/>
              </p:cNvGrpSpPr>
              <p:nvPr/>
            </p:nvGrpSpPr>
            <p:grpSpPr bwMode="auto">
              <a:xfrm>
                <a:off x="-178" y="572"/>
                <a:ext cx="654" cy="3071"/>
                <a:chOff x="-431" y="531"/>
                <a:chExt cx="654" cy="3071"/>
              </a:xfrm>
            </p:grpSpPr>
            <p:sp>
              <p:nvSpPr>
                <p:cNvPr id="12493" name="AutoShape 205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531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499" name="AutoShape 211"/>
                <p:cNvSpPr>
                  <a:spLocks noChangeArrowheads="1"/>
                </p:cNvSpPr>
                <p:nvPr/>
              </p:nvSpPr>
              <p:spPr bwMode="auto">
                <a:xfrm rot="-22035868">
                  <a:off x="-431" y="993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1" name="AutoShape 213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428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2" name="AutoShape 214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892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7" name="AutoShape 219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2345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8" name="AutoShape 220"/>
                <p:cNvSpPr>
                  <a:spLocks noChangeArrowheads="1"/>
                </p:cNvSpPr>
                <p:nvPr/>
              </p:nvSpPr>
              <p:spPr bwMode="auto">
                <a:xfrm rot="-22035868">
                  <a:off x="-421" y="2754"/>
                  <a:ext cx="644" cy="336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9" name="AutoShape 221"/>
                <p:cNvSpPr>
                  <a:spLocks noChangeArrowheads="1"/>
                </p:cNvSpPr>
                <p:nvPr/>
              </p:nvSpPr>
              <p:spPr bwMode="auto">
                <a:xfrm rot="-22035868">
                  <a:off x="-429" y="3252"/>
                  <a:ext cx="644" cy="350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522" name="AutoShape 234"/>
              <p:cNvSpPr>
                <a:spLocks/>
              </p:cNvSpPr>
              <p:nvPr/>
            </p:nvSpPr>
            <p:spPr bwMode="auto">
              <a:xfrm>
                <a:off x="-9" y="409"/>
                <a:ext cx="550" cy="3294"/>
              </a:xfrm>
              <a:prstGeom prst="rightBracket">
                <a:avLst>
                  <a:gd name="adj" fmla="val 4317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-114" y="0"/>
              <a:ext cx="5988" cy="4428"/>
              <a:chOff x="-114" y="0"/>
              <a:chExt cx="5988" cy="4428"/>
            </a:xfrm>
          </p:grpSpPr>
          <p:sp>
            <p:nvSpPr>
              <p:cNvPr id="12526" name="Line 238"/>
              <p:cNvSpPr>
                <a:spLocks noChangeShapeType="1"/>
              </p:cNvSpPr>
              <p:nvPr/>
            </p:nvSpPr>
            <p:spPr bwMode="auto">
              <a:xfrm>
                <a:off x="56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Line 239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>
                <a:off x="79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>
                <a:off x="124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Line 242"/>
              <p:cNvSpPr>
                <a:spLocks noChangeShapeType="1"/>
              </p:cNvSpPr>
              <p:nvPr/>
            </p:nvSpPr>
            <p:spPr bwMode="auto">
              <a:xfrm>
                <a:off x="102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Line 243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Line 244"/>
              <p:cNvSpPr>
                <a:spLocks noChangeShapeType="1"/>
              </p:cNvSpPr>
              <p:nvPr/>
            </p:nvSpPr>
            <p:spPr bwMode="auto">
              <a:xfrm>
                <a:off x="147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Line 245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Line 246"/>
              <p:cNvSpPr>
                <a:spLocks noChangeShapeType="1"/>
              </p:cNvSpPr>
              <p:nvPr/>
            </p:nvSpPr>
            <p:spPr bwMode="auto">
              <a:xfrm>
                <a:off x="215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Line 247"/>
              <p:cNvSpPr>
                <a:spLocks noChangeShapeType="1"/>
              </p:cNvSpPr>
              <p:nvPr/>
            </p:nvSpPr>
            <p:spPr bwMode="auto">
              <a:xfrm>
                <a:off x="192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Line 248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Line 249"/>
              <p:cNvSpPr>
                <a:spLocks noChangeShapeType="1"/>
              </p:cNvSpPr>
              <p:nvPr/>
            </p:nvSpPr>
            <p:spPr bwMode="auto">
              <a:xfrm>
                <a:off x="238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Line 250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Line 251"/>
              <p:cNvSpPr>
                <a:spLocks noChangeShapeType="1"/>
              </p:cNvSpPr>
              <p:nvPr/>
            </p:nvSpPr>
            <p:spPr bwMode="auto">
              <a:xfrm>
                <a:off x="306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Line 252"/>
              <p:cNvSpPr>
                <a:spLocks noChangeShapeType="1"/>
              </p:cNvSpPr>
              <p:nvPr/>
            </p:nvSpPr>
            <p:spPr bwMode="auto">
              <a:xfrm>
                <a:off x="283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>
                <a:off x="306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Line 254"/>
              <p:cNvSpPr>
                <a:spLocks noChangeShapeType="1"/>
              </p:cNvSpPr>
              <p:nvPr/>
            </p:nvSpPr>
            <p:spPr bwMode="auto">
              <a:xfrm>
                <a:off x="351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Line 255"/>
              <p:cNvSpPr>
                <a:spLocks noChangeShapeType="1"/>
              </p:cNvSpPr>
              <p:nvPr/>
            </p:nvSpPr>
            <p:spPr bwMode="auto">
              <a:xfrm>
                <a:off x="328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Line 256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374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Line 258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442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Line 260"/>
              <p:cNvSpPr>
                <a:spLocks noChangeShapeType="1"/>
              </p:cNvSpPr>
              <p:nvPr/>
            </p:nvSpPr>
            <p:spPr bwMode="auto">
              <a:xfrm>
                <a:off x="419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Line 261"/>
              <p:cNvSpPr>
                <a:spLocks noChangeShapeType="1"/>
              </p:cNvSpPr>
              <p:nvPr/>
            </p:nvSpPr>
            <p:spPr bwMode="auto">
              <a:xfrm>
                <a:off x="442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Line 262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Line 263"/>
              <p:cNvSpPr>
                <a:spLocks noChangeShapeType="1"/>
              </p:cNvSpPr>
              <p:nvPr/>
            </p:nvSpPr>
            <p:spPr bwMode="auto">
              <a:xfrm>
                <a:off x="464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Line 264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Line 265"/>
              <p:cNvSpPr>
                <a:spLocks noChangeShapeType="1"/>
              </p:cNvSpPr>
              <p:nvPr/>
            </p:nvSpPr>
            <p:spPr bwMode="auto">
              <a:xfrm>
                <a:off x="532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Line 266"/>
              <p:cNvSpPr>
                <a:spLocks noChangeShapeType="1"/>
              </p:cNvSpPr>
              <p:nvPr/>
            </p:nvSpPr>
            <p:spPr bwMode="auto">
              <a:xfrm>
                <a:off x="510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576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Line 268"/>
              <p:cNvSpPr>
                <a:spLocks noChangeShapeType="1"/>
              </p:cNvSpPr>
              <p:nvPr/>
            </p:nvSpPr>
            <p:spPr bwMode="auto">
              <a:xfrm>
                <a:off x="553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Line 269"/>
              <p:cNvSpPr>
                <a:spLocks noChangeShapeType="1"/>
              </p:cNvSpPr>
              <p:nvPr/>
            </p:nvSpPr>
            <p:spPr bwMode="auto">
              <a:xfrm>
                <a:off x="0" y="39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Line 27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Line 271"/>
              <p:cNvSpPr>
                <a:spLocks noChangeShapeType="1"/>
              </p:cNvSpPr>
              <p:nvPr/>
            </p:nvSpPr>
            <p:spPr bwMode="auto">
              <a:xfrm>
                <a:off x="0" y="84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0" y="84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Line 273"/>
              <p:cNvSpPr>
                <a:spLocks noChangeShapeType="1"/>
              </p:cNvSpPr>
              <p:nvPr/>
            </p:nvSpPr>
            <p:spPr bwMode="auto">
              <a:xfrm>
                <a:off x="0" y="107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Line 274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Line 275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Line 276"/>
              <p:cNvSpPr>
                <a:spLocks noChangeShapeType="1"/>
              </p:cNvSpPr>
              <p:nvPr/>
            </p:nvSpPr>
            <p:spPr bwMode="auto">
              <a:xfrm>
                <a:off x="0" y="152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Line 277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Line 278"/>
              <p:cNvSpPr>
                <a:spLocks noChangeShapeType="1"/>
              </p:cNvSpPr>
              <p:nvPr/>
            </p:nvSpPr>
            <p:spPr bwMode="auto">
              <a:xfrm>
                <a:off x="-114" y="197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Line 279"/>
              <p:cNvSpPr>
                <a:spLocks noChangeShapeType="1"/>
              </p:cNvSpPr>
              <p:nvPr/>
            </p:nvSpPr>
            <p:spPr bwMode="auto">
              <a:xfrm>
                <a:off x="-114" y="220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Line 280"/>
              <p:cNvSpPr>
                <a:spLocks noChangeShapeType="1"/>
              </p:cNvSpPr>
              <p:nvPr/>
            </p:nvSpPr>
            <p:spPr bwMode="auto">
              <a:xfrm>
                <a:off x="0" y="243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Line 281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Line 282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Line 283"/>
              <p:cNvSpPr>
                <a:spLocks noChangeShapeType="1"/>
              </p:cNvSpPr>
              <p:nvPr/>
            </p:nvSpPr>
            <p:spPr bwMode="auto">
              <a:xfrm>
                <a:off x="0" y="288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Line 284"/>
              <p:cNvSpPr>
                <a:spLocks noChangeShapeType="1"/>
              </p:cNvSpPr>
              <p:nvPr/>
            </p:nvSpPr>
            <p:spPr bwMode="auto">
              <a:xfrm>
                <a:off x="0" y="311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Line 285"/>
              <p:cNvSpPr>
                <a:spLocks noChangeShapeType="1"/>
              </p:cNvSpPr>
              <p:nvPr/>
            </p:nvSpPr>
            <p:spPr bwMode="auto">
              <a:xfrm>
                <a:off x="0" y="311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Line 286"/>
              <p:cNvSpPr>
                <a:spLocks noChangeShapeType="1"/>
              </p:cNvSpPr>
              <p:nvPr/>
            </p:nvSpPr>
            <p:spPr bwMode="auto">
              <a:xfrm>
                <a:off x="0" y="333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Line 287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Line 288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Line 289"/>
              <p:cNvSpPr>
                <a:spLocks noChangeShapeType="1"/>
              </p:cNvSpPr>
              <p:nvPr/>
            </p:nvSpPr>
            <p:spPr bwMode="auto">
              <a:xfrm>
                <a:off x="0" y="379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Line 290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Line 291"/>
              <p:cNvSpPr>
                <a:spLocks noChangeShapeType="1"/>
              </p:cNvSpPr>
              <p:nvPr/>
            </p:nvSpPr>
            <p:spPr bwMode="auto">
              <a:xfrm>
                <a:off x="0" y="424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Line 292"/>
              <p:cNvSpPr>
                <a:spLocks noChangeShapeType="1"/>
              </p:cNvSpPr>
              <p:nvPr/>
            </p:nvSpPr>
            <p:spPr bwMode="auto">
              <a:xfrm>
                <a:off x="11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Line 293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83" name="Line 295"/>
            <p:cNvSpPr>
              <a:spLocks noChangeShapeType="1"/>
            </p:cNvSpPr>
            <p:nvPr/>
          </p:nvSpPr>
          <p:spPr bwMode="auto">
            <a:xfrm>
              <a:off x="5329" y="0"/>
              <a:ext cx="0" cy="4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3" name="Text Box 297"/>
          <p:cNvSpPr txBox="1">
            <a:spLocks noChangeArrowheads="1"/>
          </p:cNvSpPr>
          <p:nvPr/>
        </p:nvSpPr>
        <p:spPr bwMode="auto">
          <a:xfrm>
            <a:off x="1000100" y="122482"/>
            <a:ext cx="7072362" cy="58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Домашнее задание.</a:t>
            </a:r>
            <a:endParaRPr lang="ru-RU" sz="2400" b="1" i="1" dirty="0">
              <a:latin typeface="Comic Sans MS" pitchFamily="66" charset="0"/>
            </a:endParaRPr>
          </a:p>
        </p:txBody>
      </p:sp>
      <p:sp>
        <p:nvSpPr>
          <p:cNvPr id="84" name="Text Box 297"/>
          <p:cNvSpPr txBox="1">
            <a:spLocks noChangeArrowheads="1"/>
          </p:cNvSpPr>
          <p:nvPr/>
        </p:nvSpPr>
        <p:spPr bwMode="auto">
          <a:xfrm>
            <a:off x="1071538" y="1142984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1. Из чисел 10,3,40,12 составьте верные пропорции.</a:t>
            </a:r>
            <a:endParaRPr lang="ru-RU" sz="2400" b="1" i="1" dirty="0">
              <a:latin typeface="Comic Sans MS" pitchFamily="66" charset="0"/>
            </a:endParaRPr>
          </a:p>
        </p:txBody>
      </p:sp>
      <p:pic>
        <p:nvPicPr>
          <p:cNvPr id="85" name="Рисунок 84" descr="как использовать основное свойство пропорции"/>
          <p:cNvPicPr/>
          <p:nvPr/>
        </p:nvPicPr>
        <p:blipFill>
          <a:blip r:embed="rId3"/>
          <a:srcRect r="36899" b="57025"/>
          <a:stretch>
            <a:fillRect/>
          </a:stretch>
        </p:blipFill>
        <p:spPr bwMode="auto">
          <a:xfrm>
            <a:off x="1500166" y="3500438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Box 85"/>
          <p:cNvSpPr txBox="1"/>
          <p:nvPr/>
        </p:nvSpPr>
        <p:spPr>
          <a:xfrm>
            <a:off x="4000496" y="3286124"/>
            <a:ext cx="4286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7" name="Text Box 297"/>
          <p:cNvSpPr txBox="1">
            <a:spLocks noChangeArrowheads="1"/>
          </p:cNvSpPr>
          <p:nvPr/>
        </p:nvSpPr>
        <p:spPr bwMode="auto">
          <a:xfrm>
            <a:off x="1142976" y="2686048"/>
            <a:ext cx="6858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2. Найти неизвестный член пропорции.</a:t>
            </a:r>
            <a:endParaRPr lang="ru-RU" sz="24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3052 C 2.5E-6 0.03839 0.00121 0.09388 -0.00643 0.11122 C -0.00764 0.11399 -0.00972 0.11561 -0.01146 0.11792 C -0.02448 0.1385 -0.00643 0.11122 -0.01667 0.13087 C -0.01788 0.13342 -0.02014 0.13503 -0.0217 0.13758 C -0.025 0.14382 -0.02431 0.14752 -0.02847 0.15284 C -0.03559 0.16209 -0.04792 0.16185 -0.05712 0.16602 C -0.07986 0.1644 -0.08959 0.16463 -0.10799 0.15723 C -0.11354 0.14983 -0.12066 0.14521 -0.1283 0.14197 C -0.13386 0.13711 -0.24514 0.03654 -0.2507 0.03168 " pathEditMode="relative" rAng="0" ptsTypes="ffffffffff">
                                      <p:cBhvr>
                                        <p:cTn id="4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6" grpId="0" animBg="1"/>
      <p:bldP spid="86" grpId="1" animBg="1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:\Users\user\Desktop\Учитель года\мастер-класс\фоны для презентаций\background-35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85794"/>
            <a:ext cx="7072362" cy="4071966"/>
          </a:xfrm>
          <a:prstGeom prst="rect">
            <a:avLst/>
          </a:prstGeom>
          <a:noFill/>
        </p:spPr>
      </p:pic>
      <p:grpSp>
        <p:nvGrpSpPr>
          <p:cNvPr id="2" name="Group 296"/>
          <p:cNvGrpSpPr>
            <a:grpSpLocks/>
          </p:cNvGrpSpPr>
          <p:nvPr/>
        </p:nvGrpSpPr>
        <p:grpSpPr bwMode="auto">
          <a:xfrm>
            <a:off x="-282575" y="-26988"/>
            <a:ext cx="9607550" cy="7029451"/>
            <a:chOff x="-178" y="0"/>
            <a:chExt cx="6052" cy="4428"/>
          </a:xfrm>
        </p:grpSpPr>
        <p:grpSp>
          <p:nvGrpSpPr>
            <p:cNvPr id="3" name="Group 235"/>
            <p:cNvGrpSpPr>
              <a:grpSpLocks/>
            </p:cNvGrpSpPr>
            <p:nvPr/>
          </p:nvGrpSpPr>
          <p:grpSpPr bwMode="auto">
            <a:xfrm>
              <a:off x="-178" y="409"/>
              <a:ext cx="719" cy="3294"/>
              <a:chOff x="-178" y="409"/>
              <a:chExt cx="719" cy="3294"/>
            </a:xfrm>
          </p:grpSpPr>
          <p:sp>
            <p:nvSpPr>
              <p:cNvPr id="12513" name="Oval 225"/>
              <p:cNvSpPr>
                <a:spLocks noChangeArrowheads="1"/>
              </p:cNvSpPr>
              <p:nvPr/>
            </p:nvSpPr>
            <p:spPr bwMode="auto">
              <a:xfrm>
                <a:off x="258" y="109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4" name="Oval 226"/>
              <p:cNvSpPr>
                <a:spLocks noChangeArrowheads="1"/>
              </p:cNvSpPr>
              <p:nvPr/>
            </p:nvSpPr>
            <p:spPr bwMode="auto">
              <a:xfrm>
                <a:off x="249" y="1524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5" name="Oval 227"/>
              <p:cNvSpPr>
                <a:spLocks noChangeArrowheads="1"/>
              </p:cNvSpPr>
              <p:nvPr/>
            </p:nvSpPr>
            <p:spPr bwMode="auto">
              <a:xfrm>
                <a:off x="258" y="1996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6" name="Oval 228"/>
              <p:cNvSpPr>
                <a:spLocks noChangeArrowheads="1"/>
              </p:cNvSpPr>
              <p:nvPr/>
            </p:nvSpPr>
            <p:spPr bwMode="auto">
              <a:xfrm>
                <a:off x="258" y="2431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7" name="Oval 229"/>
              <p:cNvSpPr>
                <a:spLocks noChangeArrowheads="1"/>
              </p:cNvSpPr>
              <p:nvPr/>
            </p:nvSpPr>
            <p:spPr bwMode="auto">
              <a:xfrm>
                <a:off x="267" y="2840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8" name="Oval 230"/>
              <p:cNvSpPr>
                <a:spLocks noChangeArrowheads="1"/>
              </p:cNvSpPr>
              <p:nvPr/>
            </p:nvSpPr>
            <p:spPr bwMode="auto">
              <a:xfrm>
                <a:off x="267" y="334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3" name="Oval 215"/>
              <p:cNvSpPr>
                <a:spLocks noChangeArrowheads="1"/>
              </p:cNvSpPr>
              <p:nvPr/>
            </p:nvSpPr>
            <p:spPr bwMode="auto">
              <a:xfrm>
                <a:off x="249" y="627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231"/>
              <p:cNvGrpSpPr>
                <a:grpSpLocks/>
              </p:cNvGrpSpPr>
              <p:nvPr/>
            </p:nvGrpSpPr>
            <p:grpSpPr bwMode="auto">
              <a:xfrm>
                <a:off x="-178" y="572"/>
                <a:ext cx="654" cy="3071"/>
                <a:chOff x="-431" y="531"/>
                <a:chExt cx="654" cy="3071"/>
              </a:xfrm>
            </p:grpSpPr>
            <p:sp>
              <p:nvSpPr>
                <p:cNvPr id="12493" name="AutoShape 205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531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499" name="AutoShape 211"/>
                <p:cNvSpPr>
                  <a:spLocks noChangeArrowheads="1"/>
                </p:cNvSpPr>
                <p:nvPr/>
              </p:nvSpPr>
              <p:spPr bwMode="auto">
                <a:xfrm rot="-22035868">
                  <a:off x="-431" y="993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1" name="AutoShape 213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428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2" name="AutoShape 214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892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7" name="AutoShape 219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2345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8" name="AutoShape 220"/>
                <p:cNvSpPr>
                  <a:spLocks noChangeArrowheads="1"/>
                </p:cNvSpPr>
                <p:nvPr/>
              </p:nvSpPr>
              <p:spPr bwMode="auto">
                <a:xfrm rot="-22035868">
                  <a:off x="-421" y="2754"/>
                  <a:ext cx="644" cy="336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9" name="AutoShape 221"/>
                <p:cNvSpPr>
                  <a:spLocks noChangeArrowheads="1"/>
                </p:cNvSpPr>
                <p:nvPr/>
              </p:nvSpPr>
              <p:spPr bwMode="auto">
                <a:xfrm rot="-22035868">
                  <a:off x="-429" y="3252"/>
                  <a:ext cx="644" cy="350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522" name="AutoShape 234"/>
              <p:cNvSpPr>
                <a:spLocks/>
              </p:cNvSpPr>
              <p:nvPr/>
            </p:nvSpPr>
            <p:spPr bwMode="auto">
              <a:xfrm>
                <a:off x="-9" y="409"/>
                <a:ext cx="550" cy="3294"/>
              </a:xfrm>
              <a:prstGeom prst="rightBracket">
                <a:avLst>
                  <a:gd name="adj" fmla="val 4317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-114" y="0"/>
              <a:ext cx="5988" cy="4428"/>
              <a:chOff x="-114" y="0"/>
              <a:chExt cx="5988" cy="4428"/>
            </a:xfrm>
          </p:grpSpPr>
          <p:sp>
            <p:nvSpPr>
              <p:cNvPr id="12526" name="Line 238"/>
              <p:cNvSpPr>
                <a:spLocks noChangeShapeType="1"/>
              </p:cNvSpPr>
              <p:nvPr/>
            </p:nvSpPr>
            <p:spPr bwMode="auto">
              <a:xfrm>
                <a:off x="56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Line 239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>
                <a:off x="79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>
                <a:off x="124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Line 242"/>
              <p:cNvSpPr>
                <a:spLocks noChangeShapeType="1"/>
              </p:cNvSpPr>
              <p:nvPr/>
            </p:nvSpPr>
            <p:spPr bwMode="auto">
              <a:xfrm>
                <a:off x="102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Line 243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Line 244"/>
              <p:cNvSpPr>
                <a:spLocks noChangeShapeType="1"/>
              </p:cNvSpPr>
              <p:nvPr/>
            </p:nvSpPr>
            <p:spPr bwMode="auto">
              <a:xfrm>
                <a:off x="147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Line 245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Line 246"/>
              <p:cNvSpPr>
                <a:spLocks noChangeShapeType="1"/>
              </p:cNvSpPr>
              <p:nvPr/>
            </p:nvSpPr>
            <p:spPr bwMode="auto">
              <a:xfrm>
                <a:off x="215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Line 247"/>
              <p:cNvSpPr>
                <a:spLocks noChangeShapeType="1"/>
              </p:cNvSpPr>
              <p:nvPr/>
            </p:nvSpPr>
            <p:spPr bwMode="auto">
              <a:xfrm>
                <a:off x="192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Line 248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Line 249"/>
              <p:cNvSpPr>
                <a:spLocks noChangeShapeType="1"/>
              </p:cNvSpPr>
              <p:nvPr/>
            </p:nvSpPr>
            <p:spPr bwMode="auto">
              <a:xfrm>
                <a:off x="238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Line 250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Line 251"/>
              <p:cNvSpPr>
                <a:spLocks noChangeShapeType="1"/>
              </p:cNvSpPr>
              <p:nvPr/>
            </p:nvSpPr>
            <p:spPr bwMode="auto">
              <a:xfrm>
                <a:off x="306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Line 252"/>
              <p:cNvSpPr>
                <a:spLocks noChangeShapeType="1"/>
              </p:cNvSpPr>
              <p:nvPr/>
            </p:nvSpPr>
            <p:spPr bwMode="auto">
              <a:xfrm>
                <a:off x="283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>
                <a:off x="306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Line 254"/>
              <p:cNvSpPr>
                <a:spLocks noChangeShapeType="1"/>
              </p:cNvSpPr>
              <p:nvPr/>
            </p:nvSpPr>
            <p:spPr bwMode="auto">
              <a:xfrm>
                <a:off x="351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Line 255"/>
              <p:cNvSpPr>
                <a:spLocks noChangeShapeType="1"/>
              </p:cNvSpPr>
              <p:nvPr/>
            </p:nvSpPr>
            <p:spPr bwMode="auto">
              <a:xfrm>
                <a:off x="328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Line 256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374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Line 258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442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Line 260"/>
              <p:cNvSpPr>
                <a:spLocks noChangeShapeType="1"/>
              </p:cNvSpPr>
              <p:nvPr/>
            </p:nvSpPr>
            <p:spPr bwMode="auto">
              <a:xfrm>
                <a:off x="419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Line 261"/>
              <p:cNvSpPr>
                <a:spLocks noChangeShapeType="1"/>
              </p:cNvSpPr>
              <p:nvPr/>
            </p:nvSpPr>
            <p:spPr bwMode="auto">
              <a:xfrm>
                <a:off x="442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Line 262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Line 263"/>
              <p:cNvSpPr>
                <a:spLocks noChangeShapeType="1"/>
              </p:cNvSpPr>
              <p:nvPr/>
            </p:nvSpPr>
            <p:spPr bwMode="auto">
              <a:xfrm>
                <a:off x="464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Line 264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Line 265"/>
              <p:cNvSpPr>
                <a:spLocks noChangeShapeType="1"/>
              </p:cNvSpPr>
              <p:nvPr/>
            </p:nvSpPr>
            <p:spPr bwMode="auto">
              <a:xfrm>
                <a:off x="532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Line 266"/>
              <p:cNvSpPr>
                <a:spLocks noChangeShapeType="1"/>
              </p:cNvSpPr>
              <p:nvPr/>
            </p:nvSpPr>
            <p:spPr bwMode="auto">
              <a:xfrm>
                <a:off x="510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576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Line 268"/>
              <p:cNvSpPr>
                <a:spLocks noChangeShapeType="1"/>
              </p:cNvSpPr>
              <p:nvPr/>
            </p:nvSpPr>
            <p:spPr bwMode="auto">
              <a:xfrm>
                <a:off x="553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Line 269"/>
              <p:cNvSpPr>
                <a:spLocks noChangeShapeType="1"/>
              </p:cNvSpPr>
              <p:nvPr/>
            </p:nvSpPr>
            <p:spPr bwMode="auto">
              <a:xfrm>
                <a:off x="0" y="39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Line 27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Line 271"/>
              <p:cNvSpPr>
                <a:spLocks noChangeShapeType="1"/>
              </p:cNvSpPr>
              <p:nvPr/>
            </p:nvSpPr>
            <p:spPr bwMode="auto">
              <a:xfrm>
                <a:off x="0" y="84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0" y="84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Line 273"/>
              <p:cNvSpPr>
                <a:spLocks noChangeShapeType="1"/>
              </p:cNvSpPr>
              <p:nvPr/>
            </p:nvSpPr>
            <p:spPr bwMode="auto">
              <a:xfrm>
                <a:off x="0" y="107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Line 274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Line 275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Line 276"/>
              <p:cNvSpPr>
                <a:spLocks noChangeShapeType="1"/>
              </p:cNvSpPr>
              <p:nvPr/>
            </p:nvSpPr>
            <p:spPr bwMode="auto">
              <a:xfrm>
                <a:off x="0" y="152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Line 277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Line 278"/>
              <p:cNvSpPr>
                <a:spLocks noChangeShapeType="1"/>
              </p:cNvSpPr>
              <p:nvPr/>
            </p:nvSpPr>
            <p:spPr bwMode="auto">
              <a:xfrm>
                <a:off x="-114" y="197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Line 279"/>
              <p:cNvSpPr>
                <a:spLocks noChangeShapeType="1"/>
              </p:cNvSpPr>
              <p:nvPr/>
            </p:nvSpPr>
            <p:spPr bwMode="auto">
              <a:xfrm>
                <a:off x="-114" y="220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Line 280"/>
              <p:cNvSpPr>
                <a:spLocks noChangeShapeType="1"/>
              </p:cNvSpPr>
              <p:nvPr/>
            </p:nvSpPr>
            <p:spPr bwMode="auto">
              <a:xfrm>
                <a:off x="0" y="243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Line 281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Line 282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Line 283"/>
              <p:cNvSpPr>
                <a:spLocks noChangeShapeType="1"/>
              </p:cNvSpPr>
              <p:nvPr/>
            </p:nvSpPr>
            <p:spPr bwMode="auto">
              <a:xfrm>
                <a:off x="0" y="288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Line 284"/>
              <p:cNvSpPr>
                <a:spLocks noChangeShapeType="1"/>
              </p:cNvSpPr>
              <p:nvPr/>
            </p:nvSpPr>
            <p:spPr bwMode="auto">
              <a:xfrm>
                <a:off x="0" y="311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Line 285"/>
              <p:cNvSpPr>
                <a:spLocks noChangeShapeType="1"/>
              </p:cNvSpPr>
              <p:nvPr/>
            </p:nvSpPr>
            <p:spPr bwMode="auto">
              <a:xfrm>
                <a:off x="0" y="311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Line 286"/>
              <p:cNvSpPr>
                <a:spLocks noChangeShapeType="1"/>
              </p:cNvSpPr>
              <p:nvPr/>
            </p:nvSpPr>
            <p:spPr bwMode="auto">
              <a:xfrm>
                <a:off x="0" y="333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Line 287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Line 288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Line 289"/>
              <p:cNvSpPr>
                <a:spLocks noChangeShapeType="1"/>
              </p:cNvSpPr>
              <p:nvPr/>
            </p:nvSpPr>
            <p:spPr bwMode="auto">
              <a:xfrm>
                <a:off x="0" y="379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Line 290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Line 291"/>
              <p:cNvSpPr>
                <a:spLocks noChangeShapeType="1"/>
              </p:cNvSpPr>
              <p:nvPr/>
            </p:nvSpPr>
            <p:spPr bwMode="auto">
              <a:xfrm>
                <a:off x="0" y="424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Line 292"/>
              <p:cNvSpPr>
                <a:spLocks noChangeShapeType="1"/>
              </p:cNvSpPr>
              <p:nvPr/>
            </p:nvSpPr>
            <p:spPr bwMode="auto">
              <a:xfrm>
                <a:off x="11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Line 293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83" name="Line 295"/>
            <p:cNvSpPr>
              <a:spLocks noChangeShapeType="1"/>
            </p:cNvSpPr>
            <p:nvPr/>
          </p:nvSpPr>
          <p:spPr bwMode="auto">
            <a:xfrm>
              <a:off x="5329" y="0"/>
              <a:ext cx="0" cy="4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585" name="Text Box 297"/>
          <p:cNvSpPr txBox="1">
            <a:spLocks noChangeArrowheads="1"/>
          </p:cNvSpPr>
          <p:nvPr/>
        </p:nvSpPr>
        <p:spPr bwMode="auto">
          <a:xfrm>
            <a:off x="1142976" y="1643050"/>
            <a:ext cx="68405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i="1" dirty="0">
                <a:solidFill>
                  <a:srgbClr val="0000FF"/>
                </a:solidFill>
                <a:latin typeface="Comic Sans MS" pitchFamily="66" charset="0"/>
              </a:rPr>
              <a:t>Тема:</a:t>
            </a:r>
            <a:r>
              <a:rPr lang="ru-RU" sz="5400" b="1" i="1" dirty="0">
                <a:latin typeface="Comic Sans MS" pitchFamily="66" charset="0"/>
              </a:rPr>
              <a:t> </a:t>
            </a:r>
            <a:r>
              <a:rPr lang="ru-RU" sz="5400" b="1" i="1" dirty="0" smtClean="0">
                <a:latin typeface="Comic Sans MS" pitchFamily="66" charset="0"/>
              </a:rPr>
              <a:t>Пропорция</a:t>
            </a:r>
            <a:endParaRPr lang="ru-RU" sz="5400" b="1" i="1" dirty="0">
              <a:latin typeface="Comic Sans MS" pitchFamily="66" charset="0"/>
            </a:endParaRPr>
          </a:p>
        </p:txBody>
      </p:sp>
      <p:pic>
        <p:nvPicPr>
          <p:cNvPr id="161" name="Рисунок 160" descr="магни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786058"/>
            <a:ext cx="811217" cy="81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Рисунок 162" descr="магни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286124"/>
            <a:ext cx="811217" cy="81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Рисунок 163" descr="магни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811217" cy="81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Рисунок 164" descr="магни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857628"/>
            <a:ext cx="811217" cy="81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Рисунок 165" descr="магни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857628"/>
            <a:ext cx="811217" cy="81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Рисунок 166" descr="магни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857628"/>
            <a:ext cx="811217" cy="81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Рисунок 167" descr="магни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786190"/>
            <a:ext cx="811217" cy="81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6"/>
          <p:cNvGrpSpPr>
            <a:grpSpLocks/>
          </p:cNvGrpSpPr>
          <p:nvPr/>
        </p:nvGrpSpPr>
        <p:grpSpPr bwMode="auto">
          <a:xfrm>
            <a:off x="-282575" y="-26988"/>
            <a:ext cx="9607550" cy="7029451"/>
            <a:chOff x="-178" y="0"/>
            <a:chExt cx="6052" cy="4428"/>
          </a:xfrm>
        </p:grpSpPr>
        <p:grpSp>
          <p:nvGrpSpPr>
            <p:cNvPr id="3" name="Group 235"/>
            <p:cNvGrpSpPr>
              <a:grpSpLocks/>
            </p:cNvGrpSpPr>
            <p:nvPr/>
          </p:nvGrpSpPr>
          <p:grpSpPr bwMode="auto">
            <a:xfrm>
              <a:off x="-178" y="409"/>
              <a:ext cx="719" cy="3294"/>
              <a:chOff x="-178" y="409"/>
              <a:chExt cx="719" cy="3294"/>
            </a:xfrm>
          </p:grpSpPr>
          <p:sp>
            <p:nvSpPr>
              <p:cNvPr id="12513" name="Oval 225"/>
              <p:cNvSpPr>
                <a:spLocks noChangeArrowheads="1"/>
              </p:cNvSpPr>
              <p:nvPr/>
            </p:nvSpPr>
            <p:spPr bwMode="auto">
              <a:xfrm>
                <a:off x="258" y="109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4" name="Oval 226"/>
              <p:cNvSpPr>
                <a:spLocks noChangeArrowheads="1"/>
              </p:cNvSpPr>
              <p:nvPr/>
            </p:nvSpPr>
            <p:spPr bwMode="auto">
              <a:xfrm>
                <a:off x="249" y="1524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5" name="Oval 227"/>
              <p:cNvSpPr>
                <a:spLocks noChangeArrowheads="1"/>
              </p:cNvSpPr>
              <p:nvPr/>
            </p:nvSpPr>
            <p:spPr bwMode="auto">
              <a:xfrm>
                <a:off x="258" y="1996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6" name="Oval 228"/>
              <p:cNvSpPr>
                <a:spLocks noChangeArrowheads="1"/>
              </p:cNvSpPr>
              <p:nvPr/>
            </p:nvSpPr>
            <p:spPr bwMode="auto">
              <a:xfrm>
                <a:off x="258" y="2431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7" name="Oval 229"/>
              <p:cNvSpPr>
                <a:spLocks noChangeArrowheads="1"/>
              </p:cNvSpPr>
              <p:nvPr/>
            </p:nvSpPr>
            <p:spPr bwMode="auto">
              <a:xfrm>
                <a:off x="267" y="2840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8" name="Oval 230"/>
              <p:cNvSpPr>
                <a:spLocks noChangeArrowheads="1"/>
              </p:cNvSpPr>
              <p:nvPr/>
            </p:nvSpPr>
            <p:spPr bwMode="auto">
              <a:xfrm>
                <a:off x="267" y="334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3" name="Oval 215"/>
              <p:cNvSpPr>
                <a:spLocks noChangeArrowheads="1"/>
              </p:cNvSpPr>
              <p:nvPr/>
            </p:nvSpPr>
            <p:spPr bwMode="auto">
              <a:xfrm>
                <a:off x="249" y="627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231"/>
              <p:cNvGrpSpPr>
                <a:grpSpLocks/>
              </p:cNvGrpSpPr>
              <p:nvPr/>
            </p:nvGrpSpPr>
            <p:grpSpPr bwMode="auto">
              <a:xfrm>
                <a:off x="-178" y="572"/>
                <a:ext cx="654" cy="3071"/>
                <a:chOff x="-431" y="531"/>
                <a:chExt cx="654" cy="3071"/>
              </a:xfrm>
            </p:grpSpPr>
            <p:sp>
              <p:nvSpPr>
                <p:cNvPr id="12493" name="AutoShape 205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531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499" name="AutoShape 211"/>
                <p:cNvSpPr>
                  <a:spLocks noChangeArrowheads="1"/>
                </p:cNvSpPr>
                <p:nvPr/>
              </p:nvSpPr>
              <p:spPr bwMode="auto">
                <a:xfrm rot="-22035868">
                  <a:off x="-431" y="993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1" name="AutoShape 213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428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2" name="AutoShape 214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892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7" name="AutoShape 219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2345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8" name="AutoShape 220"/>
                <p:cNvSpPr>
                  <a:spLocks noChangeArrowheads="1"/>
                </p:cNvSpPr>
                <p:nvPr/>
              </p:nvSpPr>
              <p:spPr bwMode="auto">
                <a:xfrm rot="-22035868">
                  <a:off x="-421" y="2754"/>
                  <a:ext cx="644" cy="336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9" name="AutoShape 221"/>
                <p:cNvSpPr>
                  <a:spLocks noChangeArrowheads="1"/>
                </p:cNvSpPr>
                <p:nvPr/>
              </p:nvSpPr>
              <p:spPr bwMode="auto">
                <a:xfrm rot="-22035868">
                  <a:off x="-429" y="3252"/>
                  <a:ext cx="644" cy="350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522" name="AutoShape 234"/>
              <p:cNvSpPr>
                <a:spLocks/>
              </p:cNvSpPr>
              <p:nvPr/>
            </p:nvSpPr>
            <p:spPr bwMode="auto">
              <a:xfrm>
                <a:off x="-9" y="409"/>
                <a:ext cx="550" cy="3294"/>
              </a:xfrm>
              <a:prstGeom prst="rightBracket">
                <a:avLst>
                  <a:gd name="adj" fmla="val 4317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-114" y="0"/>
              <a:ext cx="5988" cy="4428"/>
              <a:chOff x="-114" y="0"/>
              <a:chExt cx="5988" cy="4428"/>
            </a:xfrm>
          </p:grpSpPr>
          <p:sp>
            <p:nvSpPr>
              <p:cNvPr id="12526" name="Line 238"/>
              <p:cNvSpPr>
                <a:spLocks noChangeShapeType="1"/>
              </p:cNvSpPr>
              <p:nvPr/>
            </p:nvSpPr>
            <p:spPr bwMode="auto">
              <a:xfrm>
                <a:off x="56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Line 239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>
                <a:off x="79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>
                <a:off x="124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Line 242"/>
              <p:cNvSpPr>
                <a:spLocks noChangeShapeType="1"/>
              </p:cNvSpPr>
              <p:nvPr/>
            </p:nvSpPr>
            <p:spPr bwMode="auto">
              <a:xfrm>
                <a:off x="102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Line 243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Line 244"/>
              <p:cNvSpPr>
                <a:spLocks noChangeShapeType="1"/>
              </p:cNvSpPr>
              <p:nvPr/>
            </p:nvSpPr>
            <p:spPr bwMode="auto">
              <a:xfrm>
                <a:off x="147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Line 245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Line 246"/>
              <p:cNvSpPr>
                <a:spLocks noChangeShapeType="1"/>
              </p:cNvSpPr>
              <p:nvPr/>
            </p:nvSpPr>
            <p:spPr bwMode="auto">
              <a:xfrm>
                <a:off x="215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Line 247"/>
              <p:cNvSpPr>
                <a:spLocks noChangeShapeType="1"/>
              </p:cNvSpPr>
              <p:nvPr/>
            </p:nvSpPr>
            <p:spPr bwMode="auto">
              <a:xfrm>
                <a:off x="192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Line 248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Line 249"/>
              <p:cNvSpPr>
                <a:spLocks noChangeShapeType="1"/>
              </p:cNvSpPr>
              <p:nvPr/>
            </p:nvSpPr>
            <p:spPr bwMode="auto">
              <a:xfrm>
                <a:off x="238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Line 250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Line 251"/>
              <p:cNvSpPr>
                <a:spLocks noChangeShapeType="1"/>
              </p:cNvSpPr>
              <p:nvPr/>
            </p:nvSpPr>
            <p:spPr bwMode="auto">
              <a:xfrm>
                <a:off x="306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Line 252"/>
              <p:cNvSpPr>
                <a:spLocks noChangeShapeType="1"/>
              </p:cNvSpPr>
              <p:nvPr/>
            </p:nvSpPr>
            <p:spPr bwMode="auto">
              <a:xfrm>
                <a:off x="283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>
                <a:off x="306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Line 254"/>
              <p:cNvSpPr>
                <a:spLocks noChangeShapeType="1"/>
              </p:cNvSpPr>
              <p:nvPr/>
            </p:nvSpPr>
            <p:spPr bwMode="auto">
              <a:xfrm>
                <a:off x="351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Line 255"/>
              <p:cNvSpPr>
                <a:spLocks noChangeShapeType="1"/>
              </p:cNvSpPr>
              <p:nvPr/>
            </p:nvSpPr>
            <p:spPr bwMode="auto">
              <a:xfrm>
                <a:off x="328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Line 256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374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Line 258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442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Line 260"/>
              <p:cNvSpPr>
                <a:spLocks noChangeShapeType="1"/>
              </p:cNvSpPr>
              <p:nvPr/>
            </p:nvSpPr>
            <p:spPr bwMode="auto">
              <a:xfrm>
                <a:off x="419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Line 261"/>
              <p:cNvSpPr>
                <a:spLocks noChangeShapeType="1"/>
              </p:cNvSpPr>
              <p:nvPr/>
            </p:nvSpPr>
            <p:spPr bwMode="auto">
              <a:xfrm>
                <a:off x="442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Line 262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Line 263"/>
              <p:cNvSpPr>
                <a:spLocks noChangeShapeType="1"/>
              </p:cNvSpPr>
              <p:nvPr/>
            </p:nvSpPr>
            <p:spPr bwMode="auto">
              <a:xfrm>
                <a:off x="464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Line 264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Line 265"/>
              <p:cNvSpPr>
                <a:spLocks noChangeShapeType="1"/>
              </p:cNvSpPr>
              <p:nvPr/>
            </p:nvSpPr>
            <p:spPr bwMode="auto">
              <a:xfrm>
                <a:off x="532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Line 266"/>
              <p:cNvSpPr>
                <a:spLocks noChangeShapeType="1"/>
              </p:cNvSpPr>
              <p:nvPr/>
            </p:nvSpPr>
            <p:spPr bwMode="auto">
              <a:xfrm>
                <a:off x="510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576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Line 268"/>
              <p:cNvSpPr>
                <a:spLocks noChangeShapeType="1"/>
              </p:cNvSpPr>
              <p:nvPr/>
            </p:nvSpPr>
            <p:spPr bwMode="auto">
              <a:xfrm>
                <a:off x="553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Line 269"/>
              <p:cNvSpPr>
                <a:spLocks noChangeShapeType="1"/>
              </p:cNvSpPr>
              <p:nvPr/>
            </p:nvSpPr>
            <p:spPr bwMode="auto">
              <a:xfrm>
                <a:off x="0" y="39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Line 27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Line 271"/>
              <p:cNvSpPr>
                <a:spLocks noChangeShapeType="1"/>
              </p:cNvSpPr>
              <p:nvPr/>
            </p:nvSpPr>
            <p:spPr bwMode="auto">
              <a:xfrm>
                <a:off x="0" y="84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0" y="84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Line 273"/>
              <p:cNvSpPr>
                <a:spLocks noChangeShapeType="1"/>
              </p:cNvSpPr>
              <p:nvPr/>
            </p:nvSpPr>
            <p:spPr bwMode="auto">
              <a:xfrm>
                <a:off x="0" y="107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Line 274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Line 275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Line 276"/>
              <p:cNvSpPr>
                <a:spLocks noChangeShapeType="1"/>
              </p:cNvSpPr>
              <p:nvPr/>
            </p:nvSpPr>
            <p:spPr bwMode="auto">
              <a:xfrm>
                <a:off x="0" y="152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Line 277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Line 278"/>
              <p:cNvSpPr>
                <a:spLocks noChangeShapeType="1"/>
              </p:cNvSpPr>
              <p:nvPr/>
            </p:nvSpPr>
            <p:spPr bwMode="auto">
              <a:xfrm>
                <a:off x="-114" y="197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Line 279"/>
              <p:cNvSpPr>
                <a:spLocks noChangeShapeType="1"/>
              </p:cNvSpPr>
              <p:nvPr/>
            </p:nvSpPr>
            <p:spPr bwMode="auto">
              <a:xfrm>
                <a:off x="-114" y="220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Line 280"/>
              <p:cNvSpPr>
                <a:spLocks noChangeShapeType="1"/>
              </p:cNvSpPr>
              <p:nvPr/>
            </p:nvSpPr>
            <p:spPr bwMode="auto">
              <a:xfrm>
                <a:off x="0" y="243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Line 281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Line 282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Line 283"/>
              <p:cNvSpPr>
                <a:spLocks noChangeShapeType="1"/>
              </p:cNvSpPr>
              <p:nvPr/>
            </p:nvSpPr>
            <p:spPr bwMode="auto">
              <a:xfrm>
                <a:off x="0" y="288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Line 284"/>
              <p:cNvSpPr>
                <a:spLocks noChangeShapeType="1"/>
              </p:cNvSpPr>
              <p:nvPr/>
            </p:nvSpPr>
            <p:spPr bwMode="auto">
              <a:xfrm>
                <a:off x="0" y="311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Line 285"/>
              <p:cNvSpPr>
                <a:spLocks noChangeShapeType="1"/>
              </p:cNvSpPr>
              <p:nvPr/>
            </p:nvSpPr>
            <p:spPr bwMode="auto">
              <a:xfrm>
                <a:off x="0" y="311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Line 286"/>
              <p:cNvSpPr>
                <a:spLocks noChangeShapeType="1"/>
              </p:cNvSpPr>
              <p:nvPr/>
            </p:nvSpPr>
            <p:spPr bwMode="auto">
              <a:xfrm>
                <a:off x="0" y="333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Line 287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Line 288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Line 289"/>
              <p:cNvSpPr>
                <a:spLocks noChangeShapeType="1"/>
              </p:cNvSpPr>
              <p:nvPr/>
            </p:nvSpPr>
            <p:spPr bwMode="auto">
              <a:xfrm>
                <a:off x="0" y="379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Line 290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Line 291"/>
              <p:cNvSpPr>
                <a:spLocks noChangeShapeType="1"/>
              </p:cNvSpPr>
              <p:nvPr/>
            </p:nvSpPr>
            <p:spPr bwMode="auto">
              <a:xfrm>
                <a:off x="0" y="424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Line 292"/>
              <p:cNvSpPr>
                <a:spLocks noChangeShapeType="1"/>
              </p:cNvSpPr>
              <p:nvPr/>
            </p:nvSpPr>
            <p:spPr bwMode="auto">
              <a:xfrm>
                <a:off x="11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Line 293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83" name="Line 295"/>
            <p:cNvSpPr>
              <a:spLocks noChangeShapeType="1"/>
            </p:cNvSpPr>
            <p:nvPr/>
          </p:nvSpPr>
          <p:spPr bwMode="auto">
            <a:xfrm>
              <a:off x="5329" y="0"/>
              <a:ext cx="0" cy="4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587" name="Text Box 299"/>
          <p:cNvSpPr txBox="1">
            <a:spLocks noChangeArrowheads="1"/>
          </p:cNvSpPr>
          <p:nvPr/>
        </p:nvSpPr>
        <p:spPr bwMode="auto">
          <a:xfrm>
            <a:off x="1085876" y="428604"/>
            <a:ext cx="72009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6575" indent="-536575"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Пропорция используется :</a:t>
            </a:r>
          </a:p>
          <a:p>
            <a:pPr marL="536575" indent="-536575"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в кулинарии;                в химии;</a:t>
            </a:r>
          </a:p>
          <a:p>
            <a:pPr marL="536575" indent="-536575">
              <a:spcBef>
                <a:spcPct val="50000"/>
              </a:spcBef>
            </a:pPr>
            <a:endParaRPr lang="ru-RU" sz="2400" b="1" i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536575" indent="-536575">
              <a:spcBef>
                <a:spcPct val="50000"/>
              </a:spcBef>
            </a:pPr>
            <a:endParaRPr lang="ru-RU" sz="2400" b="1" i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536575" indent="-536575">
              <a:spcBef>
                <a:spcPct val="50000"/>
              </a:spcBef>
            </a:pPr>
            <a:endParaRPr lang="ru-RU" sz="2400" b="1" i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536575" indent="-536575">
              <a:spcBef>
                <a:spcPct val="50000"/>
              </a:spcBef>
            </a:pPr>
            <a:endParaRPr lang="ru-RU" sz="2400" b="1" i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536575" indent="-536575"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в медицине;                в географии.</a:t>
            </a:r>
          </a:p>
          <a:p>
            <a:pPr marL="536575" indent="-536575">
              <a:spcBef>
                <a:spcPct val="50000"/>
              </a:spcBef>
            </a:pPr>
            <a:endParaRPr lang="ru-RU" sz="2400" b="1" i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536575" indent="-536575">
              <a:spcBef>
                <a:spcPct val="50000"/>
              </a:spcBef>
            </a:pPr>
            <a:endParaRPr lang="ru-RU" sz="2400" b="1" i="1" dirty="0">
              <a:latin typeface="Comic Sans MS" pitchFamily="66" charset="0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256"/>
            <a:ext cx="214313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 descr="http://www.factroom.ru/wp-content/uploads/2011/02/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14876" y="1500174"/>
            <a:ext cx="2160999" cy="2143140"/>
          </a:xfrm>
          <a:prstGeom prst="rect">
            <a:avLst/>
          </a:prstGeom>
          <a:noFill/>
        </p:spPr>
      </p:pic>
      <p:pic>
        <p:nvPicPr>
          <p:cNvPr id="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786314" y="4214818"/>
            <a:ext cx="2214578" cy="212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6"/>
          <p:cNvGrpSpPr>
            <a:grpSpLocks/>
          </p:cNvGrpSpPr>
          <p:nvPr/>
        </p:nvGrpSpPr>
        <p:grpSpPr bwMode="auto">
          <a:xfrm>
            <a:off x="-282575" y="-26988"/>
            <a:ext cx="9607550" cy="7029451"/>
            <a:chOff x="-178" y="0"/>
            <a:chExt cx="6052" cy="4428"/>
          </a:xfrm>
        </p:grpSpPr>
        <p:grpSp>
          <p:nvGrpSpPr>
            <p:cNvPr id="3" name="Group 235"/>
            <p:cNvGrpSpPr>
              <a:grpSpLocks/>
            </p:cNvGrpSpPr>
            <p:nvPr/>
          </p:nvGrpSpPr>
          <p:grpSpPr bwMode="auto">
            <a:xfrm>
              <a:off x="-178" y="409"/>
              <a:ext cx="719" cy="3294"/>
              <a:chOff x="-178" y="409"/>
              <a:chExt cx="719" cy="3294"/>
            </a:xfrm>
          </p:grpSpPr>
          <p:sp>
            <p:nvSpPr>
              <p:cNvPr id="12513" name="Oval 225"/>
              <p:cNvSpPr>
                <a:spLocks noChangeArrowheads="1"/>
              </p:cNvSpPr>
              <p:nvPr/>
            </p:nvSpPr>
            <p:spPr bwMode="auto">
              <a:xfrm>
                <a:off x="258" y="109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4" name="Oval 226"/>
              <p:cNvSpPr>
                <a:spLocks noChangeArrowheads="1"/>
              </p:cNvSpPr>
              <p:nvPr/>
            </p:nvSpPr>
            <p:spPr bwMode="auto">
              <a:xfrm>
                <a:off x="249" y="1524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5" name="Oval 227"/>
              <p:cNvSpPr>
                <a:spLocks noChangeArrowheads="1"/>
              </p:cNvSpPr>
              <p:nvPr/>
            </p:nvSpPr>
            <p:spPr bwMode="auto">
              <a:xfrm>
                <a:off x="258" y="1996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6" name="Oval 228"/>
              <p:cNvSpPr>
                <a:spLocks noChangeArrowheads="1"/>
              </p:cNvSpPr>
              <p:nvPr/>
            </p:nvSpPr>
            <p:spPr bwMode="auto">
              <a:xfrm>
                <a:off x="258" y="2431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7" name="Oval 229"/>
              <p:cNvSpPr>
                <a:spLocks noChangeArrowheads="1"/>
              </p:cNvSpPr>
              <p:nvPr/>
            </p:nvSpPr>
            <p:spPr bwMode="auto">
              <a:xfrm>
                <a:off x="267" y="2840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8" name="Oval 230"/>
              <p:cNvSpPr>
                <a:spLocks noChangeArrowheads="1"/>
              </p:cNvSpPr>
              <p:nvPr/>
            </p:nvSpPr>
            <p:spPr bwMode="auto">
              <a:xfrm>
                <a:off x="267" y="334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3" name="Oval 215"/>
              <p:cNvSpPr>
                <a:spLocks noChangeArrowheads="1"/>
              </p:cNvSpPr>
              <p:nvPr/>
            </p:nvSpPr>
            <p:spPr bwMode="auto">
              <a:xfrm>
                <a:off x="249" y="627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231"/>
              <p:cNvGrpSpPr>
                <a:grpSpLocks/>
              </p:cNvGrpSpPr>
              <p:nvPr/>
            </p:nvGrpSpPr>
            <p:grpSpPr bwMode="auto">
              <a:xfrm>
                <a:off x="-178" y="572"/>
                <a:ext cx="654" cy="3071"/>
                <a:chOff x="-431" y="531"/>
                <a:chExt cx="654" cy="3071"/>
              </a:xfrm>
            </p:grpSpPr>
            <p:sp>
              <p:nvSpPr>
                <p:cNvPr id="12493" name="AutoShape 205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531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499" name="AutoShape 211"/>
                <p:cNvSpPr>
                  <a:spLocks noChangeArrowheads="1"/>
                </p:cNvSpPr>
                <p:nvPr/>
              </p:nvSpPr>
              <p:spPr bwMode="auto">
                <a:xfrm rot="-22035868">
                  <a:off x="-431" y="993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1" name="AutoShape 213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428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2" name="AutoShape 214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892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7" name="AutoShape 219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2345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8" name="AutoShape 220"/>
                <p:cNvSpPr>
                  <a:spLocks noChangeArrowheads="1"/>
                </p:cNvSpPr>
                <p:nvPr/>
              </p:nvSpPr>
              <p:spPr bwMode="auto">
                <a:xfrm rot="-22035868">
                  <a:off x="-421" y="2754"/>
                  <a:ext cx="644" cy="336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9" name="AutoShape 221"/>
                <p:cNvSpPr>
                  <a:spLocks noChangeArrowheads="1"/>
                </p:cNvSpPr>
                <p:nvPr/>
              </p:nvSpPr>
              <p:spPr bwMode="auto">
                <a:xfrm rot="-22035868">
                  <a:off x="-429" y="3252"/>
                  <a:ext cx="644" cy="350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522" name="AutoShape 234"/>
              <p:cNvSpPr>
                <a:spLocks/>
              </p:cNvSpPr>
              <p:nvPr/>
            </p:nvSpPr>
            <p:spPr bwMode="auto">
              <a:xfrm>
                <a:off x="-9" y="409"/>
                <a:ext cx="550" cy="3294"/>
              </a:xfrm>
              <a:prstGeom prst="rightBracket">
                <a:avLst>
                  <a:gd name="adj" fmla="val 4317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-114" y="0"/>
              <a:ext cx="5988" cy="4428"/>
              <a:chOff x="-114" y="0"/>
              <a:chExt cx="5988" cy="4428"/>
            </a:xfrm>
          </p:grpSpPr>
          <p:sp>
            <p:nvSpPr>
              <p:cNvPr id="12526" name="Line 238"/>
              <p:cNvSpPr>
                <a:spLocks noChangeShapeType="1"/>
              </p:cNvSpPr>
              <p:nvPr/>
            </p:nvSpPr>
            <p:spPr bwMode="auto">
              <a:xfrm>
                <a:off x="56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Line 239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>
                <a:off x="79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>
                <a:off x="124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Line 242"/>
              <p:cNvSpPr>
                <a:spLocks noChangeShapeType="1"/>
              </p:cNvSpPr>
              <p:nvPr/>
            </p:nvSpPr>
            <p:spPr bwMode="auto">
              <a:xfrm>
                <a:off x="102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Line 243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Line 244"/>
              <p:cNvSpPr>
                <a:spLocks noChangeShapeType="1"/>
              </p:cNvSpPr>
              <p:nvPr/>
            </p:nvSpPr>
            <p:spPr bwMode="auto">
              <a:xfrm>
                <a:off x="147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Line 245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Line 246"/>
              <p:cNvSpPr>
                <a:spLocks noChangeShapeType="1"/>
              </p:cNvSpPr>
              <p:nvPr/>
            </p:nvSpPr>
            <p:spPr bwMode="auto">
              <a:xfrm>
                <a:off x="215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Line 247"/>
              <p:cNvSpPr>
                <a:spLocks noChangeShapeType="1"/>
              </p:cNvSpPr>
              <p:nvPr/>
            </p:nvSpPr>
            <p:spPr bwMode="auto">
              <a:xfrm>
                <a:off x="192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Line 248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Line 249"/>
              <p:cNvSpPr>
                <a:spLocks noChangeShapeType="1"/>
              </p:cNvSpPr>
              <p:nvPr/>
            </p:nvSpPr>
            <p:spPr bwMode="auto">
              <a:xfrm>
                <a:off x="238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Line 250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Line 251"/>
              <p:cNvSpPr>
                <a:spLocks noChangeShapeType="1"/>
              </p:cNvSpPr>
              <p:nvPr/>
            </p:nvSpPr>
            <p:spPr bwMode="auto">
              <a:xfrm>
                <a:off x="306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Line 252"/>
              <p:cNvSpPr>
                <a:spLocks noChangeShapeType="1"/>
              </p:cNvSpPr>
              <p:nvPr/>
            </p:nvSpPr>
            <p:spPr bwMode="auto">
              <a:xfrm>
                <a:off x="283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>
                <a:off x="306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Line 254"/>
              <p:cNvSpPr>
                <a:spLocks noChangeShapeType="1"/>
              </p:cNvSpPr>
              <p:nvPr/>
            </p:nvSpPr>
            <p:spPr bwMode="auto">
              <a:xfrm>
                <a:off x="351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Line 255"/>
              <p:cNvSpPr>
                <a:spLocks noChangeShapeType="1"/>
              </p:cNvSpPr>
              <p:nvPr/>
            </p:nvSpPr>
            <p:spPr bwMode="auto">
              <a:xfrm>
                <a:off x="328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Line 256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374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Line 258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442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Line 260"/>
              <p:cNvSpPr>
                <a:spLocks noChangeShapeType="1"/>
              </p:cNvSpPr>
              <p:nvPr/>
            </p:nvSpPr>
            <p:spPr bwMode="auto">
              <a:xfrm>
                <a:off x="419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Line 261"/>
              <p:cNvSpPr>
                <a:spLocks noChangeShapeType="1"/>
              </p:cNvSpPr>
              <p:nvPr/>
            </p:nvSpPr>
            <p:spPr bwMode="auto">
              <a:xfrm>
                <a:off x="442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Line 262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Line 263"/>
              <p:cNvSpPr>
                <a:spLocks noChangeShapeType="1"/>
              </p:cNvSpPr>
              <p:nvPr/>
            </p:nvSpPr>
            <p:spPr bwMode="auto">
              <a:xfrm>
                <a:off x="464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Line 264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Line 265"/>
              <p:cNvSpPr>
                <a:spLocks noChangeShapeType="1"/>
              </p:cNvSpPr>
              <p:nvPr/>
            </p:nvSpPr>
            <p:spPr bwMode="auto">
              <a:xfrm>
                <a:off x="532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Line 266"/>
              <p:cNvSpPr>
                <a:spLocks noChangeShapeType="1"/>
              </p:cNvSpPr>
              <p:nvPr/>
            </p:nvSpPr>
            <p:spPr bwMode="auto">
              <a:xfrm>
                <a:off x="510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576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Line 268"/>
              <p:cNvSpPr>
                <a:spLocks noChangeShapeType="1"/>
              </p:cNvSpPr>
              <p:nvPr/>
            </p:nvSpPr>
            <p:spPr bwMode="auto">
              <a:xfrm>
                <a:off x="553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Line 269"/>
              <p:cNvSpPr>
                <a:spLocks noChangeShapeType="1"/>
              </p:cNvSpPr>
              <p:nvPr/>
            </p:nvSpPr>
            <p:spPr bwMode="auto">
              <a:xfrm>
                <a:off x="0" y="39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Line 27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Line 271"/>
              <p:cNvSpPr>
                <a:spLocks noChangeShapeType="1"/>
              </p:cNvSpPr>
              <p:nvPr/>
            </p:nvSpPr>
            <p:spPr bwMode="auto">
              <a:xfrm>
                <a:off x="0" y="84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0" y="84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Line 273"/>
              <p:cNvSpPr>
                <a:spLocks noChangeShapeType="1"/>
              </p:cNvSpPr>
              <p:nvPr/>
            </p:nvSpPr>
            <p:spPr bwMode="auto">
              <a:xfrm>
                <a:off x="0" y="107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Line 274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Line 275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Line 276"/>
              <p:cNvSpPr>
                <a:spLocks noChangeShapeType="1"/>
              </p:cNvSpPr>
              <p:nvPr/>
            </p:nvSpPr>
            <p:spPr bwMode="auto">
              <a:xfrm>
                <a:off x="0" y="152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Line 277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Line 278"/>
              <p:cNvSpPr>
                <a:spLocks noChangeShapeType="1"/>
              </p:cNvSpPr>
              <p:nvPr/>
            </p:nvSpPr>
            <p:spPr bwMode="auto">
              <a:xfrm>
                <a:off x="-114" y="197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Line 279"/>
              <p:cNvSpPr>
                <a:spLocks noChangeShapeType="1"/>
              </p:cNvSpPr>
              <p:nvPr/>
            </p:nvSpPr>
            <p:spPr bwMode="auto">
              <a:xfrm>
                <a:off x="-114" y="220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Line 280"/>
              <p:cNvSpPr>
                <a:spLocks noChangeShapeType="1"/>
              </p:cNvSpPr>
              <p:nvPr/>
            </p:nvSpPr>
            <p:spPr bwMode="auto">
              <a:xfrm>
                <a:off x="0" y="243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Line 281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Line 282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Line 283"/>
              <p:cNvSpPr>
                <a:spLocks noChangeShapeType="1"/>
              </p:cNvSpPr>
              <p:nvPr/>
            </p:nvSpPr>
            <p:spPr bwMode="auto">
              <a:xfrm>
                <a:off x="0" y="288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Line 284"/>
              <p:cNvSpPr>
                <a:spLocks noChangeShapeType="1"/>
              </p:cNvSpPr>
              <p:nvPr/>
            </p:nvSpPr>
            <p:spPr bwMode="auto">
              <a:xfrm>
                <a:off x="0" y="311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Line 285"/>
              <p:cNvSpPr>
                <a:spLocks noChangeShapeType="1"/>
              </p:cNvSpPr>
              <p:nvPr/>
            </p:nvSpPr>
            <p:spPr bwMode="auto">
              <a:xfrm>
                <a:off x="0" y="311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Line 286"/>
              <p:cNvSpPr>
                <a:spLocks noChangeShapeType="1"/>
              </p:cNvSpPr>
              <p:nvPr/>
            </p:nvSpPr>
            <p:spPr bwMode="auto">
              <a:xfrm>
                <a:off x="0" y="333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Line 287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Line 288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Line 289"/>
              <p:cNvSpPr>
                <a:spLocks noChangeShapeType="1"/>
              </p:cNvSpPr>
              <p:nvPr/>
            </p:nvSpPr>
            <p:spPr bwMode="auto">
              <a:xfrm>
                <a:off x="0" y="379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Line 290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Line 291"/>
              <p:cNvSpPr>
                <a:spLocks noChangeShapeType="1"/>
              </p:cNvSpPr>
              <p:nvPr/>
            </p:nvSpPr>
            <p:spPr bwMode="auto">
              <a:xfrm>
                <a:off x="0" y="424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Line 292"/>
              <p:cNvSpPr>
                <a:spLocks noChangeShapeType="1"/>
              </p:cNvSpPr>
              <p:nvPr/>
            </p:nvSpPr>
            <p:spPr bwMode="auto">
              <a:xfrm>
                <a:off x="11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Line 293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83" name="Line 295"/>
            <p:cNvSpPr>
              <a:spLocks noChangeShapeType="1"/>
            </p:cNvSpPr>
            <p:nvPr/>
          </p:nvSpPr>
          <p:spPr bwMode="auto">
            <a:xfrm>
              <a:off x="5329" y="0"/>
              <a:ext cx="0" cy="4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585" name="Text Box 297"/>
          <p:cNvSpPr txBox="1">
            <a:spLocks noChangeArrowheads="1"/>
          </p:cNvSpPr>
          <p:nvPr/>
        </p:nvSpPr>
        <p:spPr bwMode="auto">
          <a:xfrm>
            <a:off x="900113" y="526301"/>
            <a:ext cx="7243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159000" indent="-2159000"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Определение. Пропорция-это равенство                                        двух отношений.</a:t>
            </a:r>
            <a:endParaRPr lang="ru-RU" sz="24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0" name="Рисунок 79" descr="крайние и средние члены пропорц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85992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14810" y="3786190"/>
            <a:ext cx="442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 и </a:t>
            </a:r>
            <a:r>
              <a:rPr lang="ru-RU" sz="2400" b="1" i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  крайние члены.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B050"/>
                </a:solidFill>
                <a:latin typeface="Comic Sans MS" pitchFamily="66" charset="0"/>
              </a:rPr>
              <a:t>4</a:t>
            </a: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 и </a:t>
            </a:r>
            <a:r>
              <a:rPr lang="ru-RU" sz="2400" b="1" i="1" dirty="0" smtClean="0">
                <a:solidFill>
                  <a:srgbClr val="00B050"/>
                </a:solidFill>
                <a:latin typeface="Comic Sans MS" pitchFamily="66" charset="0"/>
              </a:rPr>
              <a:t>10</a:t>
            </a: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 - средние члены.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85852" y="4214818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   или</a:t>
            </a:r>
          </a:p>
          <a:p>
            <a:endParaRPr lang="ru-RU" sz="36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ru-RU" sz="3600" b="1" i="1" dirty="0" smtClean="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ru-RU" sz="3600" b="1" i="1" dirty="0" smtClean="0">
                <a:solidFill>
                  <a:srgbClr val="00B050"/>
                </a:solidFill>
                <a:latin typeface="Comic Sans MS" pitchFamily="66" charset="0"/>
              </a:rPr>
              <a:t>4</a:t>
            </a:r>
            <a:r>
              <a:rPr lang="ru-RU" sz="3600" b="1" i="1" dirty="0" smtClean="0">
                <a:solidFill>
                  <a:srgbClr val="0000FF"/>
                </a:solidFill>
                <a:latin typeface="Comic Sans MS" pitchFamily="66" charset="0"/>
              </a:rPr>
              <a:t>=</a:t>
            </a:r>
            <a:r>
              <a:rPr lang="ru-RU" sz="3600" b="1" i="1" dirty="0" smtClean="0">
                <a:solidFill>
                  <a:srgbClr val="00B050"/>
                </a:solidFill>
                <a:latin typeface="Comic Sans MS" pitchFamily="66" charset="0"/>
              </a:rPr>
              <a:t>10</a:t>
            </a:r>
            <a:r>
              <a:rPr lang="ru-RU" sz="3600" b="1" i="1" dirty="0" smtClean="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6" name="Левая фигурная скобка 85"/>
          <p:cNvSpPr/>
          <p:nvPr/>
        </p:nvSpPr>
        <p:spPr>
          <a:xfrm rot="10800000">
            <a:off x="3536149" y="1785926"/>
            <a:ext cx="607223" cy="4732767"/>
          </a:xfrm>
          <a:prstGeom prst="leftBrace">
            <a:avLst>
              <a:gd name="adj1" fmla="val 25319"/>
              <a:gd name="adj2" fmla="val 4934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" grpId="0"/>
      <p:bldP spid="20481" grpId="0"/>
      <p:bldP spid="85" grpId="0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6"/>
          <p:cNvGrpSpPr>
            <a:grpSpLocks/>
          </p:cNvGrpSpPr>
          <p:nvPr/>
        </p:nvGrpSpPr>
        <p:grpSpPr bwMode="auto">
          <a:xfrm>
            <a:off x="-282575" y="-26988"/>
            <a:ext cx="9607550" cy="7029451"/>
            <a:chOff x="-178" y="0"/>
            <a:chExt cx="6052" cy="4428"/>
          </a:xfrm>
        </p:grpSpPr>
        <p:grpSp>
          <p:nvGrpSpPr>
            <p:cNvPr id="3" name="Group 235"/>
            <p:cNvGrpSpPr>
              <a:grpSpLocks/>
            </p:cNvGrpSpPr>
            <p:nvPr/>
          </p:nvGrpSpPr>
          <p:grpSpPr bwMode="auto">
            <a:xfrm>
              <a:off x="-178" y="409"/>
              <a:ext cx="719" cy="3294"/>
              <a:chOff x="-178" y="409"/>
              <a:chExt cx="719" cy="3294"/>
            </a:xfrm>
          </p:grpSpPr>
          <p:sp>
            <p:nvSpPr>
              <p:cNvPr id="12513" name="Oval 225"/>
              <p:cNvSpPr>
                <a:spLocks noChangeArrowheads="1"/>
              </p:cNvSpPr>
              <p:nvPr/>
            </p:nvSpPr>
            <p:spPr bwMode="auto">
              <a:xfrm>
                <a:off x="258" y="109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4" name="Oval 226"/>
              <p:cNvSpPr>
                <a:spLocks noChangeArrowheads="1"/>
              </p:cNvSpPr>
              <p:nvPr/>
            </p:nvSpPr>
            <p:spPr bwMode="auto">
              <a:xfrm>
                <a:off x="249" y="1524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5" name="Oval 227"/>
              <p:cNvSpPr>
                <a:spLocks noChangeArrowheads="1"/>
              </p:cNvSpPr>
              <p:nvPr/>
            </p:nvSpPr>
            <p:spPr bwMode="auto">
              <a:xfrm>
                <a:off x="258" y="1996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6" name="Oval 228"/>
              <p:cNvSpPr>
                <a:spLocks noChangeArrowheads="1"/>
              </p:cNvSpPr>
              <p:nvPr/>
            </p:nvSpPr>
            <p:spPr bwMode="auto">
              <a:xfrm>
                <a:off x="258" y="2431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7" name="Oval 229"/>
              <p:cNvSpPr>
                <a:spLocks noChangeArrowheads="1"/>
              </p:cNvSpPr>
              <p:nvPr/>
            </p:nvSpPr>
            <p:spPr bwMode="auto">
              <a:xfrm>
                <a:off x="267" y="2840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8" name="Oval 230"/>
              <p:cNvSpPr>
                <a:spLocks noChangeArrowheads="1"/>
              </p:cNvSpPr>
              <p:nvPr/>
            </p:nvSpPr>
            <p:spPr bwMode="auto">
              <a:xfrm>
                <a:off x="267" y="334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3" name="Oval 215"/>
              <p:cNvSpPr>
                <a:spLocks noChangeArrowheads="1"/>
              </p:cNvSpPr>
              <p:nvPr/>
            </p:nvSpPr>
            <p:spPr bwMode="auto">
              <a:xfrm>
                <a:off x="249" y="627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231"/>
              <p:cNvGrpSpPr>
                <a:grpSpLocks/>
              </p:cNvGrpSpPr>
              <p:nvPr/>
            </p:nvGrpSpPr>
            <p:grpSpPr bwMode="auto">
              <a:xfrm>
                <a:off x="-178" y="572"/>
                <a:ext cx="654" cy="3071"/>
                <a:chOff x="-431" y="531"/>
                <a:chExt cx="654" cy="3071"/>
              </a:xfrm>
            </p:grpSpPr>
            <p:sp>
              <p:nvSpPr>
                <p:cNvPr id="12493" name="AutoShape 205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531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499" name="AutoShape 211"/>
                <p:cNvSpPr>
                  <a:spLocks noChangeArrowheads="1"/>
                </p:cNvSpPr>
                <p:nvPr/>
              </p:nvSpPr>
              <p:spPr bwMode="auto">
                <a:xfrm rot="-22035868">
                  <a:off x="-431" y="993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1" name="AutoShape 213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428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2" name="AutoShape 214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892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7" name="AutoShape 219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2345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8" name="AutoShape 220"/>
                <p:cNvSpPr>
                  <a:spLocks noChangeArrowheads="1"/>
                </p:cNvSpPr>
                <p:nvPr/>
              </p:nvSpPr>
              <p:spPr bwMode="auto">
                <a:xfrm rot="-22035868">
                  <a:off x="-421" y="2754"/>
                  <a:ext cx="644" cy="336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9" name="AutoShape 221"/>
                <p:cNvSpPr>
                  <a:spLocks noChangeArrowheads="1"/>
                </p:cNvSpPr>
                <p:nvPr/>
              </p:nvSpPr>
              <p:spPr bwMode="auto">
                <a:xfrm rot="-22035868">
                  <a:off x="-429" y="3252"/>
                  <a:ext cx="644" cy="350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522" name="AutoShape 234"/>
              <p:cNvSpPr>
                <a:spLocks/>
              </p:cNvSpPr>
              <p:nvPr/>
            </p:nvSpPr>
            <p:spPr bwMode="auto">
              <a:xfrm>
                <a:off x="-9" y="409"/>
                <a:ext cx="550" cy="3294"/>
              </a:xfrm>
              <a:prstGeom prst="rightBracket">
                <a:avLst>
                  <a:gd name="adj" fmla="val 4317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-114" y="0"/>
              <a:ext cx="5988" cy="4428"/>
              <a:chOff x="-114" y="0"/>
              <a:chExt cx="5988" cy="4428"/>
            </a:xfrm>
          </p:grpSpPr>
          <p:sp>
            <p:nvSpPr>
              <p:cNvPr id="12526" name="Line 238"/>
              <p:cNvSpPr>
                <a:spLocks noChangeShapeType="1"/>
              </p:cNvSpPr>
              <p:nvPr/>
            </p:nvSpPr>
            <p:spPr bwMode="auto">
              <a:xfrm>
                <a:off x="56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Line 239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>
                <a:off x="79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>
                <a:off x="124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Line 242"/>
              <p:cNvSpPr>
                <a:spLocks noChangeShapeType="1"/>
              </p:cNvSpPr>
              <p:nvPr/>
            </p:nvSpPr>
            <p:spPr bwMode="auto">
              <a:xfrm>
                <a:off x="102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Line 243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Line 244"/>
              <p:cNvSpPr>
                <a:spLocks noChangeShapeType="1"/>
              </p:cNvSpPr>
              <p:nvPr/>
            </p:nvSpPr>
            <p:spPr bwMode="auto">
              <a:xfrm>
                <a:off x="147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Line 245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Line 246"/>
              <p:cNvSpPr>
                <a:spLocks noChangeShapeType="1"/>
              </p:cNvSpPr>
              <p:nvPr/>
            </p:nvSpPr>
            <p:spPr bwMode="auto">
              <a:xfrm>
                <a:off x="215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Line 247"/>
              <p:cNvSpPr>
                <a:spLocks noChangeShapeType="1"/>
              </p:cNvSpPr>
              <p:nvPr/>
            </p:nvSpPr>
            <p:spPr bwMode="auto">
              <a:xfrm>
                <a:off x="192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Line 248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Line 249"/>
              <p:cNvSpPr>
                <a:spLocks noChangeShapeType="1"/>
              </p:cNvSpPr>
              <p:nvPr/>
            </p:nvSpPr>
            <p:spPr bwMode="auto">
              <a:xfrm>
                <a:off x="238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Line 250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Line 251"/>
              <p:cNvSpPr>
                <a:spLocks noChangeShapeType="1"/>
              </p:cNvSpPr>
              <p:nvPr/>
            </p:nvSpPr>
            <p:spPr bwMode="auto">
              <a:xfrm>
                <a:off x="306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Line 252"/>
              <p:cNvSpPr>
                <a:spLocks noChangeShapeType="1"/>
              </p:cNvSpPr>
              <p:nvPr/>
            </p:nvSpPr>
            <p:spPr bwMode="auto">
              <a:xfrm>
                <a:off x="283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>
                <a:off x="306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Line 254"/>
              <p:cNvSpPr>
                <a:spLocks noChangeShapeType="1"/>
              </p:cNvSpPr>
              <p:nvPr/>
            </p:nvSpPr>
            <p:spPr bwMode="auto">
              <a:xfrm>
                <a:off x="351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Line 255"/>
              <p:cNvSpPr>
                <a:spLocks noChangeShapeType="1"/>
              </p:cNvSpPr>
              <p:nvPr/>
            </p:nvSpPr>
            <p:spPr bwMode="auto">
              <a:xfrm>
                <a:off x="328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Line 256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374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Line 258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442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Line 260"/>
              <p:cNvSpPr>
                <a:spLocks noChangeShapeType="1"/>
              </p:cNvSpPr>
              <p:nvPr/>
            </p:nvSpPr>
            <p:spPr bwMode="auto">
              <a:xfrm>
                <a:off x="419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Line 261"/>
              <p:cNvSpPr>
                <a:spLocks noChangeShapeType="1"/>
              </p:cNvSpPr>
              <p:nvPr/>
            </p:nvSpPr>
            <p:spPr bwMode="auto">
              <a:xfrm>
                <a:off x="442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Line 262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Line 263"/>
              <p:cNvSpPr>
                <a:spLocks noChangeShapeType="1"/>
              </p:cNvSpPr>
              <p:nvPr/>
            </p:nvSpPr>
            <p:spPr bwMode="auto">
              <a:xfrm>
                <a:off x="464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Line 264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Line 265"/>
              <p:cNvSpPr>
                <a:spLocks noChangeShapeType="1"/>
              </p:cNvSpPr>
              <p:nvPr/>
            </p:nvSpPr>
            <p:spPr bwMode="auto">
              <a:xfrm>
                <a:off x="532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Line 266"/>
              <p:cNvSpPr>
                <a:spLocks noChangeShapeType="1"/>
              </p:cNvSpPr>
              <p:nvPr/>
            </p:nvSpPr>
            <p:spPr bwMode="auto">
              <a:xfrm>
                <a:off x="510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576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Line 268"/>
              <p:cNvSpPr>
                <a:spLocks noChangeShapeType="1"/>
              </p:cNvSpPr>
              <p:nvPr/>
            </p:nvSpPr>
            <p:spPr bwMode="auto">
              <a:xfrm>
                <a:off x="553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Line 269"/>
              <p:cNvSpPr>
                <a:spLocks noChangeShapeType="1"/>
              </p:cNvSpPr>
              <p:nvPr/>
            </p:nvSpPr>
            <p:spPr bwMode="auto">
              <a:xfrm>
                <a:off x="0" y="39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Line 27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Line 271"/>
              <p:cNvSpPr>
                <a:spLocks noChangeShapeType="1"/>
              </p:cNvSpPr>
              <p:nvPr/>
            </p:nvSpPr>
            <p:spPr bwMode="auto">
              <a:xfrm>
                <a:off x="0" y="84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0" y="84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Line 273"/>
              <p:cNvSpPr>
                <a:spLocks noChangeShapeType="1"/>
              </p:cNvSpPr>
              <p:nvPr/>
            </p:nvSpPr>
            <p:spPr bwMode="auto">
              <a:xfrm>
                <a:off x="0" y="107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Line 274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Line 275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Line 276"/>
              <p:cNvSpPr>
                <a:spLocks noChangeShapeType="1"/>
              </p:cNvSpPr>
              <p:nvPr/>
            </p:nvSpPr>
            <p:spPr bwMode="auto">
              <a:xfrm>
                <a:off x="0" y="152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Line 277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Line 278"/>
              <p:cNvSpPr>
                <a:spLocks noChangeShapeType="1"/>
              </p:cNvSpPr>
              <p:nvPr/>
            </p:nvSpPr>
            <p:spPr bwMode="auto">
              <a:xfrm>
                <a:off x="-114" y="197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Line 279"/>
              <p:cNvSpPr>
                <a:spLocks noChangeShapeType="1"/>
              </p:cNvSpPr>
              <p:nvPr/>
            </p:nvSpPr>
            <p:spPr bwMode="auto">
              <a:xfrm>
                <a:off x="-114" y="220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Line 280"/>
              <p:cNvSpPr>
                <a:spLocks noChangeShapeType="1"/>
              </p:cNvSpPr>
              <p:nvPr/>
            </p:nvSpPr>
            <p:spPr bwMode="auto">
              <a:xfrm>
                <a:off x="0" y="243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Line 281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Line 282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Line 283"/>
              <p:cNvSpPr>
                <a:spLocks noChangeShapeType="1"/>
              </p:cNvSpPr>
              <p:nvPr/>
            </p:nvSpPr>
            <p:spPr bwMode="auto">
              <a:xfrm>
                <a:off x="0" y="288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Line 284"/>
              <p:cNvSpPr>
                <a:spLocks noChangeShapeType="1"/>
              </p:cNvSpPr>
              <p:nvPr/>
            </p:nvSpPr>
            <p:spPr bwMode="auto">
              <a:xfrm>
                <a:off x="0" y="311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Line 285"/>
              <p:cNvSpPr>
                <a:spLocks noChangeShapeType="1"/>
              </p:cNvSpPr>
              <p:nvPr/>
            </p:nvSpPr>
            <p:spPr bwMode="auto">
              <a:xfrm>
                <a:off x="0" y="311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Line 286"/>
              <p:cNvSpPr>
                <a:spLocks noChangeShapeType="1"/>
              </p:cNvSpPr>
              <p:nvPr/>
            </p:nvSpPr>
            <p:spPr bwMode="auto">
              <a:xfrm>
                <a:off x="0" y="333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Line 287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Line 288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Line 289"/>
              <p:cNvSpPr>
                <a:spLocks noChangeShapeType="1"/>
              </p:cNvSpPr>
              <p:nvPr/>
            </p:nvSpPr>
            <p:spPr bwMode="auto">
              <a:xfrm>
                <a:off x="0" y="379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Line 290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Line 291"/>
              <p:cNvSpPr>
                <a:spLocks noChangeShapeType="1"/>
              </p:cNvSpPr>
              <p:nvPr/>
            </p:nvSpPr>
            <p:spPr bwMode="auto">
              <a:xfrm>
                <a:off x="0" y="424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Line 292"/>
              <p:cNvSpPr>
                <a:spLocks noChangeShapeType="1"/>
              </p:cNvSpPr>
              <p:nvPr/>
            </p:nvSpPr>
            <p:spPr bwMode="auto">
              <a:xfrm>
                <a:off x="11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Line 293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83" name="Line 295"/>
            <p:cNvSpPr>
              <a:spLocks noChangeShapeType="1"/>
            </p:cNvSpPr>
            <p:nvPr/>
          </p:nvSpPr>
          <p:spPr bwMode="auto">
            <a:xfrm>
              <a:off x="5329" y="0"/>
              <a:ext cx="0" cy="4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585" name="Text Box 297"/>
          <p:cNvSpPr txBox="1">
            <a:spLocks noChangeArrowheads="1"/>
          </p:cNvSpPr>
          <p:nvPr/>
        </p:nvSpPr>
        <p:spPr bwMode="auto">
          <a:xfrm>
            <a:off x="1214414" y="214290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Основное свойство пропорции</a:t>
            </a:r>
            <a:endParaRPr lang="ru-RU" sz="2400" b="1" i="1" dirty="0">
              <a:latin typeface="Comic Sans MS" pitchFamily="66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214414" y="2743192"/>
            <a:ext cx="6354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Если пропорция составлена верно, то :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214414" y="3386134"/>
            <a:ext cx="6143668" cy="1200329"/>
          </a:xfrm>
          <a:prstGeom prst="rect">
            <a:avLst/>
          </a:prstGeom>
          <a:ln w="508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60363" lvl="0" fontAlgn="t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Произведение </a:t>
            </a:r>
            <a:r>
              <a:rPr lang="ru-RU" sz="2400" b="1" i="1" dirty="0" smtClean="0">
                <a:solidFill>
                  <a:srgbClr val="FF0000"/>
                </a:solidFill>
                <a:latin typeface="Comic Sans MS" pitchFamily="66" charset="0"/>
              </a:rPr>
              <a:t>крайних</a:t>
            </a: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 членов пропорции равно произведению </a:t>
            </a:r>
            <a:r>
              <a:rPr lang="ru-RU" sz="2400" b="1" i="1" dirty="0" smtClean="0">
                <a:solidFill>
                  <a:srgbClr val="00B050"/>
                </a:solidFill>
                <a:latin typeface="Comic Sans MS" pitchFamily="66" charset="0"/>
              </a:rPr>
              <a:t>средних</a:t>
            </a: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180922" y="924018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omic Sans MS" pitchFamily="66" charset="0"/>
              </a:rPr>
              <a:t>Проверим !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42976" y="1619896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ru-RU" sz="2800" b="1" i="1" dirty="0" smtClean="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  <a:t>4</a:t>
            </a:r>
            <a:r>
              <a:rPr lang="ru-RU" sz="2800" b="1" i="1" dirty="0" smtClean="0">
                <a:solidFill>
                  <a:srgbClr val="0000FF"/>
                </a:solidFill>
                <a:latin typeface="Comic Sans MS" pitchFamily="66" charset="0"/>
              </a:rPr>
              <a:t>=</a:t>
            </a:r>
            <a: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  <a:t>10</a:t>
            </a:r>
            <a:r>
              <a:rPr lang="ru-RU" sz="2800" b="1" i="1" dirty="0" smtClean="0">
                <a:solidFill>
                  <a:srgbClr val="0000FF"/>
                </a:solidFill>
                <a:latin typeface="Comic Sans MS" pitchFamily="66" charset="0"/>
              </a:rPr>
              <a:t>: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214678" y="1619896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·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ru-RU" sz="2800" b="1" i="1" dirty="0" smtClean="0">
                <a:solidFill>
                  <a:srgbClr val="0000FF"/>
                </a:solidFill>
                <a:latin typeface="Comic Sans MS" pitchFamily="66" charset="0"/>
              </a:rPr>
              <a:t> = </a:t>
            </a:r>
            <a: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  <a:t>4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·</a:t>
            </a:r>
            <a: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  <a:t>10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5643570" y="1619896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40</a:t>
            </a:r>
            <a:r>
              <a:rPr lang="ru-RU" sz="2800" b="1" i="1" dirty="0" smtClean="0">
                <a:solidFill>
                  <a:srgbClr val="0000FF"/>
                </a:solidFill>
                <a:latin typeface="Comic Sans MS" pitchFamily="66" charset="0"/>
              </a:rPr>
              <a:t> = 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143768" y="1619896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Comic Sans MS" pitchFamily="66" charset="0"/>
              </a:rPr>
              <a:t>-верно</a:t>
            </a:r>
            <a:endParaRPr lang="ru-RU" sz="2800" b="1" i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" grpId="0"/>
      <p:bldP spid="80" grpId="0"/>
      <p:bldP spid="82" grpId="0" animBg="1"/>
      <p:bldP spid="83" grpId="0"/>
      <p:bldP spid="84" grpId="0"/>
      <p:bldP spid="86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6"/>
          <p:cNvGrpSpPr>
            <a:grpSpLocks/>
          </p:cNvGrpSpPr>
          <p:nvPr/>
        </p:nvGrpSpPr>
        <p:grpSpPr bwMode="auto">
          <a:xfrm>
            <a:off x="-282575" y="-26988"/>
            <a:ext cx="9607550" cy="7029451"/>
            <a:chOff x="-178" y="0"/>
            <a:chExt cx="6052" cy="4428"/>
          </a:xfrm>
        </p:grpSpPr>
        <p:grpSp>
          <p:nvGrpSpPr>
            <p:cNvPr id="3" name="Group 235"/>
            <p:cNvGrpSpPr>
              <a:grpSpLocks/>
            </p:cNvGrpSpPr>
            <p:nvPr/>
          </p:nvGrpSpPr>
          <p:grpSpPr bwMode="auto">
            <a:xfrm>
              <a:off x="-178" y="409"/>
              <a:ext cx="719" cy="3294"/>
              <a:chOff x="-178" y="409"/>
              <a:chExt cx="719" cy="3294"/>
            </a:xfrm>
          </p:grpSpPr>
          <p:sp>
            <p:nvSpPr>
              <p:cNvPr id="12513" name="Oval 225"/>
              <p:cNvSpPr>
                <a:spLocks noChangeArrowheads="1"/>
              </p:cNvSpPr>
              <p:nvPr/>
            </p:nvSpPr>
            <p:spPr bwMode="auto">
              <a:xfrm>
                <a:off x="258" y="109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4" name="Oval 226"/>
              <p:cNvSpPr>
                <a:spLocks noChangeArrowheads="1"/>
              </p:cNvSpPr>
              <p:nvPr/>
            </p:nvSpPr>
            <p:spPr bwMode="auto">
              <a:xfrm>
                <a:off x="249" y="1524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5" name="Oval 227"/>
              <p:cNvSpPr>
                <a:spLocks noChangeArrowheads="1"/>
              </p:cNvSpPr>
              <p:nvPr/>
            </p:nvSpPr>
            <p:spPr bwMode="auto">
              <a:xfrm>
                <a:off x="258" y="1996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6" name="Oval 228"/>
              <p:cNvSpPr>
                <a:spLocks noChangeArrowheads="1"/>
              </p:cNvSpPr>
              <p:nvPr/>
            </p:nvSpPr>
            <p:spPr bwMode="auto">
              <a:xfrm>
                <a:off x="258" y="2431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7" name="Oval 229"/>
              <p:cNvSpPr>
                <a:spLocks noChangeArrowheads="1"/>
              </p:cNvSpPr>
              <p:nvPr/>
            </p:nvSpPr>
            <p:spPr bwMode="auto">
              <a:xfrm>
                <a:off x="267" y="2840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8" name="Oval 230"/>
              <p:cNvSpPr>
                <a:spLocks noChangeArrowheads="1"/>
              </p:cNvSpPr>
              <p:nvPr/>
            </p:nvSpPr>
            <p:spPr bwMode="auto">
              <a:xfrm>
                <a:off x="267" y="334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3" name="Oval 215"/>
              <p:cNvSpPr>
                <a:spLocks noChangeArrowheads="1"/>
              </p:cNvSpPr>
              <p:nvPr/>
            </p:nvSpPr>
            <p:spPr bwMode="auto">
              <a:xfrm>
                <a:off x="249" y="627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231"/>
              <p:cNvGrpSpPr>
                <a:grpSpLocks/>
              </p:cNvGrpSpPr>
              <p:nvPr/>
            </p:nvGrpSpPr>
            <p:grpSpPr bwMode="auto">
              <a:xfrm>
                <a:off x="-178" y="572"/>
                <a:ext cx="654" cy="3071"/>
                <a:chOff x="-431" y="531"/>
                <a:chExt cx="654" cy="3071"/>
              </a:xfrm>
            </p:grpSpPr>
            <p:sp>
              <p:nvSpPr>
                <p:cNvPr id="12493" name="AutoShape 205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531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499" name="AutoShape 211"/>
                <p:cNvSpPr>
                  <a:spLocks noChangeArrowheads="1"/>
                </p:cNvSpPr>
                <p:nvPr/>
              </p:nvSpPr>
              <p:spPr bwMode="auto">
                <a:xfrm rot="-22035868">
                  <a:off x="-431" y="993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1" name="AutoShape 213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428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2" name="AutoShape 214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892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7" name="AutoShape 219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2345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8" name="AutoShape 220"/>
                <p:cNvSpPr>
                  <a:spLocks noChangeArrowheads="1"/>
                </p:cNvSpPr>
                <p:nvPr/>
              </p:nvSpPr>
              <p:spPr bwMode="auto">
                <a:xfrm rot="-22035868">
                  <a:off x="-421" y="2754"/>
                  <a:ext cx="644" cy="336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9" name="AutoShape 221"/>
                <p:cNvSpPr>
                  <a:spLocks noChangeArrowheads="1"/>
                </p:cNvSpPr>
                <p:nvPr/>
              </p:nvSpPr>
              <p:spPr bwMode="auto">
                <a:xfrm rot="-22035868">
                  <a:off x="-429" y="3252"/>
                  <a:ext cx="644" cy="350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522" name="AutoShape 234"/>
              <p:cNvSpPr>
                <a:spLocks/>
              </p:cNvSpPr>
              <p:nvPr/>
            </p:nvSpPr>
            <p:spPr bwMode="auto">
              <a:xfrm>
                <a:off x="-9" y="409"/>
                <a:ext cx="550" cy="3294"/>
              </a:xfrm>
              <a:prstGeom prst="rightBracket">
                <a:avLst>
                  <a:gd name="adj" fmla="val 4317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-114" y="0"/>
              <a:ext cx="5988" cy="4428"/>
              <a:chOff x="-114" y="0"/>
              <a:chExt cx="5988" cy="4428"/>
            </a:xfrm>
          </p:grpSpPr>
          <p:sp>
            <p:nvSpPr>
              <p:cNvPr id="12526" name="Line 238"/>
              <p:cNvSpPr>
                <a:spLocks noChangeShapeType="1"/>
              </p:cNvSpPr>
              <p:nvPr/>
            </p:nvSpPr>
            <p:spPr bwMode="auto">
              <a:xfrm>
                <a:off x="56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Line 239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>
                <a:off x="79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>
                <a:off x="124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Line 242"/>
              <p:cNvSpPr>
                <a:spLocks noChangeShapeType="1"/>
              </p:cNvSpPr>
              <p:nvPr/>
            </p:nvSpPr>
            <p:spPr bwMode="auto">
              <a:xfrm>
                <a:off x="102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Line 243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Line 244"/>
              <p:cNvSpPr>
                <a:spLocks noChangeShapeType="1"/>
              </p:cNvSpPr>
              <p:nvPr/>
            </p:nvSpPr>
            <p:spPr bwMode="auto">
              <a:xfrm>
                <a:off x="147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Line 245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Line 246"/>
              <p:cNvSpPr>
                <a:spLocks noChangeShapeType="1"/>
              </p:cNvSpPr>
              <p:nvPr/>
            </p:nvSpPr>
            <p:spPr bwMode="auto">
              <a:xfrm>
                <a:off x="215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Line 247"/>
              <p:cNvSpPr>
                <a:spLocks noChangeShapeType="1"/>
              </p:cNvSpPr>
              <p:nvPr/>
            </p:nvSpPr>
            <p:spPr bwMode="auto">
              <a:xfrm>
                <a:off x="192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Line 248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Line 249"/>
              <p:cNvSpPr>
                <a:spLocks noChangeShapeType="1"/>
              </p:cNvSpPr>
              <p:nvPr/>
            </p:nvSpPr>
            <p:spPr bwMode="auto">
              <a:xfrm>
                <a:off x="238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Line 250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Line 251"/>
              <p:cNvSpPr>
                <a:spLocks noChangeShapeType="1"/>
              </p:cNvSpPr>
              <p:nvPr/>
            </p:nvSpPr>
            <p:spPr bwMode="auto">
              <a:xfrm>
                <a:off x="306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Line 252"/>
              <p:cNvSpPr>
                <a:spLocks noChangeShapeType="1"/>
              </p:cNvSpPr>
              <p:nvPr/>
            </p:nvSpPr>
            <p:spPr bwMode="auto">
              <a:xfrm>
                <a:off x="283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>
                <a:off x="306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Line 254"/>
              <p:cNvSpPr>
                <a:spLocks noChangeShapeType="1"/>
              </p:cNvSpPr>
              <p:nvPr/>
            </p:nvSpPr>
            <p:spPr bwMode="auto">
              <a:xfrm>
                <a:off x="351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Line 255"/>
              <p:cNvSpPr>
                <a:spLocks noChangeShapeType="1"/>
              </p:cNvSpPr>
              <p:nvPr/>
            </p:nvSpPr>
            <p:spPr bwMode="auto">
              <a:xfrm>
                <a:off x="328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Line 256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374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Line 258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442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Line 260"/>
              <p:cNvSpPr>
                <a:spLocks noChangeShapeType="1"/>
              </p:cNvSpPr>
              <p:nvPr/>
            </p:nvSpPr>
            <p:spPr bwMode="auto">
              <a:xfrm>
                <a:off x="419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Line 261"/>
              <p:cNvSpPr>
                <a:spLocks noChangeShapeType="1"/>
              </p:cNvSpPr>
              <p:nvPr/>
            </p:nvSpPr>
            <p:spPr bwMode="auto">
              <a:xfrm>
                <a:off x="442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Line 262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Line 263"/>
              <p:cNvSpPr>
                <a:spLocks noChangeShapeType="1"/>
              </p:cNvSpPr>
              <p:nvPr/>
            </p:nvSpPr>
            <p:spPr bwMode="auto">
              <a:xfrm>
                <a:off x="464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Line 264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Line 265"/>
              <p:cNvSpPr>
                <a:spLocks noChangeShapeType="1"/>
              </p:cNvSpPr>
              <p:nvPr/>
            </p:nvSpPr>
            <p:spPr bwMode="auto">
              <a:xfrm>
                <a:off x="532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Line 266"/>
              <p:cNvSpPr>
                <a:spLocks noChangeShapeType="1"/>
              </p:cNvSpPr>
              <p:nvPr/>
            </p:nvSpPr>
            <p:spPr bwMode="auto">
              <a:xfrm>
                <a:off x="510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576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Line 268"/>
              <p:cNvSpPr>
                <a:spLocks noChangeShapeType="1"/>
              </p:cNvSpPr>
              <p:nvPr/>
            </p:nvSpPr>
            <p:spPr bwMode="auto">
              <a:xfrm>
                <a:off x="553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Line 269"/>
              <p:cNvSpPr>
                <a:spLocks noChangeShapeType="1"/>
              </p:cNvSpPr>
              <p:nvPr/>
            </p:nvSpPr>
            <p:spPr bwMode="auto">
              <a:xfrm>
                <a:off x="0" y="39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Line 27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Line 271"/>
              <p:cNvSpPr>
                <a:spLocks noChangeShapeType="1"/>
              </p:cNvSpPr>
              <p:nvPr/>
            </p:nvSpPr>
            <p:spPr bwMode="auto">
              <a:xfrm>
                <a:off x="0" y="84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0" y="84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Line 273"/>
              <p:cNvSpPr>
                <a:spLocks noChangeShapeType="1"/>
              </p:cNvSpPr>
              <p:nvPr/>
            </p:nvSpPr>
            <p:spPr bwMode="auto">
              <a:xfrm>
                <a:off x="0" y="107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Line 274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Line 275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Line 276"/>
              <p:cNvSpPr>
                <a:spLocks noChangeShapeType="1"/>
              </p:cNvSpPr>
              <p:nvPr/>
            </p:nvSpPr>
            <p:spPr bwMode="auto">
              <a:xfrm>
                <a:off x="0" y="152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Line 277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Line 278"/>
              <p:cNvSpPr>
                <a:spLocks noChangeShapeType="1"/>
              </p:cNvSpPr>
              <p:nvPr/>
            </p:nvSpPr>
            <p:spPr bwMode="auto">
              <a:xfrm>
                <a:off x="-114" y="197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Line 279"/>
              <p:cNvSpPr>
                <a:spLocks noChangeShapeType="1"/>
              </p:cNvSpPr>
              <p:nvPr/>
            </p:nvSpPr>
            <p:spPr bwMode="auto">
              <a:xfrm>
                <a:off x="-114" y="220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Line 280"/>
              <p:cNvSpPr>
                <a:spLocks noChangeShapeType="1"/>
              </p:cNvSpPr>
              <p:nvPr/>
            </p:nvSpPr>
            <p:spPr bwMode="auto">
              <a:xfrm>
                <a:off x="0" y="243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Line 281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Line 282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Line 283"/>
              <p:cNvSpPr>
                <a:spLocks noChangeShapeType="1"/>
              </p:cNvSpPr>
              <p:nvPr/>
            </p:nvSpPr>
            <p:spPr bwMode="auto">
              <a:xfrm>
                <a:off x="0" y="288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Line 284"/>
              <p:cNvSpPr>
                <a:spLocks noChangeShapeType="1"/>
              </p:cNvSpPr>
              <p:nvPr/>
            </p:nvSpPr>
            <p:spPr bwMode="auto">
              <a:xfrm>
                <a:off x="0" y="311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Line 285"/>
              <p:cNvSpPr>
                <a:spLocks noChangeShapeType="1"/>
              </p:cNvSpPr>
              <p:nvPr/>
            </p:nvSpPr>
            <p:spPr bwMode="auto">
              <a:xfrm>
                <a:off x="0" y="311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Line 286"/>
              <p:cNvSpPr>
                <a:spLocks noChangeShapeType="1"/>
              </p:cNvSpPr>
              <p:nvPr/>
            </p:nvSpPr>
            <p:spPr bwMode="auto">
              <a:xfrm>
                <a:off x="0" y="333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Line 287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Line 288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Line 289"/>
              <p:cNvSpPr>
                <a:spLocks noChangeShapeType="1"/>
              </p:cNvSpPr>
              <p:nvPr/>
            </p:nvSpPr>
            <p:spPr bwMode="auto">
              <a:xfrm>
                <a:off x="0" y="379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Line 290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Line 291"/>
              <p:cNvSpPr>
                <a:spLocks noChangeShapeType="1"/>
              </p:cNvSpPr>
              <p:nvPr/>
            </p:nvSpPr>
            <p:spPr bwMode="auto">
              <a:xfrm>
                <a:off x="0" y="424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Line 292"/>
              <p:cNvSpPr>
                <a:spLocks noChangeShapeType="1"/>
              </p:cNvSpPr>
              <p:nvPr/>
            </p:nvSpPr>
            <p:spPr bwMode="auto">
              <a:xfrm>
                <a:off x="11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Line 293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83" name="Line 295"/>
            <p:cNvSpPr>
              <a:spLocks noChangeShapeType="1"/>
            </p:cNvSpPr>
            <p:nvPr/>
          </p:nvSpPr>
          <p:spPr bwMode="auto">
            <a:xfrm>
              <a:off x="5329" y="0"/>
              <a:ext cx="0" cy="4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585" name="Text Box 297"/>
          <p:cNvSpPr txBox="1">
            <a:spLocks noChangeArrowheads="1"/>
          </p:cNvSpPr>
          <p:nvPr/>
        </p:nvSpPr>
        <p:spPr bwMode="auto">
          <a:xfrm>
            <a:off x="1589115" y="571480"/>
            <a:ext cx="53403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ФИЗКУЛЬТУРНАЯ МИНУТКА Верные и ложные пропорции</a:t>
            </a:r>
            <a:endParaRPr lang="ru-RU" sz="2400" b="1" i="1" dirty="0">
              <a:latin typeface="Comic Sans MS" pitchFamily="66" charset="0"/>
            </a:endParaRPr>
          </a:p>
        </p:txBody>
      </p:sp>
      <p:sp>
        <p:nvSpPr>
          <p:cNvPr id="80" name="Text Box 297"/>
          <p:cNvSpPr txBox="1">
            <a:spLocks noChangeArrowheads="1"/>
          </p:cNvSpPr>
          <p:nvPr/>
        </p:nvSpPr>
        <p:spPr bwMode="auto">
          <a:xfrm>
            <a:off x="1571605" y="3748046"/>
            <a:ext cx="1928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latin typeface="Comic Sans MS" pitchFamily="66" charset="0"/>
              </a:rPr>
              <a:t>3:4=6:8</a:t>
            </a:r>
            <a:endParaRPr lang="ru-RU" sz="2800" b="1" i="1" dirty="0">
              <a:latin typeface="Comic Sans MS" pitchFamily="66" charset="0"/>
            </a:endParaRPr>
          </a:p>
        </p:txBody>
      </p:sp>
      <p:graphicFrame>
        <p:nvGraphicFramePr>
          <p:cNvPr id="81" name="Таблица 80"/>
          <p:cNvGraphicFramePr>
            <a:graphicFrameLocks noGrp="1"/>
          </p:cNvGraphicFramePr>
          <p:nvPr/>
        </p:nvGraphicFramePr>
        <p:xfrm>
          <a:off x="1524000" y="1397000"/>
          <a:ext cx="6548462" cy="207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231"/>
                <a:gridCol w="3274231"/>
              </a:tblGrid>
              <a:tr h="815494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rgbClr val="0000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Верные пропорции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i="1" kern="1200" dirty="0" smtClean="0">
                          <a:solidFill>
                            <a:srgbClr val="0000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Ложные пропорции</a:t>
                      </a:r>
                    </a:p>
                  </a:txBody>
                  <a:tcPr/>
                </a:tc>
              </a:tr>
              <a:tr h="6450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3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" name="Text Box 297"/>
          <p:cNvSpPr txBox="1">
            <a:spLocks noChangeArrowheads="1"/>
          </p:cNvSpPr>
          <p:nvPr/>
        </p:nvSpPr>
        <p:spPr bwMode="auto">
          <a:xfrm>
            <a:off x="1571604" y="4462426"/>
            <a:ext cx="1928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latin typeface="Comic Sans MS" pitchFamily="66" charset="0"/>
              </a:rPr>
              <a:t>5:4=3:2</a:t>
            </a:r>
            <a:endParaRPr lang="ru-RU" sz="2800" b="1" i="1" dirty="0">
              <a:latin typeface="Comic Sans MS" pitchFamily="66" charset="0"/>
            </a:endParaRPr>
          </a:p>
        </p:txBody>
      </p:sp>
      <p:sp>
        <p:nvSpPr>
          <p:cNvPr id="83" name="Text Box 297"/>
          <p:cNvSpPr txBox="1">
            <a:spLocks noChangeArrowheads="1"/>
          </p:cNvSpPr>
          <p:nvPr/>
        </p:nvSpPr>
        <p:spPr bwMode="auto">
          <a:xfrm>
            <a:off x="1571604" y="5225090"/>
            <a:ext cx="1928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latin typeface="Comic Sans MS" pitchFamily="66" charset="0"/>
              </a:rPr>
              <a:t>5:2=10:4</a:t>
            </a:r>
            <a:endParaRPr lang="ru-RU" sz="2800" b="1" i="1" dirty="0">
              <a:latin typeface="Comic Sans MS" pitchFamily="66" charset="0"/>
            </a:endParaRPr>
          </a:p>
        </p:txBody>
      </p:sp>
      <p:sp>
        <p:nvSpPr>
          <p:cNvPr id="84" name="Text Box 297"/>
          <p:cNvSpPr txBox="1">
            <a:spLocks noChangeArrowheads="1"/>
          </p:cNvSpPr>
          <p:nvPr/>
        </p:nvSpPr>
        <p:spPr bwMode="auto">
          <a:xfrm>
            <a:off x="1583082" y="5906176"/>
            <a:ext cx="1928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latin typeface="Comic Sans MS" pitchFamily="66" charset="0"/>
              </a:rPr>
              <a:t>7:4=6:2</a:t>
            </a:r>
            <a:endParaRPr lang="ru-RU" sz="28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152 3.75723E-6 C 0.07378 -0.00671 0.01007 0.00092 0.13455 -0.0044 C 0.14462 -0.00486 0.16823 -0.01711 0.17882 -0.02174 C 0.18055 -0.02313 0.18194 -0.02497 0.18385 -0.02613 C 0.18698 -0.02798 0.19357 -0.03052 0.19357 -0.03029 C 0.19687 -0.03353 0.20069 -0.03561 0.20347 -0.03931 C 0.20503 -0.04139 0.20659 -0.04393 0.20833 -0.04578 C 0.21389 -0.05156 0.22291 -0.05642 0.22812 -0.06336 C 0.23923 -0.07815 0.23402 -0.07307 0.24288 -0.0807 C 0.24913 -0.09318 0.25746 -0.10336 0.26406 -0.11561 C 0.26857 -0.12393 0.26979 -0.13341 0.27396 -0.14197 C 0.275 -0.14914 0.27725 -0.1563 0.27725 -0.1637 C 0.27725 -0.17249 0.27743 -0.18151 0.27569 -0.18983 C 0.271 -0.21226 0.24739 -0.21041 0.23455 -0.2118 C 0.17361 -0.23792 0.10677 -0.21896 0.04288 -0.22058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-0.00462 C 0.11753 0.00208 0.12691 0.00278 0.13593 0.00625 C 0.1658 0.01781 0.19652 0.0185 0.2276 0.02151 C 0.28923 0.02012 0.31684 0.01966 0.36701 0.01503 C 0.38003 0.00994 0.39305 0.00856 0.40642 0.00625 C 0.42986 -0.00208 0.45468 -0.00208 0.47847 -0.00693 C 0.48663 -0.01063 0.49479 -0.01456 0.50312 -0.0178 C 0.50521 -0.01873 0.50746 -0.01919 0.50955 -0.02011 C 0.51284 -0.0215 0.51944 -0.02427 0.51944 -0.02427 C 0.52569 -0.02982 0.53264 -0.03098 0.53906 -0.03537 C 0.55069 -0.04323 0.56076 -0.05318 0.57361 -0.05711 C 0.58212 -0.06844 0.59305 -0.07676 0.60312 -0.08555 C 0.61059 -0.09202 0.61493 -0.10358 0.62118 -0.11167 C 0.62448 -0.12532 0.62014 -0.11075 0.6276 -0.12485 C 0.63316 -0.13549 0.63611 -0.14751 0.63906 -0.15977 C 0.63975 -0.16254 0.6401 -0.16555 0.6408 -0.16855 C 0.64184 -0.17295 0.64409 -0.1815 0.64409 -0.1815 C 0.6434 -0.20555 0.64809 -0.25595 0.63593 -0.28208 C 0.62448 -0.33826 0.56024 -0.31838 0.53264 -0.31907 C 0.52066 -0.32185 0.5085 -0.3237 0.49652 -0.32578 C 0.48837 -0.32508 0.48003 -0.32462 0.47187 -0.32347 C 0.46163 -0.32185 0.45312 -0.31468 0.44236 -0.31468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02 -0.00209 C 0.13628 -0.00139 0.13871 -0.00139 0.14062 4.85549E-6 C 0.14635 0.00416 0.15694 0.02635 0.16024 0.03283 C 0.16684 0.04601 0.175 0.05664 0.18333 0.06774 C 0.18507 0.07005 0.18784 0.07028 0.18975 0.07213 C 0.2 0.08184 0.18958 0.0763 0.19965 0.08069 C 0.20521 0.08624 0.20937 0.09109 0.21597 0.09387 C 0.22135 0.09849 0.22639 0.09988 0.23246 0.10265 C 0.26406 0.10104 0.2658 0.10335 0.28646 0.09595 C 0.29427 0.08947 0.30243 0.08485 0.31111 0.08069 C 0.31875 0.07352 0.321 0.07121 0.32743 0.06543 C 0.32916 0.06404 0.33073 0.06242 0.33246 0.06104 C 0.33402 0.05965 0.33732 0.05687 0.33732 0.0571 C 0.34218 0.04716 0.34479 0.0504 0.35052 0.04138 C 0.35937 0.02728 0.34774 0.04346 0.35694 0.02612 C 0.35833 0.02358 0.36041 0.02196 0.36198 0.01965 C 0.36319 0.01757 0.36423 0.01526 0.36527 0.01317 C 0.36632 0.00855 0.36996 0.00485 0.37014 4.85549E-6 C 0.37083 -0.03145 0.37239 -0.0955 0.35538 -0.12879 C 0.35295 -0.13873 0.34826 -0.14636 0.34392 -0.15492 C 0.34288 -0.15723 0.34166 -0.15931 0.34062 -0.16162 C 0.33958 -0.1637 0.33732 -0.1681 0.33732 -0.16787 C 0.33507 -0.17735 0.33177 -0.18035 0.32743 -0.18775 C 0.31684 -0.20579 0.32587 -0.19677 0.31597 -0.20532 C 0.31163 -0.21411 0.30937 -0.21249 0.30295 -0.21827 C 0.3 -0.22937 0.29635 -0.22868 0.28819 -0.23145 C 0.28385 -0.24 0.28003 -0.24139 0.27343 -0.24671 C 0.25937 -0.25781 0.2684 -0.25342 0.25868 -0.25758 C 0.25139 -0.26498 0.24357 -0.26891 0.23576 -0.27515 C 0.22205 -0.28625 0.23073 -0.28185 0.221 -0.28602 C 0.21597 -0.29041 0.21146 -0.29133 0.20625 -0.2948 C 0.19791 -0.30035 0.19462 -0.30359 0.18489 -0.30567 C 0.16059 -0.32185 0.13125 -0.33087 0.10451 -0.33411 C 0.08316 -0.34336 0.06198 -0.3385 0.03906 -0.3385 " pathEditMode="relative" rAng="0" ptsTypes="fffffffffffffffffffffffffffffffffA">
                                      <p:cBhvr>
                                        <p:cTn id="1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49 -0.00093 C 0.09983 0.00763 0.10243 0.00647 0.10868 0.01225 C 0.11094 0.01664 0.11302 0.02081 0.11528 0.0252 C 0.11632 0.02705 0.11858 0.02635 0.12014 0.02751 C 0.1342 0.03791 0.13993 0.04185 0.15625 0.04485 C 0.17778 0.05456 0.19931 0.06289 0.22188 0.06682 C 0.23716 0.06612 0.25243 0.06589 0.26771 0.0645 C 0.2882 0.06289 0.30781 0.0504 0.3283 0.04716 C 0.34531 0.03953 0.36129 0.03398 0.37917 0.0319 C 0.41389 0.0215 0.4474 0.00601 0.48073 -0.00972 C 0.48959 -0.0185 0.50313 -0.02891 0.51354 -0.03376 C 0.52466 -0.0555 0.50643 -0.02151 0.52344 -0.04671 C 0.53386 -0.0622 0.53959 -0.08255 0.54809 -0.09919 C 0.55209 -0.11492 0.54948 -0.10844 0.55452 -0.11885 C 0.55764 -0.14983 0.5599 -0.17896 0.54636 -0.20625 C 0.54167 -0.22567 0.52709 -0.26012 0.51198 -0.26729 C 0.50608 -0.27006 0.5 -0.27122 0.49393 -0.27376 C 0.47639 -0.27307 0.45886 -0.27353 0.4415 -0.27168 C 0.43143 -0.27052 0.41459 -0.23584 0.40712 -0.2259 C 0.40469 -0.21642 0.40382 -0.2148 0.40382 -0.20185 C 0.40382 -0.17041 0.40486 -0.10821 0.4316 -0.09041 C 0.44045 -0.07307 0.46615 -0.05966 0.48073 -0.0511 C 0.48802 -0.04671 0.49445 -0.04509 0.50209 -0.04232 C 0.50538 -0.04116 0.51198 -0.03815 0.51198 -0.03792 C 0.5283 -0.03885 0.54479 -0.03908 0.56111 -0.04024 C 0.56563 -0.0407 0.56719 -0.04417 0.57101 -0.04671 C 0.58212 -0.05434 0.5941 -0.05896 0.60538 -0.06636 C 0.60695 -0.06937 0.60834 -0.07261 0.61025 -0.07515 C 0.61216 -0.07769 0.61511 -0.07885 0.61684 -0.08162 C 0.61841 -0.08417 0.61893 -0.08763 0.62014 -0.09041 C 0.62222 -0.09503 0.62448 -0.09919 0.62674 -0.10359 C 0.6283 -0.10659 0.6316 -0.11237 0.6316 -0.11214 C 0.63525 -0.13018 0.63941 -0.14636 0.6415 -0.16463 C 0.6408 -0.21804 0.65052 -0.30844 0.62344 -0.36347 C 0.62014 -0.37688 0.59827 -0.40255 0.58733 -0.40694 C 0.57466 -0.4185 0.55781 -0.41989 0.54306 -0.42243 C 0.52761 -0.42498 0.51268 -0.42891 0.49722 -0.43099 C 0.47656 -0.43815 0.45625 -0.4333 0.4349 -0.4333 " pathEditMode="relative" rAng="0" ptsTypes="fffffffffffffffffffffffffffffffffffffA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1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6"/>
          <p:cNvGrpSpPr>
            <a:grpSpLocks/>
          </p:cNvGrpSpPr>
          <p:nvPr/>
        </p:nvGrpSpPr>
        <p:grpSpPr bwMode="auto">
          <a:xfrm>
            <a:off x="-282575" y="-24"/>
            <a:ext cx="9607550" cy="7029451"/>
            <a:chOff x="-178" y="0"/>
            <a:chExt cx="6052" cy="4428"/>
          </a:xfrm>
        </p:grpSpPr>
        <p:grpSp>
          <p:nvGrpSpPr>
            <p:cNvPr id="3" name="Group 235"/>
            <p:cNvGrpSpPr>
              <a:grpSpLocks/>
            </p:cNvGrpSpPr>
            <p:nvPr/>
          </p:nvGrpSpPr>
          <p:grpSpPr bwMode="auto">
            <a:xfrm>
              <a:off x="-178" y="409"/>
              <a:ext cx="719" cy="3294"/>
              <a:chOff x="-178" y="409"/>
              <a:chExt cx="719" cy="3294"/>
            </a:xfrm>
          </p:grpSpPr>
          <p:sp>
            <p:nvSpPr>
              <p:cNvPr id="12513" name="Oval 225"/>
              <p:cNvSpPr>
                <a:spLocks noChangeArrowheads="1"/>
              </p:cNvSpPr>
              <p:nvPr/>
            </p:nvSpPr>
            <p:spPr bwMode="auto">
              <a:xfrm>
                <a:off x="258" y="109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4" name="Oval 226"/>
              <p:cNvSpPr>
                <a:spLocks noChangeArrowheads="1"/>
              </p:cNvSpPr>
              <p:nvPr/>
            </p:nvSpPr>
            <p:spPr bwMode="auto">
              <a:xfrm>
                <a:off x="249" y="1524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5" name="Oval 227"/>
              <p:cNvSpPr>
                <a:spLocks noChangeArrowheads="1"/>
              </p:cNvSpPr>
              <p:nvPr/>
            </p:nvSpPr>
            <p:spPr bwMode="auto">
              <a:xfrm>
                <a:off x="258" y="1996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6" name="Oval 228"/>
              <p:cNvSpPr>
                <a:spLocks noChangeArrowheads="1"/>
              </p:cNvSpPr>
              <p:nvPr/>
            </p:nvSpPr>
            <p:spPr bwMode="auto">
              <a:xfrm>
                <a:off x="258" y="2431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7" name="Oval 229"/>
              <p:cNvSpPr>
                <a:spLocks noChangeArrowheads="1"/>
              </p:cNvSpPr>
              <p:nvPr/>
            </p:nvSpPr>
            <p:spPr bwMode="auto">
              <a:xfrm>
                <a:off x="267" y="2840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8" name="Oval 230"/>
              <p:cNvSpPr>
                <a:spLocks noChangeArrowheads="1"/>
              </p:cNvSpPr>
              <p:nvPr/>
            </p:nvSpPr>
            <p:spPr bwMode="auto">
              <a:xfrm>
                <a:off x="267" y="334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3" name="Oval 215"/>
              <p:cNvSpPr>
                <a:spLocks noChangeArrowheads="1"/>
              </p:cNvSpPr>
              <p:nvPr/>
            </p:nvSpPr>
            <p:spPr bwMode="auto">
              <a:xfrm>
                <a:off x="249" y="627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231"/>
              <p:cNvGrpSpPr>
                <a:grpSpLocks/>
              </p:cNvGrpSpPr>
              <p:nvPr/>
            </p:nvGrpSpPr>
            <p:grpSpPr bwMode="auto">
              <a:xfrm>
                <a:off x="-178" y="572"/>
                <a:ext cx="654" cy="3071"/>
                <a:chOff x="-431" y="531"/>
                <a:chExt cx="654" cy="3071"/>
              </a:xfrm>
            </p:grpSpPr>
            <p:sp>
              <p:nvSpPr>
                <p:cNvPr id="12493" name="AutoShape 205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531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499" name="AutoShape 211"/>
                <p:cNvSpPr>
                  <a:spLocks noChangeArrowheads="1"/>
                </p:cNvSpPr>
                <p:nvPr/>
              </p:nvSpPr>
              <p:spPr bwMode="auto">
                <a:xfrm rot="-22035868">
                  <a:off x="-431" y="993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1" name="AutoShape 213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428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2" name="AutoShape 214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892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7" name="AutoShape 219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2345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8" name="AutoShape 220"/>
                <p:cNvSpPr>
                  <a:spLocks noChangeArrowheads="1"/>
                </p:cNvSpPr>
                <p:nvPr/>
              </p:nvSpPr>
              <p:spPr bwMode="auto">
                <a:xfrm rot="-22035868">
                  <a:off x="-421" y="2754"/>
                  <a:ext cx="644" cy="336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9" name="AutoShape 221"/>
                <p:cNvSpPr>
                  <a:spLocks noChangeArrowheads="1"/>
                </p:cNvSpPr>
                <p:nvPr/>
              </p:nvSpPr>
              <p:spPr bwMode="auto">
                <a:xfrm rot="-22035868">
                  <a:off x="-429" y="3252"/>
                  <a:ext cx="644" cy="350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522" name="AutoShape 234"/>
              <p:cNvSpPr>
                <a:spLocks/>
              </p:cNvSpPr>
              <p:nvPr/>
            </p:nvSpPr>
            <p:spPr bwMode="auto">
              <a:xfrm>
                <a:off x="-9" y="409"/>
                <a:ext cx="550" cy="3294"/>
              </a:xfrm>
              <a:prstGeom prst="rightBracket">
                <a:avLst>
                  <a:gd name="adj" fmla="val 4317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-114" y="0"/>
              <a:ext cx="5988" cy="4428"/>
              <a:chOff x="-114" y="0"/>
              <a:chExt cx="5988" cy="4428"/>
            </a:xfrm>
          </p:grpSpPr>
          <p:sp>
            <p:nvSpPr>
              <p:cNvPr id="12526" name="Line 238"/>
              <p:cNvSpPr>
                <a:spLocks noChangeShapeType="1"/>
              </p:cNvSpPr>
              <p:nvPr/>
            </p:nvSpPr>
            <p:spPr bwMode="auto">
              <a:xfrm>
                <a:off x="56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Line 239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>
                <a:off x="79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>
                <a:off x="124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Line 242"/>
              <p:cNvSpPr>
                <a:spLocks noChangeShapeType="1"/>
              </p:cNvSpPr>
              <p:nvPr/>
            </p:nvSpPr>
            <p:spPr bwMode="auto">
              <a:xfrm>
                <a:off x="102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Line 243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Line 244"/>
              <p:cNvSpPr>
                <a:spLocks noChangeShapeType="1"/>
              </p:cNvSpPr>
              <p:nvPr/>
            </p:nvSpPr>
            <p:spPr bwMode="auto">
              <a:xfrm>
                <a:off x="147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Line 245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Line 246"/>
              <p:cNvSpPr>
                <a:spLocks noChangeShapeType="1"/>
              </p:cNvSpPr>
              <p:nvPr/>
            </p:nvSpPr>
            <p:spPr bwMode="auto">
              <a:xfrm>
                <a:off x="215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Line 247"/>
              <p:cNvSpPr>
                <a:spLocks noChangeShapeType="1"/>
              </p:cNvSpPr>
              <p:nvPr/>
            </p:nvSpPr>
            <p:spPr bwMode="auto">
              <a:xfrm>
                <a:off x="192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Line 248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Line 249"/>
              <p:cNvSpPr>
                <a:spLocks noChangeShapeType="1"/>
              </p:cNvSpPr>
              <p:nvPr/>
            </p:nvSpPr>
            <p:spPr bwMode="auto">
              <a:xfrm>
                <a:off x="238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Line 250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Line 251"/>
              <p:cNvSpPr>
                <a:spLocks noChangeShapeType="1"/>
              </p:cNvSpPr>
              <p:nvPr/>
            </p:nvSpPr>
            <p:spPr bwMode="auto">
              <a:xfrm>
                <a:off x="306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Line 252"/>
              <p:cNvSpPr>
                <a:spLocks noChangeShapeType="1"/>
              </p:cNvSpPr>
              <p:nvPr/>
            </p:nvSpPr>
            <p:spPr bwMode="auto">
              <a:xfrm>
                <a:off x="283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>
                <a:off x="306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Line 254"/>
              <p:cNvSpPr>
                <a:spLocks noChangeShapeType="1"/>
              </p:cNvSpPr>
              <p:nvPr/>
            </p:nvSpPr>
            <p:spPr bwMode="auto">
              <a:xfrm>
                <a:off x="351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Line 255"/>
              <p:cNvSpPr>
                <a:spLocks noChangeShapeType="1"/>
              </p:cNvSpPr>
              <p:nvPr/>
            </p:nvSpPr>
            <p:spPr bwMode="auto">
              <a:xfrm>
                <a:off x="328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Line 256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374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Line 258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442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Line 260"/>
              <p:cNvSpPr>
                <a:spLocks noChangeShapeType="1"/>
              </p:cNvSpPr>
              <p:nvPr/>
            </p:nvSpPr>
            <p:spPr bwMode="auto">
              <a:xfrm>
                <a:off x="419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Line 261"/>
              <p:cNvSpPr>
                <a:spLocks noChangeShapeType="1"/>
              </p:cNvSpPr>
              <p:nvPr/>
            </p:nvSpPr>
            <p:spPr bwMode="auto">
              <a:xfrm>
                <a:off x="442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Line 262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Line 263"/>
              <p:cNvSpPr>
                <a:spLocks noChangeShapeType="1"/>
              </p:cNvSpPr>
              <p:nvPr/>
            </p:nvSpPr>
            <p:spPr bwMode="auto">
              <a:xfrm>
                <a:off x="464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Line 264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Line 265"/>
              <p:cNvSpPr>
                <a:spLocks noChangeShapeType="1"/>
              </p:cNvSpPr>
              <p:nvPr/>
            </p:nvSpPr>
            <p:spPr bwMode="auto">
              <a:xfrm>
                <a:off x="532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Line 266"/>
              <p:cNvSpPr>
                <a:spLocks noChangeShapeType="1"/>
              </p:cNvSpPr>
              <p:nvPr/>
            </p:nvSpPr>
            <p:spPr bwMode="auto">
              <a:xfrm>
                <a:off x="510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576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Line 268"/>
              <p:cNvSpPr>
                <a:spLocks noChangeShapeType="1"/>
              </p:cNvSpPr>
              <p:nvPr/>
            </p:nvSpPr>
            <p:spPr bwMode="auto">
              <a:xfrm>
                <a:off x="553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Line 269"/>
              <p:cNvSpPr>
                <a:spLocks noChangeShapeType="1"/>
              </p:cNvSpPr>
              <p:nvPr/>
            </p:nvSpPr>
            <p:spPr bwMode="auto">
              <a:xfrm>
                <a:off x="0" y="39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Line 27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Line 271"/>
              <p:cNvSpPr>
                <a:spLocks noChangeShapeType="1"/>
              </p:cNvSpPr>
              <p:nvPr/>
            </p:nvSpPr>
            <p:spPr bwMode="auto">
              <a:xfrm>
                <a:off x="0" y="84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0" y="84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Line 273"/>
              <p:cNvSpPr>
                <a:spLocks noChangeShapeType="1"/>
              </p:cNvSpPr>
              <p:nvPr/>
            </p:nvSpPr>
            <p:spPr bwMode="auto">
              <a:xfrm>
                <a:off x="0" y="107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Line 274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Line 275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Line 276"/>
              <p:cNvSpPr>
                <a:spLocks noChangeShapeType="1"/>
              </p:cNvSpPr>
              <p:nvPr/>
            </p:nvSpPr>
            <p:spPr bwMode="auto">
              <a:xfrm>
                <a:off x="0" y="152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Line 277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Line 278"/>
              <p:cNvSpPr>
                <a:spLocks noChangeShapeType="1"/>
              </p:cNvSpPr>
              <p:nvPr/>
            </p:nvSpPr>
            <p:spPr bwMode="auto">
              <a:xfrm>
                <a:off x="-114" y="197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Line 279"/>
              <p:cNvSpPr>
                <a:spLocks noChangeShapeType="1"/>
              </p:cNvSpPr>
              <p:nvPr/>
            </p:nvSpPr>
            <p:spPr bwMode="auto">
              <a:xfrm>
                <a:off x="-114" y="220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Line 280"/>
              <p:cNvSpPr>
                <a:spLocks noChangeShapeType="1"/>
              </p:cNvSpPr>
              <p:nvPr/>
            </p:nvSpPr>
            <p:spPr bwMode="auto">
              <a:xfrm>
                <a:off x="0" y="243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Line 281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Line 282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Line 283"/>
              <p:cNvSpPr>
                <a:spLocks noChangeShapeType="1"/>
              </p:cNvSpPr>
              <p:nvPr/>
            </p:nvSpPr>
            <p:spPr bwMode="auto">
              <a:xfrm>
                <a:off x="0" y="288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Line 284"/>
              <p:cNvSpPr>
                <a:spLocks noChangeShapeType="1"/>
              </p:cNvSpPr>
              <p:nvPr/>
            </p:nvSpPr>
            <p:spPr bwMode="auto">
              <a:xfrm>
                <a:off x="0" y="311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Line 285"/>
              <p:cNvSpPr>
                <a:spLocks noChangeShapeType="1"/>
              </p:cNvSpPr>
              <p:nvPr/>
            </p:nvSpPr>
            <p:spPr bwMode="auto">
              <a:xfrm>
                <a:off x="0" y="311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Line 286"/>
              <p:cNvSpPr>
                <a:spLocks noChangeShapeType="1"/>
              </p:cNvSpPr>
              <p:nvPr/>
            </p:nvSpPr>
            <p:spPr bwMode="auto">
              <a:xfrm>
                <a:off x="0" y="333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Line 287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Line 288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Line 289"/>
              <p:cNvSpPr>
                <a:spLocks noChangeShapeType="1"/>
              </p:cNvSpPr>
              <p:nvPr/>
            </p:nvSpPr>
            <p:spPr bwMode="auto">
              <a:xfrm>
                <a:off x="0" y="379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Line 290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Line 291"/>
              <p:cNvSpPr>
                <a:spLocks noChangeShapeType="1"/>
              </p:cNvSpPr>
              <p:nvPr/>
            </p:nvSpPr>
            <p:spPr bwMode="auto">
              <a:xfrm>
                <a:off x="0" y="424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Line 292"/>
              <p:cNvSpPr>
                <a:spLocks noChangeShapeType="1"/>
              </p:cNvSpPr>
              <p:nvPr/>
            </p:nvSpPr>
            <p:spPr bwMode="auto">
              <a:xfrm>
                <a:off x="11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Line 293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83" name="Line 295"/>
            <p:cNvSpPr>
              <a:spLocks noChangeShapeType="1"/>
            </p:cNvSpPr>
            <p:nvPr/>
          </p:nvSpPr>
          <p:spPr bwMode="auto">
            <a:xfrm>
              <a:off x="5329" y="0"/>
              <a:ext cx="0" cy="4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80" name="Рисунок 79" descr="как использовать основное свойство пропорции"/>
          <p:cNvPicPr/>
          <p:nvPr/>
        </p:nvPicPr>
        <p:blipFill>
          <a:blip r:embed="rId4"/>
          <a:srcRect r="36899" b="57025"/>
          <a:stretch>
            <a:fillRect/>
          </a:stretch>
        </p:blipFill>
        <p:spPr bwMode="auto">
          <a:xfrm>
            <a:off x="1500166" y="1357298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80"/>
          <p:cNvSpPr txBox="1"/>
          <p:nvPr/>
        </p:nvSpPr>
        <p:spPr>
          <a:xfrm>
            <a:off x="4071934" y="1142984"/>
            <a:ext cx="4286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2" name="Text Box 297"/>
          <p:cNvSpPr txBox="1">
            <a:spLocks noChangeArrowheads="1"/>
          </p:cNvSpPr>
          <p:nvPr/>
        </p:nvSpPr>
        <p:spPr bwMode="auto">
          <a:xfrm>
            <a:off x="1142976" y="214290"/>
            <a:ext cx="67866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Пример 1. Найти неизвестный член пропорции.</a:t>
            </a:r>
            <a:endParaRPr lang="ru-RU" sz="2400" b="1" i="1" dirty="0">
              <a:latin typeface="Comic Sans MS" pitchFamily="66" charset="0"/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618540" y="3346084"/>
          <a:ext cx="2236560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5" imgW="634680" imgH="406080" progId="Equation.3">
                  <p:embed/>
                </p:oleObj>
              </mc:Choice>
              <mc:Fallback>
                <p:oleObj name="Формула" r:id="rId5" imgW="634680" imgH="4060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540" y="3346084"/>
                        <a:ext cx="2236560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"/>
          <p:cNvGraphicFramePr>
            <a:graphicFrameLocks noChangeAspect="1"/>
          </p:cNvGraphicFramePr>
          <p:nvPr/>
        </p:nvGraphicFramePr>
        <p:xfrm>
          <a:off x="1673022" y="4557018"/>
          <a:ext cx="13414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7" imgW="380880" imgH="177480" progId="Equation.3">
                  <p:embed/>
                </p:oleObj>
              </mc:Choice>
              <mc:Fallback>
                <p:oleObj name="Формула" r:id="rId7" imgW="38088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022" y="4557018"/>
                        <a:ext cx="1341437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1428728" y="528638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Comic Sans MS" pitchFamily="66" charset="0"/>
              </a:rPr>
              <a:t>Ответ: </a:t>
            </a:r>
          </a:p>
        </p:txBody>
      </p:sp>
      <p:graphicFrame>
        <p:nvGraphicFramePr>
          <p:cNvPr id="86" name="Object 1"/>
          <p:cNvGraphicFramePr>
            <a:graphicFrameLocks noChangeAspect="1"/>
          </p:cNvGraphicFramePr>
          <p:nvPr/>
        </p:nvGraphicFramePr>
        <p:xfrm>
          <a:off x="2873373" y="5286388"/>
          <a:ext cx="13414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9" imgW="380880" imgH="177480" progId="Equation.3">
                  <p:embed/>
                </p:oleObj>
              </mc:Choice>
              <mc:Fallback>
                <p:oleObj name="Формула" r:id="rId9" imgW="3808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3" y="5286388"/>
                        <a:ext cx="1341437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5157 C -0.00122 0.05943 -0.00017 0.11492 -0.00747 0.13226 C -0.00868 0.13503 -0.01076 0.13665 -0.01233 0.13896 C -0.025 0.15954 -0.00747 0.13226 -0.01736 0.15191 C -0.01858 0.15446 -0.02083 0.15607 -0.02222 0.15862 C -0.02552 0.16486 -0.02483 0.16856 -0.02882 0.17388 C -0.03576 0.18313 -0.04774 0.18289 -0.0566 0.18706 C -0.07865 0.18544 -0.08802 0.18567 -0.1059 0.17827 C -0.11128 0.17087 -0.11806 0.16625 -0.12552 0.16301 C -0.1309 0.15815 -0.13646 0.15677 -0.14184 0.15191 " pathEditMode="relative" rAng="0" ptsTypes="ffffffffff">
                                      <p:cBhvr>
                                        <p:cTn id="2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2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6"/>
          <p:cNvGrpSpPr>
            <a:grpSpLocks/>
          </p:cNvGrpSpPr>
          <p:nvPr/>
        </p:nvGrpSpPr>
        <p:grpSpPr bwMode="auto">
          <a:xfrm>
            <a:off x="-282575" y="-26988"/>
            <a:ext cx="9607550" cy="7029451"/>
            <a:chOff x="-178" y="0"/>
            <a:chExt cx="6052" cy="4428"/>
          </a:xfrm>
        </p:grpSpPr>
        <p:grpSp>
          <p:nvGrpSpPr>
            <p:cNvPr id="3" name="Group 235"/>
            <p:cNvGrpSpPr>
              <a:grpSpLocks/>
            </p:cNvGrpSpPr>
            <p:nvPr/>
          </p:nvGrpSpPr>
          <p:grpSpPr bwMode="auto">
            <a:xfrm>
              <a:off x="-178" y="409"/>
              <a:ext cx="719" cy="3294"/>
              <a:chOff x="-178" y="409"/>
              <a:chExt cx="719" cy="3294"/>
            </a:xfrm>
          </p:grpSpPr>
          <p:sp>
            <p:nvSpPr>
              <p:cNvPr id="12513" name="Oval 225"/>
              <p:cNvSpPr>
                <a:spLocks noChangeArrowheads="1"/>
              </p:cNvSpPr>
              <p:nvPr/>
            </p:nvSpPr>
            <p:spPr bwMode="auto">
              <a:xfrm>
                <a:off x="258" y="109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4" name="Oval 226"/>
              <p:cNvSpPr>
                <a:spLocks noChangeArrowheads="1"/>
              </p:cNvSpPr>
              <p:nvPr/>
            </p:nvSpPr>
            <p:spPr bwMode="auto">
              <a:xfrm>
                <a:off x="249" y="1524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5" name="Oval 227"/>
              <p:cNvSpPr>
                <a:spLocks noChangeArrowheads="1"/>
              </p:cNvSpPr>
              <p:nvPr/>
            </p:nvSpPr>
            <p:spPr bwMode="auto">
              <a:xfrm>
                <a:off x="258" y="1996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6" name="Oval 228"/>
              <p:cNvSpPr>
                <a:spLocks noChangeArrowheads="1"/>
              </p:cNvSpPr>
              <p:nvPr/>
            </p:nvSpPr>
            <p:spPr bwMode="auto">
              <a:xfrm>
                <a:off x="258" y="2431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7" name="Oval 229"/>
              <p:cNvSpPr>
                <a:spLocks noChangeArrowheads="1"/>
              </p:cNvSpPr>
              <p:nvPr/>
            </p:nvSpPr>
            <p:spPr bwMode="auto">
              <a:xfrm>
                <a:off x="267" y="2840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18" name="Oval 230"/>
              <p:cNvSpPr>
                <a:spLocks noChangeArrowheads="1"/>
              </p:cNvSpPr>
              <p:nvPr/>
            </p:nvSpPr>
            <p:spPr bwMode="auto">
              <a:xfrm>
                <a:off x="267" y="3348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03" name="Oval 215"/>
              <p:cNvSpPr>
                <a:spLocks noChangeArrowheads="1"/>
              </p:cNvSpPr>
              <p:nvPr/>
            </p:nvSpPr>
            <p:spPr bwMode="auto">
              <a:xfrm>
                <a:off x="249" y="627"/>
                <a:ext cx="227" cy="18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231"/>
              <p:cNvGrpSpPr>
                <a:grpSpLocks/>
              </p:cNvGrpSpPr>
              <p:nvPr/>
            </p:nvGrpSpPr>
            <p:grpSpPr bwMode="auto">
              <a:xfrm>
                <a:off x="-178" y="572"/>
                <a:ext cx="654" cy="3071"/>
                <a:chOff x="-431" y="531"/>
                <a:chExt cx="654" cy="3071"/>
              </a:xfrm>
            </p:grpSpPr>
            <p:sp>
              <p:nvSpPr>
                <p:cNvPr id="12493" name="AutoShape 205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531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499" name="AutoShape 211"/>
                <p:cNvSpPr>
                  <a:spLocks noChangeArrowheads="1"/>
                </p:cNvSpPr>
                <p:nvPr/>
              </p:nvSpPr>
              <p:spPr bwMode="auto">
                <a:xfrm rot="-22035868">
                  <a:off x="-431" y="993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1" name="AutoShape 213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428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2" name="AutoShape 214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1892"/>
                  <a:ext cx="634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7" name="AutoShape 219"/>
                <p:cNvSpPr>
                  <a:spLocks noChangeArrowheads="1"/>
                </p:cNvSpPr>
                <p:nvPr/>
              </p:nvSpPr>
              <p:spPr bwMode="auto">
                <a:xfrm rot="-22035868">
                  <a:off x="-430" y="2345"/>
                  <a:ext cx="635" cy="337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8" name="AutoShape 220"/>
                <p:cNvSpPr>
                  <a:spLocks noChangeArrowheads="1"/>
                </p:cNvSpPr>
                <p:nvPr/>
              </p:nvSpPr>
              <p:spPr bwMode="auto">
                <a:xfrm rot="-22035868">
                  <a:off x="-421" y="2754"/>
                  <a:ext cx="644" cy="336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sp>
              <p:nvSpPr>
                <p:cNvPr id="12509" name="AutoShape 221"/>
                <p:cNvSpPr>
                  <a:spLocks noChangeArrowheads="1"/>
                </p:cNvSpPr>
                <p:nvPr/>
              </p:nvSpPr>
              <p:spPr bwMode="auto">
                <a:xfrm rot="-22035868">
                  <a:off x="-429" y="3252"/>
                  <a:ext cx="644" cy="350"/>
                </a:xfrm>
                <a:custGeom>
                  <a:avLst/>
                  <a:gdLst>
                    <a:gd name="G0" fmla="+- 4659 0 0"/>
                    <a:gd name="G1" fmla="+- 11508515 0 0"/>
                    <a:gd name="G2" fmla="+- 0 0 11508515"/>
                    <a:gd name="T0" fmla="*/ 0 256 1"/>
                    <a:gd name="T1" fmla="*/ 180 256 1"/>
                    <a:gd name="G3" fmla="+- 11508515 T0 T1"/>
                    <a:gd name="T2" fmla="*/ 0 256 1"/>
                    <a:gd name="T3" fmla="*/ 90 256 1"/>
                    <a:gd name="G4" fmla="+- 11508515 T2 T3"/>
                    <a:gd name="G5" fmla="*/ G4 2 1"/>
                    <a:gd name="T4" fmla="*/ 90 256 1"/>
                    <a:gd name="T5" fmla="*/ 0 256 1"/>
                    <a:gd name="G6" fmla="+- 11508515 T4 T5"/>
                    <a:gd name="G7" fmla="*/ G6 2 1"/>
                    <a:gd name="G8" fmla="abs 11508515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4659"/>
                    <a:gd name="G18" fmla="*/ 4659 1 2"/>
                    <a:gd name="G19" fmla="+- G18 5400 0"/>
                    <a:gd name="G20" fmla="cos G19 11508515"/>
                    <a:gd name="G21" fmla="sin G19 11508515"/>
                    <a:gd name="G22" fmla="+- G20 10800 0"/>
                    <a:gd name="G23" fmla="+- G21 10800 0"/>
                    <a:gd name="G24" fmla="+- 10800 0 G20"/>
                    <a:gd name="G25" fmla="+- 4659 10800 0"/>
                    <a:gd name="G26" fmla="?: G9 G17 G25"/>
                    <a:gd name="G27" fmla="?: G9 0 21600"/>
                    <a:gd name="G28" fmla="cos 10800 11508515"/>
                    <a:gd name="G29" fmla="sin 10800 11508515"/>
                    <a:gd name="G30" fmla="sin 4659 11508515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508515 G34 0"/>
                    <a:gd name="G36" fmla="?: G6 G35 G31"/>
                    <a:gd name="G37" fmla="+- 21600 0 G36"/>
                    <a:gd name="G38" fmla="?: G4 0 G33"/>
                    <a:gd name="G39" fmla="?: 11508515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3092 w 21600"/>
                    <a:gd name="T15" fmla="*/ 11392 h 21600"/>
                    <a:gd name="T16" fmla="*/ 10800 w 21600"/>
                    <a:gd name="T17" fmla="*/ 6141 h 21600"/>
                    <a:gd name="T18" fmla="*/ 18508 w 21600"/>
                    <a:gd name="T19" fmla="*/ 1139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6154" y="11156"/>
                      </a:moveTo>
                      <a:cubicBezTo>
                        <a:pt x="6145" y="11038"/>
                        <a:pt x="6141" y="10919"/>
                        <a:pt x="6141" y="10800"/>
                      </a:cubicBezTo>
                      <a:cubicBezTo>
                        <a:pt x="6141" y="8226"/>
                        <a:pt x="8226" y="6141"/>
                        <a:pt x="10800" y="6141"/>
                      </a:cubicBezTo>
                      <a:cubicBezTo>
                        <a:pt x="13373" y="6141"/>
                        <a:pt x="15459" y="8226"/>
                        <a:pt x="15459" y="10800"/>
                      </a:cubicBezTo>
                      <a:cubicBezTo>
                        <a:pt x="15459" y="10919"/>
                        <a:pt x="15454" y="11038"/>
                        <a:pt x="15445" y="11156"/>
                      </a:cubicBezTo>
                      <a:lnTo>
                        <a:pt x="21568" y="11627"/>
                      </a:lnTo>
                      <a:cubicBezTo>
                        <a:pt x="21589" y="11352"/>
                        <a:pt x="21600" y="1107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076"/>
                        <a:pt x="10" y="11352"/>
                        <a:pt x="31" y="1162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miter lim="800000"/>
                  <a:headEnd/>
                  <a:tailEnd/>
                </a:ln>
                <a:effectLst/>
                <a:scene3d>
                  <a:camera prst="legacyPerspectiveTop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CC99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2522" name="AutoShape 234"/>
              <p:cNvSpPr>
                <a:spLocks/>
              </p:cNvSpPr>
              <p:nvPr/>
            </p:nvSpPr>
            <p:spPr bwMode="auto">
              <a:xfrm>
                <a:off x="-9" y="409"/>
                <a:ext cx="550" cy="3294"/>
              </a:xfrm>
              <a:prstGeom prst="rightBracket">
                <a:avLst>
                  <a:gd name="adj" fmla="val 4317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-114" y="0"/>
              <a:ext cx="5988" cy="4428"/>
              <a:chOff x="-114" y="0"/>
              <a:chExt cx="5988" cy="4428"/>
            </a:xfrm>
          </p:grpSpPr>
          <p:sp>
            <p:nvSpPr>
              <p:cNvPr id="12526" name="Line 238"/>
              <p:cNvSpPr>
                <a:spLocks noChangeShapeType="1"/>
              </p:cNvSpPr>
              <p:nvPr/>
            </p:nvSpPr>
            <p:spPr bwMode="auto">
              <a:xfrm>
                <a:off x="56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Line 239"/>
              <p:cNvSpPr>
                <a:spLocks noChangeShapeType="1"/>
              </p:cNvSpPr>
              <p:nvPr/>
            </p:nvSpPr>
            <p:spPr bwMode="auto">
              <a:xfrm>
                <a:off x="34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Line 240"/>
              <p:cNvSpPr>
                <a:spLocks noChangeShapeType="1"/>
              </p:cNvSpPr>
              <p:nvPr/>
            </p:nvSpPr>
            <p:spPr bwMode="auto">
              <a:xfrm>
                <a:off x="79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Line 241"/>
              <p:cNvSpPr>
                <a:spLocks noChangeShapeType="1"/>
              </p:cNvSpPr>
              <p:nvPr/>
            </p:nvSpPr>
            <p:spPr bwMode="auto">
              <a:xfrm>
                <a:off x="124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Line 242"/>
              <p:cNvSpPr>
                <a:spLocks noChangeShapeType="1"/>
              </p:cNvSpPr>
              <p:nvPr/>
            </p:nvSpPr>
            <p:spPr bwMode="auto">
              <a:xfrm>
                <a:off x="102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Line 243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Line 244"/>
              <p:cNvSpPr>
                <a:spLocks noChangeShapeType="1"/>
              </p:cNvSpPr>
              <p:nvPr/>
            </p:nvSpPr>
            <p:spPr bwMode="auto">
              <a:xfrm>
                <a:off x="147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Line 245"/>
              <p:cNvSpPr>
                <a:spLocks noChangeShapeType="1"/>
              </p:cNvSpPr>
              <p:nvPr/>
            </p:nvSpPr>
            <p:spPr bwMode="auto">
              <a:xfrm>
                <a:off x="170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Line 246"/>
              <p:cNvSpPr>
                <a:spLocks noChangeShapeType="1"/>
              </p:cNvSpPr>
              <p:nvPr/>
            </p:nvSpPr>
            <p:spPr bwMode="auto">
              <a:xfrm>
                <a:off x="215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Line 247"/>
              <p:cNvSpPr>
                <a:spLocks noChangeShapeType="1"/>
              </p:cNvSpPr>
              <p:nvPr/>
            </p:nvSpPr>
            <p:spPr bwMode="auto">
              <a:xfrm>
                <a:off x="1927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Line 248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Line 249"/>
              <p:cNvSpPr>
                <a:spLocks noChangeShapeType="1"/>
              </p:cNvSpPr>
              <p:nvPr/>
            </p:nvSpPr>
            <p:spPr bwMode="auto">
              <a:xfrm>
                <a:off x="238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Line 250"/>
              <p:cNvSpPr>
                <a:spLocks noChangeShapeType="1"/>
              </p:cNvSpPr>
              <p:nvPr/>
            </p:nvSpPr>
            <p:spPr bwMode="auto">
              <a:xfrm>
                <a:off x="260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Line 251"/>
              <p:cNvSpPr>
                <a:spLocks noChangeShapeType="1"/>
              </p:cNvSpPr>
              <p:nvPr/>
            </p:nvSpPr>
            <p:spPr bwMode="auto">
              <a:xfrm>
                <a:off x="3061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Line 252"/>
              <p:cNvSpPr>
                <a:spLocks noChangeShapeType="1"/>
              </p:cNvSpPr>
              <p:nvPr/>
            </p:nvSpPr>
            <p:spPr bwMode="auto">
              <a:xfrm>
                <a:off x="2834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Line 253"/>
              <p:cNvSpPr>
                <a:spLocks noChangeShapeType="1"/>
              </p:cNvSpPr>
              <p:nvPr/>
            </p:nvSpPr>
            <p:spPr bwMode="auto">
              <a:xfrm>
                <a:off x="306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Line 254"/>
              <p:cNvSpPr>
                <a:spLocks noChangeShapeType="1"/>
              </p:cNvSpPr>
              <p:nvPr/>
            </p:nvSpPr>
            <p:spPr bwMode="auto">
              <a:xfrm>
                <a:off x="351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Line 255"/>
              <p:cNvSpPr>
                <a:spLocks noChangeShapeType="1"/>
              </p:cNvSpPr>
              <p:nvPr/>
            </p:nvSpPr>
            <p:spPr bwMode="auto">
              <a:xfrm>
                <a:off x="3288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Line 256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Line 257"/>
              <p:cNvSpPr>
                <a:spLocks noChangeShapeType="1"/>
              </p:cNvSpPr>
              <p:nvPr/>
            </p:nvSpPr>
            <p:spPr bwMode="auto">
              <a:xfrm>
                <a:off x="374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Line 258"/>
              <p:cNvSpPr>
                <a:spLocks noChangeShapeType="1"/>
              </p:cNvSpPr>
              <p:nvPr/>
            </p:nvSpPr>
            <p:spPr bwMode="auto">
              <a:xfrm>
                <a:off x="396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Line 259"/>
              <p:cNvSpPr>
                <a:spLocks noChangeShapeType="1"/>
              </p:cNvSpPr>
              <p:nvPr/>
            </p:nvSpPr>
            <p:spPr bwMode="auto">
              <a:xfrm>
                <a:off x="442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Line 260"/>
              <p:cNvSpPr>
                <a:spLocks noChangeShapeType="1"/>
              </p:cNvSpPr>
              <p:nvPr/>
            </p:nvSpPr>
            <p:spPr bwMode="auto">
              <a:xfrm>
                <a:off x="4195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Line 261"/>
              <p:cNvSpPr>
                <a:spLocks noChangeShapeType="1"/>
              </p:cNvSpPr>
              <p:nvPr/>
            </p:nvSpPr>
            <p:spPr bwMode="auto">
              <a:xfrm>
                <a:off x="442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Line 262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Line 263"/>
              <p:cNvSpPr>
                <a:spLocks noChangeShapeType="1"/>
              </p:cNvSpPr>
              <p:nvPr/>
            </p:nvSpPr>
            <p:spPr bwMode="auto">
              <a:xfrm>
                <a:off x="464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Line 264"/>
              <p:cNvSpPr>
                <a:spLocks noChangeShapeType="1"/>
              </p:cNvSpPr>
              <p:nvPr/>
            </p:nvSpPr>
            <p:spPr bwMode="auto">
              <a:xfrm>
                <a:off x="4876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Line 265"/>
              <p:cNvSpPr>
                <a:spLocks noChangeShapeType="1"/>
              </p:cNvSpPr>
              <p:nvPr/>
            </p:nvSpPr>
            <p:spPr bwMode="auto">
              <a:xfrm>
                <a:off x="5329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Line 266"/>
              <p:cNvSpPr>
                <a:spLocks noChangeShapeType="1"/>
              </p:cNvSpPr>
              <p:nvPr/>
            </p:nvSpPr>
            <p:spPr bwMode="auto">
              <a:xfrm>
                <a:off x="5102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Line 267"/>
              <p:cNvSpPr>
                <a:spLocks noChangeShapeType="1"/>
              </p:cNvSpPr>
              <p:nvPr/>
            </p:nvSpPr>
            <p:spPr bwMode="auto">
              <a:xfrm>
                <a:off x="5760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Line 268"/>
              <p:cNvSpPr>
                <a:spLocks noChangeShapeType="1"/>
              </p:cNvSpPr>
              <p:nvPr/>
            </p:nvSpPr>
            <p:spPr bwMode="auto">
              <a:xfrm>
                <a:off x="553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Line 269"/>
              <p:cNvSpPr>
                <a:spLocks noChangeShapeType="1"/>
              </p:cNvSpPr>
              <p:nvPr/>
            </p:nvSpPr>
            <p:spPr bwMode="auto">
              <a:xfrm>
                <a:off x="0" y="39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Line 270"/>
              <p:cNvSpPr>
                <a:spLocks noChangeShapeType="1"/>
              </p:cNvSpPr>
              <p:nvPr/>
            </p:nvSpPr>
            <p:spPr bwMode="auto">
              <a:xfrm>
                <a:off x="0" y="61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Line 271"/>
              <p:cNvSpPr>
                <a:spLocks noChangeShapeType="1"/>
              </p:cNvSpPr>
              <p:nvPr/>
            </p:nvSpPr>
            <p:spPr bwMode="auto">
              <a:xfrm>
                <a:off x="0" y="84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Line 272"/>
              <p:cNvSpPr>
                <a:spLocks noChangeShapeType="1"/>
              </p:cNvSpPr>
              <p:nvPr/>
            </p:nvSpPr>
            <p:spPr bwMode="auto">
              <a:xfrm>
                <a:off x="0" y="84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Line 273"/>
              <p:cNvSpPr>
                <a:spLocks noChangeShapeType="1"/>
              </p:cNvSpPr>
              <p:nvPr/>
            </p:nvSpPr>
            <p:spPr bwMode="auto">
              <a:xfrm>
                <a:off x="0" y="1071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Line 274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Line 275"/>
              <p:cNvSpPr>
                <a:spLocks noChangeShapeType="1"/>
              </p:cNvSpPr>
              <p:nvPr/>
            </p:nvSpPr>
            <p:spPr bwMode="auto">
              <a:xfrm>
                <a:off x="0" y="129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Line 276"/>
              <p:cNvSpPr>
                <a:spLocks noChangeShapeType="1"/>
              </p:cNvSpPr>
              <p:nvPr/>
            </p:nvSpPr>
            <p:spPr bwMode="auto">
              <a:xfrm>
                <a:off x="0" y="152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Line 277"/>
              <p:cNvSpPr>
                <a:spLocks noChangeShapeType="1"/>
              </p:cNvSpPr>
              <p:nvPr/>
            </p:nvSpPr>
            <p:spPr bwMode="auto">
              <a:xfrm>
                <a:off x="0" y="175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Line 278"/>
              <p:cNvSpPr>
                <a:spLocks noChangeShapeType="1"/>
              </p:cNvSpPr>
              <p:nvPr/>
            </p:nvSpPr>
            <p:spPr bwMode="auto">
              <a:xfrm>
                <a:off x="-114" y="1978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Line 279"/>
              <p:cNvSpPr>
                <a:spLocks noChangeShapeType="1"/>
              </p:cNvSpPr>
              <p:nvPr/>
            </p:nvSpPr>
            <p:spPr bwMode="auto">
              <a:xfrm>
                <a:off x="-114" y="2205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Line 280"/>
              <p:cNvSpPr>
                <a:spLocks noChangeShapeType="1"/>
              </p:cNvSpPr>
              <p:nvPr/>
            </p:nvSpPr>
            <p:spPr bwMode="auto">
              <a:xfrm>
                <a:off x="0" y="243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Line 281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Line 282"/>
              <p:cNvSpPr>
                <a:spLocks noChangeShapeType="1"/>
              </p:cNvSpPr>
              <p:nvPr/>
            </p:nvSpPr>
            <p:spPr bwMode="auto">
              <a:xfrm>
                <a:off x="0" y="265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Line 283"/>
              <p:cNvSpPr>
                <a:spLocks noChangeShapeType="1"/>
              </p:cNvSpPr>
              <p:nvPr/>
            </p:nvSpPr>
            <p:spPr bwMode="auto">
              <a:xfrm>
                <a:off x="0" y="288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Line 284"/>
              <p:cNvSpPr>
                <a:spLocks noChangeShapeType="1"/>
              </p:cNvSpPr>
              <p:nvPr/>
            </p:nvSpPr>
            <p:spPr bwMode="auto">
              <a:xfrm>
                <a:off x="0" y="311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Line 285"/>
              <p:cNvSpPr>
                <a:spLocks noChangeShapeType="1"/>
              </p:cNvSpPr>
              <p:nvPr/>
            </p:nvSpPr>
            <p:spPr bwMode="auto">
              <a:xfrm>
                <a:off x="0" y="3112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Line 286"/>
              <p:cNvSpPr>
                <a:spLocks noChangeShapeType="1"/>
              </p:cNvSpPr>
              <p:nvPr/>
            </p:nvSpPr>
            <p:spPr bwMode="auto">
              <a:xfrm>
                <a:off x="0" y="3339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Line 287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Line 288"/>
              <p:cNvSpPr>
                <a:spLocks noChangeShapeType="1"/>
              </p:cNvSpPr>
              <p:nvPr/>
            </p:nvSpPr>
            <p:spPr bwMode="auto">
              <a:xfrm>
                <a:off x="0" y="356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Line 289"/>
              <p:cNvSpPr>
                <a:spLocks noChangeShapeType="1"/>
              </p:cNvSpPr>
              <p:nvPr/>
            </p:nvSpPr>
            <p:spPr bwMode="auto">
              <a:xfrm>
                <a:off x="0" y="3793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Line 290"/>
              <p:cNvSpPr>
                <a:spLocks noChangeShapeType="1"/>
              </p:cNvSpPr>
              <p:nvPr/>
            </p:nvSpPr>
            <p:spPr bwMode="auto">
              <a:xfrm>
                <a:off x="0" y="4020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Line 291"/>
              <p:cNvSpPr>
                <a:spLocks noChangeShapeType="1"/>
              </p:cNvSpPr>
              <p:nvPr/>
            </p:nvSpPr>
            <p:spPr bwMode="auto">
              <a:xfrm>
                <a:off x="0" y="4246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Line 292"/>
              <p:cNvSpPr>
                <a:spLocks noChangeShapeType="1"/>
              </p:cNvSpPr>
              <p:nvPr/>
            </p:nvSpPr>
            <p:spPr bwMode="auto">
              <a:xfrm>
                <a:off x="113" y="0"/>
                <a:ext cx="0" cy="44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Line 293"/>
              <p:cNvSpPr>
                <a:spLocks noChangeShapeType="1"/>
              </p:cNvSpPr>
              <p:nvPr/>
            </p:nvSpPr>
            <p:spPr bwMode="auto">
              <a:xfrm>
                <a:off x="0" y="164"/>
                <a:ext cx="587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83" name="Line 295"/>
            <p:cNvSpPr>
              <a:spLocks noChangeShapeType="1"/>
            </p:cNvSpPr>
            <p:nvPr/>
          </p:nvSpPr>
          <p:spPr bwMode="auto">
            <a:xfrm>
              <a:off x="5329" y="0"/>
              <a:ext cx="0" cy="4320"/>
            </a:xfrm>
            <a:prstGeom prst="line">
              <a:avLst/>
            </a:prstGeom>
            <a:noFill/>
            <a:ln w="412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" name="Text Box 297"/>
          <p:cNvSpPr txBox="1">
            <a:spLocks noChangeArrowheads="1"/>
          </p:cNvSpPr>
          <p:nvPr/>
        </p:nvSpPr>
        <p:spPr bwMode="auto">
          <a:xfrm>
            <a:off x="1500166" y="2268202"/>
            <a:ext cx="60722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АНЕКДОТ</a:t>
            </a:r>
            <a:endParaRPr lang="ru-RU" sz="8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80975" y="0"/>
            <a:ext cx="9505950" cy="7029450"/>
            <a:chOff x="-114" y="0"/>
            <a:chExt cx="5988" cy="4428"/>
          </a:xfrm>
        </p:grpSpPr>
        <p:sp>
          <p:nvSpPr>
            <p:cNvPr id="151555" name="Line 3"/>
            <p:cNvSpPr>
              <a:spLocks noChangeShapeType="1"/>
            </p:cNvSpPr>
            <p:nvPr/>
          </p:nvSpPr>
          <p:spPr bwMode="auto">
            <a:xfrm>
              <a:off x="567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56" name="Line 4"/>
            <p:cNvSpPr>
              <a:spLocks noChangeShapeType="1"/>
            </p:cNvSpPr>
            <p:nvPr/>
          </p:nvSpPr>
          <p:spPr bwMode="auto">
            <a:xfrm>
              <a:off x="340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57" name="Line 5"/>
            <p:cNvSpPr>
              <a:spLocks noChangeShapeType="1"/>
            </p:cNvSpPr>
            <p:nvPr/>
          </p:nvSpPr>
          <p:spPr bwMode="auto">
            <a:xfrm>
              <a:off x="793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58" name="Line 6"/>
            <p:cNvSpPr>
              <a:spLocks noChangeShapeType="1"/>
            </p:cNvSpPr>
            <p:nvPr/>
          </p:nvSpPr>
          <p:spPr bwMode="auto">
            <a:xfrm>
              <a:off x="1247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59" name="Line 7"/>
            <p:cNvSpPr>
              <a:spLocks noChangeShapeType="1"/>
            </p:cNvSpPr>
            <p:nvPr/>
          </p:nvSpPr>
          <p:spPr bwMode="auto">
            <a:xfrm>
              <a:off x="1020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0" name="Line 8"/>
            <p:cNvSpPr>
              <a:spLocks noChangeShapeType="1"/>
            </p:cNvSpPr>
            <p:nvPr/>
          </p:nvSpPr>
          <p:spPr bwMode="auto">
            <a:xfrm>
              <a:off x="1701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1" name="Line 9"/>
            <p:cNvSpPr>
              <a:spLocks noChangeShapeType="1"/>
            </p:cNvSpPr>
            <p:nvPr/>
          </p:nvSpPr>
          <p:spPr bwMode="auto">
            <a:xfrm>
              <a:off x="1474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2" name="Line 10"/>
            <p:cNvSpPr>
              <a:spLocks noChangeShapeType="1"/>
            </p:cNvSpPr>
            <p:nvPr/>
          </p:nvSpPr>
          <p:spPr bwMode="auto">
            <a:xfrm>
              <a:off x="1701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3" name="Line 11"/>
            <p:cNvSpPr>
              <a:spLocks noChangeShapeType="1"/>
            </p:cNvSpPr>
            <p:nvPr/>
          </p:nvSpPr>
          <p:spPr bwMode="auto">
            <a:xfrm>
              <a:off x="2154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4" name="Line 12"/>
            <p:cNvSpPr>
              <a:spLocks noChangeShapeType="1"/>
            </p:cNvSpPr>
            <p:nvPr/>
          </p:nvSpPr>
          <p:spPr bwMode="auto">
            <a:xfrm>
              <a:off x="1927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5" name="Line 13"/>
            <p:cNvSpPr>
              <a:spLocks noChangeShapeType="1"/>
            </p:cNvSpPr>
            <p:nvPr/>
          </p:nvSpPr>
          <p:spPr bwMode="auto">
            <a:xfrm>
              <a:off x="2608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6" name="Line 14"/>
            <p:cNvSpPr>
              <a:spLocks noChangeShapeType="1"/>
            </p:cNvSpPr>
            <p:nvPr/>
          </p:nvSpPr>
          <p:spPr bwMode="auto">
            <a:xfrm>
              <a:off x="2381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7" name="Line 15"/>
            <p:cNvSpPr>
              <a:spLocks noChangeShapeType="1"/>
            </p:cNvSpPr>
            <p:nvPr/>
          </p:nvSpPr>
          <p:spPr bwMode="auto">
            <a:xfrm>
              <a:off x="2608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8" name="Line 16"/>
            <p:cNvSpPr>
              <a:spLocks noChangeShapeType="1"/>
            </p:cNvSpPr>
            <p:nvPr/>
          </p:nvSpPr>
          <p:spPr bwMode="auto">
            <a:xfrm>
              <a:off x="3061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69" name="Line 17"/>
            <p:cNvSpPr>
              <a:spLocks noChangeShapeType="1"/>
            </p:cNvSpPr>
            <p:nvPr/>
          </p:nvSpPr>
          <p:spPr bwMode="auto">
            <a:xfrm>
              <a:off x="2834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0" name="Line 18"/>
            <p:cNvSpPr>
              <a:spLocks noChangeShapeType="1"/>
            </p:cNvSpPr>
            <p:nvPr/>
          </p:nvSpPr>
          <p:spPr bwMode="auto">
            <a:xfrm>
              <a:off x="3062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1" name="Line 19"/>
            <p:cNvSpPr>
              <a:spLocks noChangeShapeType="1"/>
            </p:cNvSpPr>
            <p:nvPr/>
          </p:nvSpPr>
          <p:spPr bwMode="auto">
            <a:xfrm>
              <a:off x="3515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2" name="Line 20"/>
            <p:cNvSpPr>
              <a:spLocks noChangeShapeType="1"/>
            </p:cNvSpPr>
            <p:nvPr/>
          </p:nvSpPr>
          <p:spPr bwMode="auto">
            <a:xfrm>
              <a:off x="3288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3" name="Line 21"/>
            <p:cNvSpPr>
              <a:spLocks noChangeShapeType="1"/>
            </p:cNvSpPr>
            <p:nvPr/>
          </p:nvSpPr>
          <p:spPr bwMode="auto">
            <a:xfrm>
              <a:off x="3969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4" name="Line 22"/>
            <p:cNvSpPr>
              <a:spLocks noChangeShapeType="1"/>
            </p:cNvSpPr>
            <p:nvPr/>
          </p:nvSpPr>
          <p:spPr bwMode="auto">
            <a:xfrm>
              <a:off x="3742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5" name="Line 23"/>
            <p:cNvSpPr>
              <a:spLocks noChangeShapeType="1"/>
            </p:cNvSpPr>
            <p:nvPr/>
          </p:nvSpPr>
          <p:spPr bwMode="auto">
            <a:xfrm>
              <a:off x="3969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6" name="Line 24"/>
            <p:cNvSpPr>
              <a:spLocks noChangeShapeType="1"/>
            </p:cNvSpPr>
            <p:nvPr/>
          </p:nvSpPr>
          <p:spPr bwMode="auto">
            <a:xfrm>
              <a:off x="4422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7" name="Line 25"/>
            <p:cNvSpPr>
              <a:spLocks noChangeShapeType="1"/>
            </p:cNvSpPr>
            <p:nvPr/>
          </p:nvSpPr>
          <p:spPr bwMode="auto">
            <a:xfrm>
              <a:off x="4195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8" name="Line 26"/>
            <p:cNvSpPr>
              <a:spLocks noChangeShapeType="1"/>
            </p:cNvSpPr>
            <p:nvPr/>
          </p:nvSpPr>
          <p:spPr bwMode="auto">
            <a:xfrm>
              <a:off x="4423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79" name="Line 27"/>
            <p:cNvSpPr>
              <a:spLocks noChangeShapeType="1"/>
            </p:cNvSpPr>
            <p:nvPr/>
          </p:nvSpPr>
          <p:spPr bwMode="auto">
            <a:xfrm>
              <a:off x="4876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80" name="Line 28"/>
            <p:cNvSpPr>
              <a:spLocks noChangeShapeType="1"/>
            </p:cNvSpPr>
            <p:nvPr/>
          </p:nvSpPr>
          <p:spPr bwMode="auto">
            <a:xfrm>
              <a:off x="4649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81" name="Line 29"/>
            <p:cNvSpPr>
              <a:spLocks noChangeShapeType="1"/>
            </p:cNvSpPr>
            <p:nvPr/>
          </p:nvSpPr>
          <p:spPr bwMode="auto">
            <a:xfrm>
              <a:off x="4876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82" name="Line 30"/>
            <p:cNvSpPr>
              <a:spLocks noChangeShapeType="1"/>
            </p:cNvSpPr>
            <p:nvPr/>
          </p:nvSpPr>
          <p:spPr bwMode="auto">
            <a:xfrm>
              <a:off x="5329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83" name="Line 31"/>
            <p:cNvSpPr>
              <a:spLocks noChangeShapeType="1"/>
            </p:cNvSpPr>
            <p:nvPr/>
          </p:nvSpPr>
          <p:spPr bwMode="auto">
            <a:xfrm>
              <a:off x="5102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84" name="Line 32"/>
            <p:cNvSpPr>
              <a:spLocks noChangeShapeType="1"/>
            </p:cNvSpPr>
            <p:nvPr/>
          </p:nvSpPr>
          <p:spPr bwMode="auto">
            <a:xfrm>
              <a:off x="5760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85" name="Line 33"/>
            <p:cNvSpPr>
              <a:spLocks noChangeShapeType="1"/>
            </p:cNvSpPr>
            <p:nvPr/>
          </p:nvSpPr>
          <p:spPr bwMode="auto">
            <a:xfrm>
              <a:off x="5533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86" name="Line 34"/>
            <p:cNvSpPr>
              <a:spLocks noChangeShapeType="1"/>
            </p:cNvSpPr>
            <p:nvPr/>
          </p:nvSpPr>
          <p:spPr bwMode="auto">
            <a:xfrm>
              <a:off x="0" y="391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87" name="Line 35"/>
            <p:cNvSpPr>
              <a:spLocks noChangeShapeType="1"/>
            </p:cNvSpPr>
            <p:nvPr/>
          </p:nvSpPr>
          <p:spPr bwMode="auto">
            <a:xfrm>
              <a:off x="0" y="618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88" name="Line 36"/>
            <p:cNvSpPr>
              <a:spLocks noChangeShapeType="1"/>
            </p:cNvSpPr>
            <p:nvPr/>
          </p:nvSpPr>
          <p:spPr bwMode="auto">
            <a:xfrm>
              <a:off x="0" y="845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89" name="Line 37"/>
            <p:cNvSpPr>
              <a:spLocks noChangeShapeType="1"/>
            </p:cNvSpPr>
            <p:nvPr/>
          </p:nvSpPr>
          <p:spPr bwMode="auto">
            <a:xfrm>
              <a:off x="0" y="844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90" name="Line 38"/>
            <p:cNvSpPr>
              <a:spLocks noChangeShapeType="1"/>
            </p:cNvSpPr>
            <p:nvPr/>
          </p:nvSpPr>
          <p:spPr bwMode="auto">
            <a:xfrm>
              <a:off x="0" y="1071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91" name="Line 39"/>
            <p:cNvSpPr>
              <a:spLocks noChangeShapeType="1"/>
            </p:cNvSpPr>
            <p:nvPr/>
          </p:nvSpPr>
          <p:spPr bwMode="auto">
            <a:xfrm>
              <a:off x="0" y="1298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92" name="Line 40"/>
            <p:cNvSpPr>
              <a:spLocks noChangeShapeType="1"/>
            </p:cNvSpPr>
            <p:nvPr/>
          </p:nvSpPr>
          <p:spPr bwMode="auto">
            <a:xfrm>
              <a:off x="0" y="1298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93" name="Line 41"/>
            <p:cNvSpPr>
              <a:spLocks noChangeShapeType="1"/>
            </p:cNvSpPr>
            <p:nvPr/>
          </p:nvSpPr>
          <p:spPr bwMode="auto">
            <a:xfrm>
              <a:off x="0" y="1525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94" name="Line 42"/>
            <p:cNvSpPr>
              <a:spLocks noChangeShapeType="1"/>
            </p:cNvSpPr>
            <p:nvPr/>
          </p:nvSpPr>
          <p:spPr bwMode="auto">
            <a:xfrm>
              <a:off x="0" y="1752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95" name="Line 43"/>
            <p:cNvSpPr>
              <a:spLocks noChangeShapeType="1"/>
            </p:cNvSpPr>
            <p:nvPr/>
          </p:nvSpPr>
          <p:spPr bwMode="auto">
            <a:xfrm>
              <a:off x="-114" y="1978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96" name="Line 44"/>
            <p:cNvSpPr>
              <a:spLocks noChangeShapeType="1"/>
            </p:cNvSpPr>
            <p:nvPr/>
          </p:nvSpPr>
          <p:spPr bwMode="auto">
            <a:xfrm>
              <a:off x="-114" y="2205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97" name="Line 45"/>
            <p:cNvSpPr>
              <a:spLocks noChangeShapeType="1"/>
            </p:cNvSpPr>
            <p:nvPr/>
          </p:nvSpPr>
          <p:spPr bwMode="auto">
            <a:xfrm>
              <a:off x="0" y="2432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98" name="Line 46"/>
            <p:cNvSpPr>
              <a:spLocks noChangeShapeType="1"/>
            </p:cNvSpPr>
            <p:nvPr/>
          </p:nvSpPr>
          <p:spPr bwMode="auto">
            <a:xfrm>
              <a:off x="0" y="2659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599" name="Line 47"/>
            <p:cNvSpPr>
              <a:spLocks noChangeShapeType="1"/>
            </p:cNvSpPr>
            <p:nvPr/>
          </p:nvSpPr>
          <p:spPr bwMode="auto">
            <a:xfrm>
              <a:off x="0" y="2659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600" name="Line 48"/>
            <p:cNvSpPr>
              <a:spLocks noChangeShapeType="1"/>
            </p:cNvSpPr>
            <p:nvPr/>
          </p:nvSpPr>
          <p:spPr bwMode="auto">
            <a:xfrm>
              <a:off x="0" y="2886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601" name="Line 49"/>
            <p:cNvSpPr>
              <a:spLocks noChangeShapeType="1"/>
            </p:cNvSpPr>
            <p:nvPr/>
          </p:nvSpPr>
          <p:spPr bwMode="auto">
            <a:xfrm>
              <a:off x="0" y="3113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602" name="Line 50"/>
            <p:cNvSpPr>
              <a:spLocks noChangeShapeType="1"/>
            </p:cNvSpPr>
            <p:nvPr/>
          </p:nvSpPr>
          <p:spPr bwMode="auto">
            <a:xfrm>
              <a:off x="0" y="3112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603" name="Line 51"/>
            <p:cNvSpPr>
              <a:spLocks noChangeShapeType="1"/>
            </p:cNvSpPr>
            <p:nvPr/>
          </p:nvSpPr>
          <p:spPr bwMode="auto">
            <a:xfrm>
              <a:off x="0" y="3339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604" name="Line 52"/>
            <p:cNvSpPr>
              <a:spLocks noChangeShapeType="1"/>
            </p:cNvSpPr>
            <p:nvPr/>
          </p:nvSpPr>
          <p:spPr bwMode="auto">
            <a:xfrm>
              <a:off x="0" y="3566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605" name="Line 53"/>
            <p:cNvSpPr>
              <a:spLocks noChangeShapeType="1"/>
            </p:cNvSpPr>
            <p:nvPr/>
          </p:nvSpPr>
          <p:spPr bwMode="auto">
            <a:xfrm>
              <a:off x="0" y="3566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606" name="Line 54"/>
            <p:cNvSpPr>
              <a:spLocks noChangeShapeType="1"/>
            </p:cNvSpPr>
            <p:nvPr/>
          </p:nvSpPr>
          <p:spPr bwMode="auto">
            <a:xfrm>
              <a:off x="0" y="3793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607" name="Line 55"/>
            <p:cNvSpPr>
              <a:spLocks noChangeShapeType="1"/>
            </p:cNvSpPr>
            <p:nvPr/>
          </p:nvSpPr>
          <p:spPr bwMode="auto">
            <a:xfrm>
              <a:off x="0" y="4020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608" name="Line 56"/>
            <p:cNvSpPr>
              <a:spLocks noChangeShapeType="1"/>
            </p:cNvSpPr>
            <p:nvPr/>
          </p:nvSpPr>
          <p:spPr bwMode="auto">
            <a:xfrm>
              <a:off x="0" y="4246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609" name="Line 57"/>
            <p:cNvSpPr>
              <a:spLocks noChangeShapeType="1"/>
            </p:cNvSpPr>
            <p:nvPr/>
          </p:nvSpPr>
          <p:spPr bwMode="auto">
            <a:xfrm>
              <a:off x="113" y="0"/>
              <a:ext cx="0" cy="44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1610" name="Line 58"/>
            <p:cNvSpPr>
              <a:spLocks noChangeShapeType="1"/>
            </p:cNvSpPr>
            <p:nvPr/>
          </p:nvSpPr>
          <p:spPr bwMode="auto">
            <a:xfrm>
              <a:off x="0" y="164"/>
              <a:ext cx="587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1611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908050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  <a:latin typeface="Comic Sans MS" pitchFamily="66" charset="0"/>
              </a:rPr>
              <a:t>Падежи существительных</a:t>
            </a:r>
          </a:p>
        </p:txBody>
      </p:sp>
      <p:sp>
        <p:nvSpPr>
          <p:cNvPr id="151612" name="Line 60"/>
          <p:cNvSpPr>
            <a:spLocks noChangeShapeType="1"/>
          </p:cNvSpPr>
          <p:nvPr/>
        </p:nvSpPr>
        <p:spPr bwMode="auto">
          <a:xfrm>
            <a:off x="2832100" y="5405438"/>
            <a:ext cx="2374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3" name="Text Box 61"/>
          <p:cNvSpPr txBox="1">
            <a:spLocks noChangeArrowheads="1"/>
          </p:cNvSpPr>
          <p:nvPr/>
        </p:nvSpPr>
        <p:spPr bwMode="auto">
          <a:xfrm>
            <a:off x="2916238" y="5589588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chemeClr val="tx2"/>
                </a:solidFill>
                <a:latin typeface="Comic Sans MS" pitchFamily="66" charset="0"/>
              </a:rPr>
              <a:t>КОГО</a:t>
            </a:r>
            <a:endParaRPr lang="ru-RU" sz="4000" b="1"/>
          </a:p>
        </p:txBody>
      </p:sp>
      <p:sp>
        <p:nvSpPr>
          <p:cNvPr id="151614" name="Text Box 62"/>
          <p:cNvSpPr txBox="1">
            <a:spLocks noChangeArrowheads="1"/>
          </p:cNvSpPr>
          <p:nvPr/>
        </p:nvSpPr>
        <p:spPr bwMode="auto">
          <a:xfrm>
            <a:off x="2382838" y="4757738"/>
            <a:ext cx="424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Comic Sans MS" pitchFamily="66" charset="0"/>
              </a:rPr>
              <a:t>ЧЕГО КОМУ</a:t>
            </a:r>
          </a:p>
        </p:txBody>
      </p:sp>
      <p:sp>
        <p:nvSpPr>
          <p:cNvPr id="151615" name="Line 63"/>
          <p:cNvSpPr>
            <a:spLocks noChangeShapeType="1"/>
          </p:cNvSpPr>
          <p:nvPr/>
        </p:nvSpPr>
        <p:spPr bwMode="auto">
          <a:xfrm flipV="1">
            <a:off x="3995738" y="4868863"/>
            <a:ext cx="6477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6" name="Line 64"/>
          <p:cNvSpPr>
            <a:spLocks noChangeShapeType="1"/>
          </p:cNvSpPr>
          <p:nvPr/>
        </p:nvSpPr>
        <p:spPr bwMode="auto">
          <a:xfrm flipV="1">
            <a:off x="3205163" y="5608638"/>
            <a:ext cx="71913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7" name="Line 65"/>
          <p:cNvSpPr>
            <a:spLocks noChangeShapeType="1"/>
          </p:cNvSpPr>
          <p:nvPr/>
        </p:nvSpPr>
        <p:spPr bwMode="auto">
          <a:xfrm flipV="1">
            <a:off x="3059113" y="4868863"/>
            <a:ext cx="7207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8" name="Line 66"/>
          <p:cNvSpPr>
            <a:spLocks noChangeShapeType="1"/>
          </p:cNvSpPr>
          <p:nvPr/>
        </p:nvSpPr>
        <p:spPr bwMode="auto">
          <a:xfrm flipV="1">
            <a:off x="3997325" y="5608638"/>
            <a:ext cx="792163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19" name="Text Box 67"/>
          <p:cNvSpPr txBox="1">
            <a:spLocks noChangeArrowheads="1"/>
          </p:cNvSpPr>
          <p:nvPr/>
        </p:nvSpPr>
        <p:spPr bwMode="auto">
          <a:xfrm>
            <a:off x="5653088" y="5175250"/>
            <a:ext cx="57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Comic Sans MS" pitchFamily="66" charset="0"/>
              </a:rPr>
              <a:t>=</a:t>
            </a:r>
          </a:p>
        </p:txBody>
      </p:sp>
      <p:sp>
        <p:nvSpPr>
          <p:cNvPr id="151620" name="Text Box 68"/>
          <p:cNvSpPr txBox="1">
            <a:spLocks noChangeArrowheads="1"/>
          </p:cNvSpPr>
          <p:nvPr/>
        </p:nvSpPr>
        <p:spPr bwMode="auto">
          <a:xfrm>
            <a:off x="5940425" y="5229225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Comic Sans MS" pitchFamily="66" charset="0"/>
              </a:rPr>
              <a:t>ЧЕМУ</a:t>
            </a:r>
          </a:p>
        </p:txBody>
      </p:sp>
      <p:sp>
        <p:nvSpPr>
          <p:cNvPr id="151621" name="Text Box 69"/>
          <p:cNvSpPr txBox="1">
            <a:spLocks noChangeArrowheads="1"/>
          </p:cNvSpPr>
          <p:nvPr/>
        </p:nvSpPr>
        <p:spPr bwMode="auto">
          <a:xfrm>
            <a:off x="1547813" y="5049838"/>
            <a:ext cx="1512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0000"/>
                </a:solidFill>
                <a:latin typeface="Comic Sans MS" pitchFamily="66" charset="0"/>
              </a:rPr>
              <a:t>Х=</a:t>
            </a:r>
          </a:p>
        </p:txBody>
      </p:sp>
      <p:sp>
        <p:nvSpPr>
          <p:cNvPr id="151622" name="Rectangle 70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569325" cy="5616575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marL="85725" algn="l"/>
            <a:r>
              <a:rPr lang="ru-RU" sz="4000">
                <a:solidFill>
                  <a:srgbClr val="391FD7"/>
                </a:solidFill>
                <a:latin typeface="Comic Sans MS" pitchFamily="66" charset="0"/>
              </a:rPr>
              <a:t>И. п.</a:t>
            </a:r>
            <a:r>
              <a:rPr lang="ru-RU" sz="4000">
                <a:latin typeface="Comic Sans MS" pitchFamily="66" charset="0"/>
              </a:rPr>
              <a:t>   кто     что</a:t>
            </a:r>
          </a:p>
          <a:p>
            <a:pPr marL="85725" algn="l"/>
            <a:r>
              <a:rPr lang="ru-RU" sz="4000">
                <a:solidFill>
                  <a:srgbClr val="391FD7"/>
                </a:solidFill>
                <a:latin typeface="Comic Sans MS" pitchFamily="66" charset="0"/>
              </a:rPr>
              <a:t>Р. п.</a:t>
            </a:r>
            <a:r>
              <a:rPr lang="ru-RU" sz="4000">
                <a:latin typeface="Comic Sans MS" pitchFamily="66" charset="0"/>
              </a:rPr>
              <a:t>    кого   чего</a:t>
            </a:r>
          </a:p>
          <a:p>
            <a:pPr marL="85725" algn="l"/>
            <a:endParaRPr lang="ru-RU" sz="4000">
              <a:latin typeface="Comic Sans MS" pitchFamily="66" charset="0"/>
            </a:endParaRPr>
          </a:p>
          <a:p>
            <a:pPr marL="85725" algn="l"/>
            <a:r>
              <a:rPr lang="ru-RU" sz="4000">
                <a:solidFill>
                  <a:srgbClr val="391FD7"/>
                </a:solidFill>
                <a:latin typeface="Comic Sans MS" pitchFamily="66" charset="0"/>
              </a:rPr>
              <a:t>Д. п.</a:t>
            </a:r>
            <a:r>
              <a:rPr lang="ru-RU" sz="4000">
                <a:latin typeface="Comic Sans MS" pitchFamily="66" charset="0"/>
              </a:rPr>
              <a:t>   кому</a:t>
            </a:r>
            <a:endParaRPr lang="ru-RU" sz="4000">
              <a:solidFill>
                <a:srgbClr val="FF0000"/>
              </a:solidFill>
              <a:latin typeface="Comic Sans MS" pitchFamily="66" charset="0"/>
            </a:endParaRPr>
          </a:p>
          <a:p>
            <a:pPr marL="85725"/>
            <a:endParaRPr lang="ru-RU" sz="4000">
              <a:latin typeface="Comic Sans MS" pitchFamily="66" charset="0"/>
            </a:endParaRPr>
          </a:p>
          <a:p>
            <a:pPr marL="85725"/>
            <a:r>
              <a:rPr lang="ru-RU"/>
              <a:t>          </a:t>
            </a:r>
          </a:p>
        </p:txBody>
      </p:sp>
      <p:sp>
        <p:nvSpPr>
          <p:cNvPr id="151623" name="Line 71"/>
          <p:cNvSpPr>
            <a:spLocks noChangeShapeType="1"/>
          </p:cNvSpPr>
          <p:nvPr/>
        </p:nvSpPr>
        <p:spPr bwMode="auto">
          <a:xfrm flipH="1">
            <a:off x="2555875" y="2349500"/>
            <a:ext cx="1655763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24" name="Line 72"/>
          <p:cNvSpPr>
            <a:spLocks noChangeShapeType="1"/>
          </p:cNvSpPr>
          <p:nvPr/>
        </p:nvSpPr>
        <p:spPr bwMode="auto">
          <a:xfrm>
            <a:off x="2843213" y="2278063"/>
            <a:ext cx="1657350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1625" name="Text Box 73"/>
          <p:cNvSpPr txBox="1">
            <a:spLocks noChangeArrowheads="1"/>
          </p:cNvSpPr>
          <p:nvPr/>
        </p:nvSpPr>
        <p:spPr bwMode="auto">
          <a:xfrm>
            <a:off x="3924300" y="3284538"/>
            <a:ext cx="1223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0000"/>
                </a:solidFill>
                <a:latin typeface="Comic Sans MS" pitchFamily="66" charset="0"/>
              </a:rPr>
              <a:t>Х</a:t>
            </a:r>
          </a:p>
        </p:txBody>
      </p:sp>
      <p:sp>
        <p:nvSpPr>
          <p:cNvPr id="151626" name="Text Box 74"/>
          <p:cNvSpPr txBox="1">
            <a:spLocks noChangeArrowheads="1"/>
          </p:cNvSpPr>
          <p:nvPr/>
        </p:nvSpPr>
        <p:spPr bwMode="auto">
          <a:xfrm>
            <a:off x="5940425" y="5229225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Comic Sans MS" pitchFamily="66" charset="0"/>
              </a:rPr>
              <a:t>ЧЕМУ</a:t>
            </a:r>
          </a:p>
        </p:txBody>
      </p:sp>
      <p:pic>
        <p:nvPicPr>
          <p:cNvPr id="151627" name="Picture 75" descr="book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6213" y="1325563"/>
            <a:ext cx="1930400" cy="16081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2" decel="100000"/>
                                        <p:tgtEl>
                                          <p:spTgt spid="151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92" decel="100000"/>
                                        <p:tgtEl>
                                          <p:spTgt spid="1516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16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15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92" fill="hold"/>
                                        <p:tgtEl>
                                          <p:spTgt spid="15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5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1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1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1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1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1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1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1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1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1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1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1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642 -0.06474 C 0.0059 -0.08555 0.00816 -0.12879 0.00034 -0.15376 C -0.00591 -0.17411 -0.01476 -0.18937 -0.0224 -0.2081 C -0.02344 -0.21064 -0.02552 -0.2111 -0.02691 -0.21295 C -0.03247 -0.22035 -0.03802 -0.22775 -0.04358 -0.23515 C -0.05 -0.2437 -0.06059 -0.26197 -0.06806 -0.26729 C -0.0724 -0.27052 -0.07761 -0.27029 -0.0816 -0.27469 C -0.10313 -0.29758 -0.13698 -0.30775 -0.16216 -0.31422 C -0.18386 -0.31353 -0.20573 -0.31399 -0.22761 -0.31191 C -0.23073 -0.31168 -0.23663 -0.30682 -0.23663 -0.30659 C -0.23872 -0.30197 -0.2415 -0.29734 -0.24254 -0.2918 C -0.24323 -0.28925 -0.2441 -0.2844 -0.2441 -0.28417 " pathEditMode="relative" rAng="0" ptsTypes="fffffffffffA">
                                      <p:cBhvr>
                                        <p:cTn id="117" dur="2000" fill="hold"/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12" grpId="0" animBg="1"/>
      <p:bldP spid="151613" grpId="0"/>
      <p:bldP spid="151614" grpId="0"/>
      <p:bldP spid="151615" grpId="0" animBg="1"/>
      <p:bldP spid="151616" grpId="0" animBg="1"/>
      <p:bldP spid="151617" grpId="0" animBg="1"/>
      <p:bldP spid="151618" grpId="0" animBg="1"/>
      <p:bldP spid="151619" grpId="0"/>
      <p:bldP spid="151620" grpId="0"/>
      <p:bldP spid="151620" grpId="1"/>
      <p:bldP spid="151621" grpId="0"/>
      <p:bldP spid="151623" grpId="0" animBg="1"/>
      <p:bldP spid="151624" grpId="0" animBg="1"/>
      <p:bldP spid="151625" grpId="0"/>
      <p:bldP spid="151625" grpId="1"/>
      <p:bldP spid="1516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256</Words>
  <Application>Microsoft Office PowerPoint</Application>
  <PresentationFormat>Экран (4:3)</PresentationFormat>
  <Paragraphs>87</Paragraphs>
  <Slides>11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Падежи существительных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Будюк</cp:lastModifiedBy>
  <cp:revision>95</cp:revision>
  <dcterms:created xsi:type="dcterms:W3CDTF">2015-03-10T16:48:05Z</dcterms:created>
  <dcterms:modified xsi:type="dcterms:W3CDTF">2022-02-08T21:15:21Z</dcterms:modified>
</cp:coreProperties>
</file>