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353" r:id="rId2"/>
    <p:sldId id="334" r:id="rId3"/>
    <p:sldId id="333" r:id="rId4"/>
    <p:sldId id="331" r:id="rId5"/>
    <p:sldId id="332" r:id="rId6"/>
    <p:sldId id="330" r:id="rId7"/>
    <p:sldId id="335" r:id="rId8"/>
    <p:sldId id="336" r:id="rId9"/>
    <p:sldId id="337" r:id="rId10"/>
    <p:sldId id="338" r:id="rId11"/>
    <p:sldId id="339" r:id="rId12"/>
    <p:sldId id="351" r:id="rId13"/>
    <p:sldId id="259" r:id="rId14"/>
    <p:sldId id="329" r:id="rId15"/>
    <p:sldId id="268" r:id="rId16"/>
    <p:sldId id="266" r:id="rId17"/>
    <p:sldId id="340" r:id="rId18"/>
    <p:sldId id="341" r:id="rId19"/>
    <p:sldId id="308" r:id="rId20"/>
    <p:sldId id="342" r:id="rId21"/>
    <p:sldId id="343" r:id="rId22"/>
    <p:sldId id="352" r:id="rId23"/>
    <p:sldId id="344" r:id="rId24"/>
    <p:sldId id="345" r:id="rId25"/>
    <p:sldId id="346" r:id="rId26"/>
    <p:sldId id="347" r:id="rId27"/>
    <p:sldId id="316" r:id="rId28"/>
    <p:sldId id="348" r:id="rId29"/>
    <p:sldId id="349" r:id="rId30"/>
    <p:sldId id="317" r:id="rId31"/>
    <p:sldId id="35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353" autoAdjust="0"/>
  </p:normalViewPr>
  <p:slideViewPr>
    <p:cSldViewPr>
      <p:cViewPr>
        <p:scale>
          <a:sx n="60" d="100"/>
          <a:sy n="60" d="100"/>
        </p:scale>
        <p:origin x="-588" y="-1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F9049-14FF-4A24-AC85-6E3397DFC32C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2DD8A-AF30-417E-BA05-21F1C73620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13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F1962B0-4A89-47C8-A811-24472AD5D6EC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3060C43-FE48-4310-9615-302C7BF27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1962B0-4A89-47C8-A811-24472AD5D6EC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060C43-FE48-4310-9615-302C7BF27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F1962B0-4A89-47C8-A811-24472AD5D6EC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060C43-FE48-4310-9615-302C7BF27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1962B0-4A89-47C8-A811-24472AD5D6EC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060C43-FE48-4310-9615-302C7BF27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F1962B0-4A89-47C8-A811-24472AD5D6EC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3060C43-FE48-4310-9615-302C7BF27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1962B0-4A89-47C8-A811-24472AD5D6EC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060C43-FE48-4310-9615-302C7BF27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1962B0-4A89-47C8-A811-24472AD5D6EC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060C43-FE48-4310-9615-302C7BF27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1962B0-4A89-47C8-A811-24472AD5D6EC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060C43-FE48-4310-9615-302C7BF27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F1962B0-4A89-47C8-A811-24472AD5D6EC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060C43-FE48-4310-9615-302C7BF27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1962B0-4A89-47C8-A811-24472AD5D6EC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060C43-FE48-4310-9615-302C7BF27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1962B0-4A89-47C8-A811-24472AD5D6EC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060C43-FE48-4310-9615-302C7BF273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F1962B0-4A89-47C8-A811-24472AD5D6EC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3060C43-FE48-4310-9615-302C7BF27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penanegra.files.wordpress.com/2010/04/468.jpg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18.gif"/><Relationship Id="rId2" Type="http://schemas.openxmlformats.org/officeDocument/2006/relationships/hyperlink" Target="http://content.foto.mail.ru/mail/vovik-ptz/_blogs/i-2656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mappery.com/maps/South-America-Globe-Map.mediumthumb.gif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img-fotki.yandex.ru/get/17/vibpxhgglzd.c91/0_3534b_716d4c34_XL" TargetMode="External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st.greyfalcon.us/pictures/al61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://www.svoiludi.ru/images/tb/343/rio-499_w990h700.jpg" TargetMode="Externa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2/Humboldt-Bonpland_Chimborazo.jp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Южная Америка: расположение, крайние точки, история, клима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7704" y="620688"/>
            <a:ext cx="468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ЮЖНАЯ АМЕРИКА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6012160" y="5661248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/>
                </a:solidFill>
              </a:rPr>
              <a:t>Суходолова А.В.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https://zeleniymir.org/wp-content/uploads/2019/04/Kolibri-93-2-1024x825.jpg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234152" y="304800"/>
            <a:ext cx="845264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8" name="Picture 8" descr="https://i.pinimg.com/736x/d1/18/2e/d1182e6f1bc72207b91ad56d5975f24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937" y="0"/>
            <a:ext cx="4846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s://farm8.staticflickr.com/7160/6823440473_ba82946c8d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49685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97586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84" name="Picture 20" descr="https://avatars.mds.yandex.net/get-zen_doc/1900011/pub_5fc7d1a652642f33b91f4f98_5fc7d2048ea99a6dd9ce0f0d/scale_12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0"/>
            <a:ext cx="51125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andrey-eltsov.ru/wp-content/uploads/2019/12/Pufrms17chy_vmjFfHmk-f6_jK_ji8-gkdgyw2gh-fjne38fhy7bhcf-%D0%90-%D0%9F%D1%82%D0%B8%D1%86%D0%B5%D0%B5%D0%B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5400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https://funart.pro/uploads/posts/2021-07/1625545716_11-funart-pro-p-karlikovie-obezyanki-zhivotnie-krasivo-fot-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72224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ds02.infourok.ru/uploads/ex/0ea6/0007d6d5-c1c78053/img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43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64483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667000"/>
            <a:ext cx="8153400" cy="2438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Географическое положение и история исследования  </a:t>
            </a:r>
            <a:r>
              <a:rPr sz="4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sz="4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sz="4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Южной </a:t>
            </a:r>
            <a:r>
              <a:rPr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Америки</a:t>
            </a:r>
            <a:endParaRPr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7" descr="Картинка 34 из 8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648200"/>
            <a:ext cx="2953200" cy="20383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081" name="Picture 9" descr="Картинка 25 из 84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0"/>
            <a:ext cx="3657600" cy="24384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3" name="Picture 11" descr="Картинка 40 из 840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152400"/>
            <a:ext cx="28194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5" name="Picture 13" descr="Картинка 131 из 8400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72200" y="4819715"/>
            <a:ext cx="1447800" cy="1990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48942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/>
              <a:t>Плывем к неведомому берегу, </a:t>
            </a:r>
          </a:p>
          <a:p>
            <a:pPr algn="ctr" eaLnBrk="1" hangingPunct="1">
              <a:buFontTx/>
              <a:buNone/>
              <a:defRPr/>
            </a:pPr>
            <a:r>
              <a:rPr lang="ru-RU" b="1" dirty="0" smtClean="0"/>
              <a:t>   Хотим увидеть целый свет.</a:t>
            </a:r>
          </a:p>
          <a:p>
            <a:pPr algn="ctr" eaLnBrk="1" hangingPunct="1">
              <a:buFontTx/>
              <a:buNone/>
              <a:defRPr/>
            </a:pPr>
            <a:r>
              <a:rPr lang="ru-RU" b="1" dirty="0" smtClean="0"/>
              <a:t>  Какое небо над Америкой?</a:t>
            </a:r>
          </a:p>
          <a:p>
            <a:pPr algn="ctr" eaLnBrk="1" hangingPunct="1">
              <a:buFontTx/>
              <a:buNone/>
              <a:defRPr/>
            </a:pPr>
            <a:r>
              <a:rPr lang="ru-RU" b="1" dirty="0" smtClean="0"/>
              <a:t>  Когда наступит там рассвет?</a:t>
            </a:r>
          </a:p>
          <a:p>
            <a:pPr algn="ctr" eaLnBrk="1" hangingPunct="1">
              <a:buFontTx/>
              <a:buNone/>
              <a:defRPr/>
            </a:pPr>
            <a:r>
              <a:rPr lang="ru-RU" b="1" dirty="0" smtClean="0"/>
              <a:t>  Как это здорово и правильно</a:t>
            </a:r>
          </a:p>
          <a:p>
            <a:pPr algn="ctr" eaLnBrk="1" hangingPunct="1">
              <a:buFontTx/>
              <a:buNone/>
              <a:defRPr/>
            </a:pPr>
            <a:r>
              <a:rPr lang="ru-RU" b="1" dirty="0" smtClean="0"/>
              <a:t>  Что среди множества наук </a:t>
            </a:r>
          </a:p>
          <a:p>
            <a:pPr algn="ctr" eaLnBrk="1" hangingPunct="1">
              <a:buFontTx/>
              <a:buNone/>
              <a:defRPr/>
            </a:pPr>
            <a:r>
              <a:rPr lang="ru-RU" b="1" dirty="0" smtClean="0"/>
              <a:t>  Мы изучаем географию,</a:t>
            </a:r>
          </a:p>
          <a:p>
            <a:pPr algn="ctr" eaLnBrk="1" hangingPunct="1">
              <a:buFontTx/>
              <a:buNone/>
              <a:defRPr/>
            </a:pPr>
            <a:r>
              <a:rPr lang="ru-RU" b="1" dirty="0" smtClean="0"/>
              <a:t>  чтоб стал понятен мир вокруг.</a:t>
            </a:r>
          </a:p>
        </p:txBody>
      </p:sp>
      <p:pic>
        <p:nvPicPr>
          <p:cNvPr id="4" name="Picture 6" descr="vik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0"/>
            <a:ext cx="8413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vik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8413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vik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28600"/>
            <a:ext cx="8413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vik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838200"/>
            <a:ext cx="8413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vik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685800"/>
            <a:ext cx="8413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ru-RU" dirty="0" smtClean="0"/>
              <a:t> Рассмотреть по плану географическое положение материка;</a:t>
            </a:r>
          </a:p>
          <a:p>
            <a:r>
              <a:rPr lang="ru-RU" dirty="0" smtClean="0"/>
              <a:t>Изучить, как происходило его открытие и исследование;</a:t>
            </a:r>
          </a:p>
          <a:p>
            <a:r>
              <a:rPr lang="ru-RU" dirty="0" smtClean="0"/>
              <a:t>Сравнить  географическое положение Южной Америки с одним из изученных материков;</a:t>
            </a:r>
          </a:p>
          <a:p>
            <a:r>
              <a:rPr lang="ru-RU" dirty="0" smtClean="0"/>
              <a:t>Выявить, как влияет Г.П. </a:t>
            </a:r>
            <a:r>
              <a:rPr lang="ru-RU" smtClean="0"/>
              <a:t>на </a:t>
            </a:r>
            <a:r>
              <a:rPr lang="ru-RU" dirty="0" smtClean="0"/>
              <a:t>природу материка.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215188" cy="1479550"/>
          </a:xfrm>
        </p:spPr>
        <p:txBody>
          <a:bodyPr/>
          <a:lstStyle/>
          <a:p>
            <a:pPr eaLnBrk="1" hangingPunct="1"/>
            <a:r>
              <a:rPr smtClean="0"/>
              <a:t>Открытие и исследование материка</a:t>
            </a:r>
          </a:p>
        </p:txBody>
      </p:sp>
      <p:pic>
        <p:nvPicPr>
          <p:cNvPr id="9219" name="Picture 2" descr="D:\ТАНЯ2\Рисунки с дисков\Class7\Открытия и исслед. Южной Амери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0044"/>
            <a:ext cx="7239000" cy="4826000"/>
          </a:xfr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2" descr="Картинка 192 из 84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800600"/>
            <a:ext cx="2800350" cy="18669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125" name="Picture 4" descr="Картинка 224 из 8400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4800600"/>
            <a:ext cx="2878137" cy="18954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900igr.net/up/datas/213416/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84183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ds05.infourok.ru/uploads/ex/0446/000386b5-6a89f898/img17.jpg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 descr="http://images.myshared.ru/82/1382812/slide_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47125" cy="702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5633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7500938" cy="12239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dirty="0" smtClean="0"/>
              <a:t>Александр Гумбольдт, </a:t>
            </a:r>
            <a:br>
              <a:rPr dirty="0" smtClean="0"/>
            </a:br>
            <a:r>
              <a:rPr dirty="0" smtClean="0"/>
              <a:t>1799–1804 годы путешествий</a:t>
            </a:r>
            <a:endParaRPr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676400"/>
            <a:ext cx="2010354" cy="2819399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9700" y="1752600"/>
            <a:ext cx="3744913" cy="4713288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b="1" dirty="0"/>
              <a:t>Собрал и обобщил совместно с франц. Ботаником </a:t>
            </a:r>
            <a:r>
              <a:rPr b="1" dirty="0" err="1"/>
              <a:t>Эме</a:t>
            </a:r>
            <a:r>
              <a:rPr b="1" dirty="0"/>
              <a:t> </a:t>
            </a:r>
            <a:r>
              <a:rPr b="1" dirty="0" err="1"/>
              <a:t>Бонпланом</a:t>
            </a:r>
            <a:r>
              <a:rPr b="1" dirty="0"/>
              <a:t> большой географический материал об особенностях природы Южно-Американского континента.</a:t>
            </a:r>
          </a:p>
          <a:p>
            <a:pPr eaLnBrk="1" hangingPunct="1">
              <a:defRPr/>
            </a:pPr>
            <a:r>
              <a:rPr b="1" dirty="0"/>
              <a:t>Обосновал идею высотной поясности на примере Анд, описал природу холодного течения у западных берегов, геологическое строение отдельных территорий.</a:t>
            </a:r>
          </a:p>
        </p:txBody>
      </p:sp>
      <p:pic>
        <p:nvPicPr>
          <p:cNvPr id="10244" name="Picture 4" descr="Файл:Humboldt-Bonpland Chimboraz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657600"/>
            <a:ext cx="4254500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" descr="D:\КАРТИНКИ\Коллекция картинок6\header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381000"/>
            <a:ext cx="15875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ds02.infourok.ru/uploads/ex/07b8/00084517-fb1ea6d8/img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31844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fs00.infourok.ru/images/doc/142/164672/img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13253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https://ds05.infourok.ru/uploads/ex/05fe/00018c9d-85540e4d/1/img5.jpg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6" name="Picture 6" descr="http://znakka4estva.ru/uploads/category_items/sources/2d137d53d1f9b6a367f13463711a987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55437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оординаты крайних точек Южной Америки!!! Пожалуйста! - Школьные Знания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454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36" y="274638"/>
            <a:ext cx="827286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5klass.net/datas/geografija/Izuchenie-JUzhnoj-Ameriki/0009-009-Protjazhennost-JUzhnoj-Ameri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073" y="3286"/>
            <a:ext cx="921507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70900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ds04.infourok.ru/uploads/ex/02cf/00197e3e-a60a2832/1/hello_html_m2ae35de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88437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ds03.infourok.ru/uploads/ex/0817/000572ce-053b2816/img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"/>
            <a:ext cx="92202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09507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ru-static.z-dn.net/files/ddd/f8ad8565d89bad5879a71fc91ee988f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6" y="0"/>
            <a:ext cx="91304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60508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ЗАДАНИЕ: </a:t>
            </a:r>
            <a:r>
              <a:rPr dirty="0" smtClean="0"/>
              <a:t>сравните ГП Южной Америки и Африки, сделайте вывод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79588"/>
          <a:ext cx="8229600" cy="4849267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5943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сравнения</a:t>
                      </a:r>
                      <a:endParaRPr lang="ru-RU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ГП Южной Америки</a:t>
                      </a:r>
                      <a:endParaRPr lang="ru-RU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ГП 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Африки</a:t>
                      </a:r>
                      <a:endParaRPr lang="ru-RU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Вывод о сходствах и различиях ГП</a:t>
                      </a:r>
                      <a:endParaRPr lang="ru-RU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179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 Отношение к экватору</a:t>
                      </a:r>
                      <a:endParaRPr lang="ru-RU" b="1" dirty="0"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312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 Отношение к начальному меридиану</a:t>
                      </a:r>
                      <a:endParaRPr lang="ru-RU" b="1" dirty="0"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6312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 Отношение к другим материкам</a:t>
                      </a:r>
                      <a:endParaRPr lang="ru-RU" b="1" dirty="0"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3179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 Отношение к океанам</a:t>
                      </a:r>
                      <a:endParaRPr lang="ru-RU" b="1" dirty="0"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fs.znanio.ru/methodology/images/27/27/272702fe09713abe46ec32e565690fdb6ba9bba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02" y="13225"/>
            <a:ext cx="9169801" cy="684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42403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ds04.infourok.ru/uploads/ex/0242/000d3529-78742ea8/img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" y="490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0762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ds04.infourok.ru/uploads/ex/12cf/0002be66-3459b346/1/img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1542"/>
            <a:ext cx="9324528" cy="707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94623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57438" y="214313"/>
            <a:ext cx="6286500" cy="142875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Домашнее задание</a:t>
            </a:r>
          </a:p>
        </p:txBody>
      </p:sp>
      <p:pic>
        <p:nvPicPr>
          <p:cNvPr id="2052" name="Picture 4" descr="Южная Америка на глобусе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print"/>
          <a:srcRect l="18813" t="6062" r="15979" b="3218"/>
          <a:stretch>
            <a:fillRect/>
          </a:stretch>
        </p:blipFill>
        <p:spPr>
          <a:xfrm>
            <a:off x="214313" y="214313"/>
            <a:ext cx="2143125" cy="14287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394" name="Picture 2" descr="I:\УРОК\pe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357688"/>
            <a:ext cx="3597275" cy="2500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749" name="Rectangle 1"/>
          <p:cNvSpPr>
            <a:spLocks noChangeArrowheads="1"/>
          </p:cNvSpPr>
          <p:nvPr/>
        </p:nvSpPr>
        <p:spPr bwMode="auto">
          <a:xfrm>
            <a:off x="214313" y="2757102"/>
            <a:ext cx="8715375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77800" indent="-177800" algn="just" eaLnBrk="0" hangingPunct="0">
              <a:buFont typeface="Wingdings" pitchFamily="2" charset="2"/>
              <a:buChar char="§"/>
            </a:pPr>
            <a:r>
              <a:rPr lang="ru-RU" sz="2000" b="1" u="sng" dirty="0">
                <a:solidFill>
                  <a:srgbClr val="C00000"/>
                </a:solidFill>
                <a:cs typeface="Times New Roman" pitchFamily="18" charset="0"/>
              </a:rPr>
              <a:t>География: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используя </a:t>
            </a:r>
            <a:r>
              <a:rPr lang="ru-RU" dirty="0">
                <a:solidFill>
                  <a:schemeClr val="tx2"/>
                </a:solidFill>
              </a:rPr>
              <a:t>материал учебника и дополнительные источники информации, составьте хронологическую таблицу «Исследование Южной Америки</a:t>
            </a:r>
            <a:r>
              <a:rPr lang="ru-RU" dirty="0" smtClean="0">
                <a:solidFill>
                  <a:schemeClr val="tx2"/>
                </a:solidFill>
              </a:rPr>
              <a:t>» * </a:t>
            </a:r>
            <a:r>
              <a:rPr lang="en-US" sz="2000" b="1" dirty="0" smtClean="0">
                <a:solidFill>
                  <a:srgbClr val="0000CC"/>
                </a:solidFill>
                <a:cs typeface="Times New Roman" pitchFamily="18" charset="0"/>
              </a:rPr>
              <a:t>&amp; </a:t>
            </a:r>
            <a:r>
              <a:rPr lang="ru-RU" sz="2000" b="1" dirty="0" smtClean="0">
                <a:solidFill>
                  <a:srgbClr val="0000CC"/>
                </a:solidFill>
                <a:cs typeface="Times New Roman" pitchFamily="18" charset="0"/>
              </a:rPr>
              <a:t>33</a:t>
            </a:r>
            <a:r>
              <a:rPr lang="en-US" sz="2000" b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CC"/>
                </a:solidFill>
                <a:cs typeface="Times New Roman" pitchFamily="18" charset="0"/>
              </a:rPr>
              <a:t>стр.  142 -147</a:t>
            </a:r>
          </a:p>
          <a:p>
            <a:pPr algn="just" eaLnBrk="0" hangingPunct="0"/>
            <a:r>
              <a:rPr lang="ru-RU" sz="2000" dirty="0" smtClean="0">
                <a:solidFill>
                  <a:schemeClr val="tx2"/>
                </a:solidFill>
              </a:rPr>
              <a:t>   * работа </a:t>
            </a:r>
            <a:r>
              <a:rPr lang="ru-RU" sz="2000" dirty="0">
                <a:solidFill>
                  <a:schemeClr val="tx2"/>
                </a:solidFill>
              </a:rPr>
              <a:t>в контурной карте стр. 6 (задания</a:t>
            </a:r>
            <a:r>
              <a:rPr lang="ru-RU" sz="2000" dirty="0" smtClean="0">
                <a:solidFill>
                  <a:schemeClr val="tx2"/>
                </a:solidFill>
              </a:rPr>
              <a:t>)</a:t>
            </a:r>
            <a:endParaRPr lang="ru-RU" sz="2000" b="1" dirty="0" smtClean="0">
              <a:solidFill>
                <a:srgbClr val="0000CC"/>
              </a:solidFill>
              <a:cs typeface="Times New Roman" pitchFamily="18" charset="0"/>
            </a:endParaRPr>
          </a:p>
          <a:p>
            <a:pPr marL="177800" indent="-177800" algn="just" eaLnBrk="0" hangingPunct="0">
              <a:buFont typeface="Wingdings" pitchFamily="2" charset="2"/>
              <a:buChar char="§"/>
            </a:pPr>
            <a:endParaRPr lang="ru-RU" sz="2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ds04.infourok.ru/uploads/ex/08cb/000154d2-e94d48e0/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756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99724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399952"/>
            <a:ext cx="6298977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ds02.infourok.ru/uploads/ex/07b8/00084517-fb1ea6d8/img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44000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47975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ds02.infourok.ru/uploads/ex/07b8/00084517-fb1ea6d8/img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" y="-99392"/>
            <a:ext cx="9145016" cy="727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9101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https://geographyofrussia.com/wp-content/uploads/2009/04/sa_ma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8" descr="https://dogcatdog.ru/wp-content/uploads/b/9/6/b964e8e88dfe0b67ecf5bcc87f36cb09.jpg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547664" y="266368"/>
            <a:ext cx="5375397" cy="120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10" descr="https://geographyofrussia.com/wp-content/uploads/2009/04/sa_map.jpg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14" descr="https://dogcatdog.ru/wp-content/uploads/b/9/6/b964e8e88dfe0b67ecf5bcc87f36cb0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4" name="Picture 20" descr="https://ds02.infourok.ru/uploads/ex/07b8/00084517-fb1ea6d8/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944"/>
            <a:ext cx="9117752" cy="722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57907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 descr="https://theslide.ru/img/tmb/6/575586/cb8e419010581d30605f88190d768952-800x.jpg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10" descr="https://theslide.ru/img/tmb/6/575586/cb8e419010581d30605f88190d768952-800x.jpg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0" name="Picture 12" descr="http://images.myshared.ru/19/1197691/slide_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562"/>
            <a:ext cx="9144000" cy="698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03639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ds02.infourok.ru/uploads/ex/07b8/00084517-fb1ea6d8/img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1"/>
            <a:ext cx="9144000" cy="695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62559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ds04.infourok.ru/uploads/ex/0ac0/0003c7c7-9b34af2d/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50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55834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750</TotalTime>
  <Words>230</Words>
  <Application>Microsoft Office PowerPoint</Application>
  <PresentationFormat>Экран (4:3)</PresentationFormat>
  <Paragraphs>34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Географическое положение и история исследования             Южной Америки</vt:lpstr>
      <vt:lpstr>Презентация PowerPoint</vt:lpstr>
      <vt:lpstr>Цели урока:</vt:lpstr>
      <vt:lpstr>Открытие и исследование материка</vt:lpstr>
      <vt:lpstr>Презентация PowerPoint</vt:lpstr>
      <vt:lpstr>Презентация PowerPoint</vt:lpstr>
      <vt:lpstr>Александр Гумбольдт,  1799–1804 годы путешествий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ЗАДАНИЕ: сравните ГП Южной Америки и Африки, сделайте вывод</vt:lpstr>
      <vt:lpstr>Презентация PowerPoint</vt:lpstr>
      <vt:lpstr>Презентация PowerPoint</vt:lpstr>
      <vt:lpstr>Домашнее задание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Надежда</cp:lastModifiedBy>
  <cp:revision>75</cp:revision>
  <dcterms:created xsi:type="dcterms:W3CDTF">2005-07-04T08:47:11Z</dcterms:created>
  <dcterms:modified xsi:type="dcterms:W3CDTF">2022-02-09T14:13:38Z</dcterms:modified>
</cp:coreProperties>
</file>