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60" r:id="rId20"/>
    <p:sldId id="280" r:id="rId21"/>
    <p:sldId id="261" r:id="rId22"/>
    <p:sldId id="276" r:id="rId23"/>
    <p:sldId id="277" r:id="rId24"/>
    <p:sldId id="278" r:id="rId25"/>
    <p:sldId id="300" r:id="rId26"/>
    <p:sldId id="301" r:id="rId27"/>
    <p:sldId id="279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95" d="100"/>
          <a:sy n="95" d="100"/>
        </p:scale>
        <p:origin x="-114" y="-30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B00F4-7970-426F-B20F-506888BA4588}" type="datetimeFigureOut">
              <a:rPr lang="ru-RU" smtClean="0"/>
              <a:pPr/>
              <a:t>12.09.2022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5552D-4251-4A05-A75E-6656B5ACA1D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71774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B00F4-7970-426F-B20F-506888BA4588}" type="datetimeFigureOut">
              <a:rPr lang="ru-RU" smtClean="0"/>
              <a:pPr/>
              <a:t>12.09.2022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5552D-4251-4A05-A75E-6656B5ACA1D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19681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B00F4-7970-426F-B20F-506888BA4588}" type="datetimeFigureOut">
              <a:rPr lang="ru-RU" smtClean="0"/>
              <a:pPr/>
              <a:t>12.09.2022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5552D-4251-4A05-A75E-6656B5ACA1D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59185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B00F4-7970-426F-B20F-506888BA4588}" type="datetimeFigureOut">
              <a:rPr lang="ru-RU" smtClean="0"/>
              <a:pPr/>
              <a:t>12.09.2022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5552D-4251-4A05-A75E-6656B5ACA1D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7198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B00F4-7970-426F-B20F-506888BA4588}" type="datetimeFigureOut">
              <a:rPr lang="ru-RU" smtClean="0"/>
              <a:pPr/>
              <a:t>12.09.2022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5552D-4251-4A05-A75E-6656B5ACA1D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23471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B00F4-7970-426F-B20F-506888BA4588}" type="datetimeFigureOut">
              <a:rPr lang="ru-RU" smtClean="0"/>
              <a:pPr/>
              <a:t>12.09.2022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5552D-4251-4A05-A75E-6656B5ACA1D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49701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B00F4-7970-426F-B20F-506888BA4588}" type="datetimeFigureOut">
              <a:rPr lang="ru-RU" smtClean="0"/>
              <a:pPr/>
              <a:t>12.09.2022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5552D-4251-4A05-A75E-6656B5ACA1D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16725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B00F4-7970-426F-B20F-506888BA4588}" type="datetimeFigureOut">
              <a:rPr lang="ru-RU" smtClean="0"/>
              <a:pPr/>
              <a:t>12.09.2022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5552D-4251-4A05-A75E-6656B5ACA1D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74907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B00F4-7970-426F-B20F-506888BA4588}" type="datetimeFigureOut">
              <a:rPr lang="ru-RU" smtClean="0"/>
              <a:pPr/>
              <a:t>12.09.2022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5552D-4251-4A05-A75E-6656B5ACA1D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99623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B00F4-7970-426F-B20F-506888BA4588}" type="datetimeFigureOut">
              <a:rPr lang="ru-RU" smtClean="0"/>
              <a:pPr/>
              <a:t>12.09.2022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5552D-4251-4A05-A75E-6656B5ACA1D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36353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B00F4-7970-426F-B20F-506888BA4588}" type="datetimeFigureOut">
              <a:rPr lang="ru-RU" smtClean="0"/>
              <a:pPr/>
              <a:t>12.09.2022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5552D-4251-4A05-A75E-6656B5ACA1D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6900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7B00F4-7970-426F-B20F-506888BA4588}" type="datetimeFigureOut">
              <a:rPr lang="ru-RU" smtClean="0"/>
              <a:pPr/>
              <a:t>12.09.2022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C5552D-4251-4A05-A75E-6656B5ACA1D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83568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Gerund 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4034834" y="4581128"/>
            <a:ext cx="107433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ing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84126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Continue</a:t>
            </a:r>
            <a:r>
              <a:rPr lang="ru-RU" dirty="0" smtClean="0"/>
              <a:t>-продолжать</a:t>
            </a:r>
            <a:r>
              <a:rPr lang="en-US" dirty="0" smtClean="0"/>
              <a:t/>
            </a:r>
            <a:br>
              <a:rPr lang="en-US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214282" y="5000636"/>
            <a:ext cx="8929718" cy="15716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smtClean="0"/>
              <a:t>Let’s continue read</a:t>
            </a:r>
            <a:r>
              <a:rPr lang="en-US" sz="4400" dirty="0" smtClean="0">
                <a:solidFill>
                  <a:srgbClr val="FF0000"/>
                </a:solidFill>
              </a:rPr>
              <a:t>ing</a:t>
            </a:r>
            <a:endParaRPr lang="ru-RU" sz="4400" dirty="0">
              <a:solidFill>
                <a:srgbClr val="FF0000"/>
              </a:solidFill>
            </a:endParaRPr>
          </a:p>
        </p:txBody>
      </p:sp>
      <p:pic>
        <p:nvPicPr>
          <p:cNvPr id="25602" name="Picture 2" descr="https://avatars.mds.yandex.net/get-zen_doc/198554/pub_5bbcbed17c56be00acf8568c_5bbcc07b60011700aa85a8cc/scale_120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71670" y="1214422"/>
            <a:ext cx="5143536" cy="342902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Deny</a:t>
            </a:r>
            <a:r>
              <a:rPr lang="ru-RU" dirty="0" smtClean="0"/>
              <a:t> - отрицать</a:t>
            </a:r>
            <a:r>
              <a:rPr lang="en-US" dirty="0" smtClean="0"/>
              <a:t/>
            </a:r>
            <a:br>
              <a:rPr lang="en-US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14282" y="5000636"/>
            <a:ext cx="8929718" cy="15716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smtClean="0"/>
              <a:t>He denies steal</a:t>
            </a:r>
            <a:r>
              <a:rPr lang="en-US" sz="4400" dirty="0" smtClean="0">
                <a:solidFill>
                  <a:srgbClr val="FF0000"/>
                </a:solidFill>
              </a:rPr>
              <a:t>ing </a:t>
            </a:r>
            <a:r>
              <a:rPr lang="en-US" sz="4400" dirty="0" smtClean="0">
                <a:solidFill>
                  <a:schemeClr val="bg1"/>
                </a:solidFill>
              </a:rPr>
              <a:t>your money</a:t>
            </a:r>
            <a:endParaRPr lang="ru-RU" sz="4400" dirty="0">
              <a:solidFill>
                <a:schemeClr val="bg1"/>
              </a:solidFill>
            </a:endParaRPr>
          </a:p>
        </p:txBody>
      </p:sp>
      <p:pic>
        <p:nvPicPr>
          <p:cNvPr id="26626" name="Picture 2" descr="https://avatars.mds.yandex.net/get-zen_doc/1900274/pub_5d592634fc69ab00adcb5bea_5d5926ccfc69ab00adcb5beb/scale_120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43042" y="857232"/>
            <a:ext cx="5715040" cy="381193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Fancy</a:t>
            </a:r>
            <a:r>
              <a:rPr lang="ru-RU" dirty="0" smtClean="0"/>
              <a:t> – нравиться, любить</a:t>
            </a:r>
            <a:r>
              <a:rPr lang="en-US" dirty="0" smtClean="0"/>
              <a:t/>
            </a:r>
            <a:br>
              <a:rPr lang="en-US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214282" y="5000636"/>
            <a:ext cx="8929718" cy="15716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smtClean="0"/>
              <a:t>I fancy eat</a:t>
            </a:r>
            <a:r>
              <a:rPr lang="en-US" sz="4400" dirty="0" smtClean="0">
                <a:solidFill>
                  <a:srgbClr val="FF0000"/>
                </a:solidFill>
              </a:rPr>
              <a:t>ing</a:t>
            </a:r>
            <a:r>
              <a:rPr lang="en-US" sz="4400" dirty="0" smtClean="0"/>
              <a:t> out</a:t>
            </a:r>
            <a:endParaRPr lang="ru-RU" sz="4400" dirty="0">
              <a:solidFill>
                <a:schemeClr val="bg1"/>
              </a:solidFill>
            </a:endParaRPr>
          </a:p>
        </p:txBody>
      </p:sp>
      <p:pic>
        <p:nvPicPr>
          <p:cNvPr id="27650" name="Picture 2" descr="https://n1s1.hsmedia.ru/3a/58/68/3a586848e02fa5b8502759a135f686d6/1000x667_0xac120003_647697995161582233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14480" y="1071546"/>
            <a:ext cx="5462277" cy="364333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Go</a:t>
            </a:r>
            <a:r>
              <a:rPr lang="ru-RU" dirty="0" smtClean="0"/>
              <a:t> </a:t>
            </a:r>
            <a:r>
              <a:rPr lang="en-US" dirty="0" smtClean="0"/>
              <a:t> ( sport) skiing/skating</a:t>
            </a:r>
            <a:br>
              <a:rPr lang="en-US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214282" y="5000636"/>
            <a:ext cx="8929718" cy="15716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smtClean="0"/>
              <a:t>Let’s go swimm</a:t>
            </a:r>
            <a:r>
              <a:rPr lang="en-US" sz="4400" dirty="0" smtClean="0">
                <a:solidFill>
                  <a:srgbClr val="FF0000"/>
                </a:solidFill>
              </a:rPr>
              <a:t>ing</a:t>
            </a:r>
            <a:endParaRPr lang="ru-RU" sz="4400" dirty="0">
              <a:solidFill>
                <a:srgbClr val="FF0000"/>
              </a:solidFill>
            </a:endParaRPr>
          </a:p>
        </p:txBody>
      </p:sp>
      <p:pic>
        <p:nvPicPr>
          <p:cNvPr id="28674" name="Picture 2" descr="https://townsquare.media/site/45/files/2011/06/RS2536_114272131-scr.jpg?w=1200&amp;h=0&amp;zc=1&amp;s=0&amp;a=t&amp;q=8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28794" y="1285860"/>
            <a:ext cx="5214974" cy="347664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Miss</a:t>
            </a:r>
            <a:r>
              <a:rPr lang="ru-RU" dirty="0" smtClean="0"/>
              <a:t> -  скучать</a:t>
            </a:r>
            <a:r>
              <a:rPr lang="en-US" dirty="0" smtClean="0"/>
              <a:t/>
            </a:r>
            <a:br>
              <a:rPr lang="en-US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214282" y="5000636"/>
            <a:ext cx="8929718" cy="15716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smtClean="0"/>
              <a:t>I miss play</a:t>
            </a:r>
            <a:r>
              <a:rPr lang="en-US" sz="4400" dirty="0" smtClean="0">
                <a:solidFill>
                  <a:srgbClr val="FF0000"/>
                </a:solidFill>
              </a:rPr>
              <a:t>ing</a:t>
            </a:r>
            <a:r>
              <a:rPr lang="en-US" sz="4400" dirty="0" smtClean="0"/>
              <a:t> with my dog</a:t>
            </a:r>
            <a:endParaRPr lang="ru-RU" sz="4400" dirty="0">
              <a:solidFill>
                <a:srgbClr val="FF0000"/>
              </a:solidFill>
            </a:endParaRPr>
          </a:p>
        </p:txBody>
      </p:sp>
      <p:pic>
        <p:nvPicPr>
          <p:cNvPr id="29698" name="Picture 2" descr="https://hotgeo.ru/uploads/posts/2019-12/1577170492_hp_pcc_lg_dog_play_hero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85852" y="1000108"/>
            <a:ext cx="6929454" cy="389591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Suggest</a:t>
            </a:r>
            <a:r>
              <a:rPr lang="ru-RU" dirty="0" smtClean="0"/>
              <a:t>  - предлагать</a:t>
            </a:r>
            <a:r>
              <a:rPr lang="en-US" dirty="0" smtClean="0"/>
              <a:t/>
            </a:r>
            <a:br>
              <a:rPr lang="en-US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214282" y="5000636"/>
            <a:ext cx="8929718" cy="15716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smtClean="0"/>
              <a:t>I suggest visit</a:t>
            </a:r>
            <a:r>
              <a:rPr lang="en-US" sz="4400" dirty="0" smtClean="0">
                <a:solidFill>
                  <a:srgbClr val="FF0000"/>
                </a:solidFill>
              </a:rPr>
              <a:t>ing</a:t>
            </a:r>
            <a:r>
              <a:rPr lang="en-US" sz="4400" dirty="0" smtClean="0"/>
              <a:t> this museum</a:t>
            </a:r>
            <a:endParaRPr lang="ru-RU" sz="4400" dirty="0">
              <a:solidFill>
                <a:srgbClr val="FF0000"/>
              </a:solidFill>
            </a:endParaRPr>
          </a:p>
        </p:txBody>
      </p:sp>
      <p:pic>
        <p:nvPicPr>
          <p:cNvPr id="30724" name="Picture 4" descr="https://fb.ru/misc/i/gallery/86906/274887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5984" y="1785926"/>
            <a:ext cx="3857620" cy="287259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Practise</a:t>
            </a:r>
            <a:r>
              <a:rPr lang="ru-RU" dirty="0" smtClean="0"/>
              <a:t> - практиковаться</a:t>
            </a:r>
            <a:r>
              <a:rPr lang="en-US" dirty="0" smtClean="0"/>
              <a:t/>
            </a:r>
            <a:br>
              <a:rPr lang="en-US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1746" name="Picture 2" descr="https://196417.ru/wp-content/uploads/2020/12/vektor-futbol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28860" y="1142984"/>
            <a:ext cx="3075590" cy="3136857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214282" y="4929198"/>
            <a:ext cx="8929718" cy="15716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solidFill>
                  <a:schemeClr val="bg1"/>
                </a:solidFill>
              </a:rPr>
              <a:t>He is </a:t>
            </a:r>
            <a:r>
              <a:rPr lang="en-US" sz="4400" dirty="0" err="1" smtClean="0">
                <a:solidFill>
                  <a:schemeClr val="bg1"/>
                </a:solidFill>
              </a:rPr>
              <a:t>practising</a:t>
            </a:r>
            <a:r>
              <a:rPr lang="en-US" sz="4400" dirty="0" smtClean="0">
                <a:solidFill>
                  <a:schemeClr val="bg1"/>
                </a:solidFill>
              </a:rPr>
              <a:t> play</a:t>
            </a:r>
            <a:r>
              <a:rPr lang="en-US" sz="4400" dirty="0" smtClean="0">
                <a:solidFill>
                  <a:srgbClr val="FF0000"/>
                </a:solidFill>
              </a:rPr>
              <a:t>ing</a:t>
            </a:r>
            <a:r>
              <a:rPr lang="en-US" sz="4400" dirty="0" smtClean="0">
                <a:solidFill>
                  <a:schemeClr val="bg1"/>
                </a:solidFill>
              </a:rPr>
              <a:t> football</a:t>
            </a:r>
            <a:endParaRPr lang="ru-RU" sz="4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Prevent</a:t>
            </a:r>
            <a:r>
              <a:rPr lang="ru-RU" dirty="0" smtClean="0"/>
              <a:t> - предотвращать</a:t>
            </a:r>
            <a:r>
              <a:rPr lang="en-US" dirty="0" smtClean="0"/>
              <a:t/>
            </a:r>
            <a:br>
              <a:rPr lang="en-US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2770" name="Picture 2" descr="https://im0-tub-ru.yandex.net/i?id=849b37a244b7b72d398833633b1efe2c-l&amp;ref=rim&amp;n=13&amp;w=1280&amp;h=72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2976" y="1285860"/>
            <a:ext cx="6866431" cy="3862368"/>
          </a:xfrm>
          <a:prstGeom prst="rect">
            <a:avLst/>
          </a:prstGeom>
          <a:noFill/>
        </p:spPr>
      </p:pic>
      <p:sp>
        <p:nvSpPr>
          <p:cNvPr id="7" name="Диагональная полоса 6"/>
          <p:cNvSpPr/>
          <p:nvPr/>
        </p:nvSpPr>
        <p:spPr>
          <a:xfrm>
            <a:off x="1142976" y="1214422"/>
            <a:ext cx="6858048" cy="3929090"/>
          </a:xfrm>
          <a:prstGeom prst="diagStripe">
            <a:avLst>
              <a:gd name="adj" fmla="val 901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14282" y="4929198"/>
            <a:ext cx="8929718" cy="15716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solidFill>
                  <a:schemeClr val="bg1"/>
                </a:solidFill>
              </a:rPr>
              <a:t>We must prevent bully</a:t>
            </a:r>
            <a:r>
              <a:rPr lang="en-US" sz="4400" dirty="0" smtClean="0">
                <a:solidFill>
                  <a:srgbClr val="FF0000"/>
                </a:solidFill>
              </a:rPr>
              <a:t>ing</a:t>
            </a:r>
            <a:r>
              <a:rPr lang="en-US" sz="4400" dirty="0" smtClean="0">
                <a:solidFill>
                  <a:schemeClr val="bg1"/>
                </a:solidFill>
              </a:rPr>
              <a:t> </a:t>
            </a:r>
            <a:endParaRPr lang="ru-RU" sz="4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Spend/waste time ( money)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14282" y="4929198"/>
            <a:ext cx="8929718" cy="15716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solidFill>
                  <a:schemeClr val="bg1"/>
                </a:solidFill>
              </a:rPr>
              <a:t>He shouldn’t waste money buy</a:t>
            </a:r>
            <a:r>
              <a:rPr lang="en-US" sz="4400" dirty="0" smtClean="0">
                <a:solidFill>
                  <a:srgbClr val="FF0000"/>
                </a:solidFill>
              </a:rPr>
              <a:t>ing</a:t>
            </a:r>
            <a:r>
              <a:rPr lang="en-US" sz="4400" dirty="0" smtClean="0">
                <a:solidFill>
                  <a:schemeClr val="bg1"/>
                </a:solidFill>
              </a:rPr>
              <a:t> expensive things </a:t>
            </a:r>
            <a:endParaRPr lang="ru-RU" sz="4400" dirty="0">
              <a:solidFill>
                <a:schemeClr val="bg1"/>
              </a:solidFill>
            </a:endParaRPr>
          </a:p>
        </p:txBody>
      </p:sp>
      <p:pic>
        <p:nvPicPr>
          <p:cNvPr id="33794" name="Picture 2" descr="https://static.riafan.ru/uploads/2020/01/25/orig-15799400461ea7774bfaf469a2726d3a62ac928912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00166" y="1214422"/>
            <a:ext cx="6164919" cy="347025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После предлогов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in/at/about/with………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How about </a:t>
            </a:r>
            <a:r>
              <a:rPr lang="en-US" dirty="0" smtClean="0">
                <a:solidFill>
                  <a:srgbClr val="FF0000"/>
                </a:solidFill>
              </a:rPr>
              <a:t>making</a:t>
            </a:r>
            <a:r>
              <a:rPr lang="en-US" dirty="0" smtClean="0"/>
              <a:t> a cake? 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5580112" y="1281534"/>
            <a:ext cx="107433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ing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6832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Подлежащее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 </a:t>
            </a:r>
            <a:r>
              <a:rPr lang="en-US" dirty="0" smtClean="0"/>
              <a:t>(Eat      </a:t>
            </a:r>
            <a:r>
              <a:rPr lang="en-US" dirty="0" smtClean="0"/>
              <a:t>)    vegetables is good for you.</a:t>
            </a:r>
          </a:p>
          <a:p>
            <a:r>
              <a:rPr lang="en-US" dirty="0" smtClean="0"/>
              <a:t>Listen ……. to music is very relaxing </a:t>
            </a:r>
          </a:p>
          <a:p>
            <a:r>
              <a:rPr lang="en-US" dirty="0" smtClean="0"/>
              <a:t>Go ……   to museums can help you study better</a:t>
            </a:r>
          </a:p>
          <a:p>
            <a:r>
              <a:rPr lang="en-US" dirty="0" smtClean="0"/>
              <a:t>Cook ……  is a good hobby</a:t>
            </a:r>
          </a:p>
          <a:p>
            <a:r>
              <a:rPr lang="en-US" dirty="0" smtClean="0"/>
              <a:t>Ride ……  a bike can help you keep fit</a:t>
            </a:r>
          </a:p>
          <a:p>
            <a:endParaRPr lang="en-US" dirty="0" smtClean="0"/>
          </a:p>
          <a:p>
            <a:endParaRPr lang="ru-RU" dirty="0"/>
          </a:p>
        </p:txBody>
      </p:sp>
      <p:sp>
        <p:nvSpPr>
          <p:cNvPr id="4" name="Овал 3"/>
          <p:cNvSpPr/>
          <p:nvPr/>
        </p:nvSpPr>
        <p:spPr>
          <a:xfrm>
            <a:off x="1969840" y="1628800"/>
            <a:ext cx="720080" cy="57606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 smtClean="0"/>
              <a:t>ing</a:t>
            </a:r>
            <a:endParaRPr lang="ru-RU" sz="2000" b="1" dirty="0"/>
          </a:p>
        </p:txBody>
      </p:sp>
      <p:sp>
        <p:nvSpPr>
          <p:cNvPr id="5" name="Овал 4"/>
          <p:cNvSpPr/>
          <p:nvPr/>
        </p:nvSpPr>
        <p:spPr>
          <a:xfrm>
            <a:off x="1897520" y="2204864"/>
            <a:ext cx="720080" cy="57606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 smtClean="0"/>
              <a:t>ing</a:t>
            </a:r>
            <a:endParaRPr lang="ru-RU" sz="2000" b="1" dirty="0"/>
          </a:p>
        </p:txBody>
      </p:sp>
      <p:sp>
        <p:nvSpPr>
          <p:cNvPr id="6" name="Овал 5"/>
          <p:cNvSpPr/>
          <p:nvPr/>
        </p:nvSpPr>
        <p:spPr>
          <a:xfrm>
            <a:off x="1534856" y="2716560"/>
            <a:ext cx="720080" cy="57606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 smtClean="0"/>
              <a:t>ing</a:t>
            </a:r>
            <a:endParaRPr lang="ru-RU" sz="2000" b="1" dirty="0"/>
          </a:p>
        </p:txBody>
      </p:sp>
      <p:sp>
        <p:nvSpPr>
          <p:cNvPr id="7" name="Овал 6"/>
          <p:cNvSpPr/>
          <p:nvPr/>
        </p:nvSpPr>
        <p:spPr>
          <a:xfrm>
            <a:off x="1797232" y="3789040"/>
            <a:ext cx="720080" cy="57606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 smtClean="0"/>
              <a:t>ing</a:t>
            </a:r>
            <a:endParaRPr lang="ru-RU" sz="2000" b="1" dirty="0"/>
          </a:p>
        </p:txBody>
      </p:sp>
      <p:sp>
        <p:nvSpPr>
          <p:cNvPr id="8" name="Овал 7"/>
          <p:cNvSpPr/>
          <p:nvPr/>
        </p:nvSpPr>
        <p:spPr>
          <a:xfrm>
            <a:off x="1625080" y="4446240"/>
            <a:ext cx="720080" cy="57606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 smtClean="0"/>
              <a:t>ing</a:t>
            </a:r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val="2118751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052736"/>
            <a:ext cx="8974832" cy="5649491"/>
          </a:xfrm>
        </p:spPr>
        <p:txBody>
          <a:bodyPr>
            <a:normAutofit fontScale="92500"/>
          </a:bodyPr>
          <a:lstStyle/>
          <a:p>
            <a:r>
              <a:rPr lang="en-US" dirty="0"/>
              <a:t>The doctor insisted on (send) the sick man to hospital.</a:t>
            </a:r>
          </a:p>
          <a:p>
            <a:r>
              <a:rPr lang="en-US" dirty="0"/>
              <a:t>He was good at (repair) cars.</a:t>
            </a:r>
          </a:p>
          <a:p>
            <a:r>
              <a:rPr lang="en-US" dirty="0"/>
              <a:t>She was sorry for (come) late.</a:t>
            </a:r>
          </a:p>
          <a:p>
            <a:r>
              <a:rPr lang="en-US" dirty="0"/>
              <a:t>The children ran out the room and began (play).</a:t>
            </a:r>
          </a:p>
          <a:p>
            <a:r>
              <a:rPr lang="en-US" dirty="0"/>
              <a:t>He seemed sorry for (be) rude.</a:t>
            </a:r>
          </a:p>
          <a:p>
            <a:r>
              <a:rPr lang="en-US" dirty="0"/>
              <a:t>The girl had no talent for (dance).</a:t>
            </a:r>
          </a:p>
          <a:p>
            <a:r>
              <a:rPr lang="en-US" dirty="0"/>
              <a:t>After (check) the students’ papers, the teacher handed them back.</a:t>
            </a:r>
          </a:p>
          <a:p>
            <a:r>
              <a:rPr lang="en-US" dirty="0"/>
              <a:t>Excuse her for (break) her cup.</a:t>
            </a:r>
          </a:p>
          <a:p>
            <a:r>
              <a:rPr lang="en-US" dirty="0"/>
              <a:t>She was proud of (win) the prize.</a:t>
            </a:r>
          </a:p>
          <a:p>
            <a:endParaRPr lang="ru-RU" dirty="0"/>
          </a:p>
        </p:txBody>
      </p:sp>
      <p:sp>
        <p:nvSpPr>
          <p:cNvPr id="4" name="Овал 3"/>
          <p:cNvSpPr/>
          <p:nvPr/>
        </p:nvSpPr>
        <p:spPr>
          <a:xfrm>
            <a:off x="3635896" y="715264"/>
            <a:ext cx="1800200" cy="43204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sending</a:t>
            </a:r>
            <a:endParaRPr lang="ru-RU" sz="2400" dirty="0"/>
          </a:p>
        </p:txBody>
      </p:sp>
      <p:sp>
        <p:nvSpPr>
          <p:cNvPr id="5" name="Овал 4"/>
          <p:cNvSpPr/>
          <p:nvPr/>
        </p:nvSpPr>
        <p:spPr>
          <a:xfrm>
            <a:off x="2704180" y="1484784"/>
            <a:ext cx="1800200" cy="43204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/>
              <a:t>reparing</a:t>
            </a:r>
            <a:endParaRPr lang="ru-RU" sz="2400" dirty="0"/>
          </a:p>
        </p:txBody>
      </p:sp>
      <p:sp>
        <p:nvSpPr>
          <p:cNvPr id="6" name="Овал 5"/>
          <p:cNvSpPr/>
          <p:nvPr/>
        </p:nvSpPr>
        <p:spPr>
          <a:xfrm>
            <a:off x="3059832" y="2204864"/>
            <a:ext cx="1800200" cy="43204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coming</a:t>
            </a:r>
            <a:endParaRPr lang="ru-RU" sz="2400" dirty="0"/>
          </a:p>
        </p:txBody>
      </p:sp>
      <p:sp>
        <p:nvSpPr>
          <p:cNvPr id="7" name="Овал 6"/>
          <p:cNvSpPr/>
          <p:nvPr/>
        </p:nvSpPr>
        <p:spPr>
          <a:xfrm>
            <a:off x="6804248" y="2780928"/>
            <a:ext cx="1800200" cy="43204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playing</a:t>
            </a:r>
            <a:endParaRPr lang="ru-RU" sz="2400" dirty="0"/>
          </a:p>
        </p:txBody>
      </p:sp>
      <p:sp>
        <p:nvSpPr>
          <p:cNvPr id="8" name="Овал 7"/>
          <p:cNvSpPr/>
          <p:nvPr/>
        </p:nvSpPr>
        <p:spPr>
          <a:xfrm>
            <a:off x="3724868" y="3212976"/>
            <a:ext cx="1800200" cy="43204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being</a:t>
            </a:r>
            <a:endParaRPr lang="ru-RU" sz="2400" dirty="0"/>
          </a:p>
        </p:txBody>
      </p:sp>
      <p:sp>
        <p:nvSpPr>
          <p:cNvPr id="9" name="Овал 8"/>
          <p:cNvSpPr/>
          <p:nvPr/>
        </p:nvSpPr>
        <p:spPr>
          <a:xfrm>
            <a:off x="4355976" y="3789040"/>
            <a:ext cx="1800200" cy="43204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dancing</a:t>
            </a:r>
            <a:endParaRPr lang="ru-RU" sz="2400" dirty="0"/>
          </a:p>
        </p:txBody>
      </p:sp>
      <p:sp>
        <p:nvSpPr>
          <p:cNvPr id="10" name="Овал 9"/>
          <p:cNvSpPr/>
          <p:nvPr/>
        </p:nvSpPr>
        <p:spPr>
          <a:xfrm>
            <a:off x="1259632" y="4437112"/>
            <a:ext cx="1800200" cy="43204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checking</a:t>
            </a:r>
            <a:endParaRPr lang="ru-RU" sz="2400" dirty="0"/>
          </a:p>
        </p:txBody>
      </p:sp>
      <p:sp>
        <p:nvSpPr>
          <p:cNvPr id="11" name="Овал 10"/>
          <p:cNvSpPr/>
          <p:nvPr/>
        </p:nvSpPr>
        <p:spPr>
          <a:xfrm>
            <a:off x="2507588" y="5229200"/>
            <a:ext cx="1800200" cy="43204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breaking</a:t>
            </a:r>
            <a:endParaRPr lang="ru-RU" sz="2400" dirty="0"/>
          </a:p>
        </p:txBody>
      </p:sp>
      <p:sp>
        <p:nvSpPr>
          <p:cNvPr id="12" name="Овал 11"/>
          <p:cNvSpPr/>
          <p:nvPr/>
        </p:nvSpPr>
        <p:spPr>
          <a:xfrm>
            <a:off x="3203848" y="5949280"/>
            <a:ext cx="1800200" cy="43204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winning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691784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После фраз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It’s worth – </a:t>
            </a:r>
            <a:r>
              <a:rPr lang="ru-RU" dirty="0" smtClean="0"/>
              <a:t>оно того стоит</a:t>
            </a:r>
            <a:endParaRPr lang="en-US" dirty="0" smtClean="0"/>
          </a:p>
          <a:p>
            <a:r>
              <a:rPr lang="en-US" dirty="0" smtClean="0"/>
              <a:t>Can’t stand</a:t>
            </a:r>
            <a:r>
              <a:rPr lang="ru-RU" dirty="0" smtClean="0"/>
              <a:t> – не выносить</a:t>
            </a:r>
            <a:endParaRPr lang="en-US" dirty="0" smtClean="0"/>
          </a:p>
          <a:p>
            <a:r>
              <a:rPr lang="en-US" dirty="0" smtClean="0"/>
              <a:t>Have difficulty in</a:t>
            </a:r>
            <a:r>
              <a:rPr lang="ru-RU" dirty="0" smtClean="0"/>
              <a:t> – иметь сложности, затрудняться</a:t>
            </a:r>
            <a:endParaRPr lang="en-US" dirty="0" smtClean="0"/>
          </a:p>
          <a:p>
            <a:r>
              <a:rPr lang="en-US" dirty="0" smtClean="0"/>
              <a:t>Look forward to</a:t>
            </a:r>
            <a:r>
              <a:rPr lang="ru-RU" dirty="0" smtClean="0"/>
              <a:t> – ждать с нетерпением</a:t>
            </a:r>
            <a:endParaRPr lang="en-US" dirty="0" smtClean="0"/>
          </a:p>
          <a:p>
            <a:r>
              <a:rPr lang="en-US" dirty="0" smtClean="0"/>
              <a:t>Can’t help</a:t>
            </a:r>
            <a:r>
              <a:rPr lang="ru-RU" dirty="0" smtClean="0"/>
              <a:t> – не мочь не сделать что-либо</a:t>
            </a:r>
            <a:endParaRPr lang="en-US" dirty="0" smtClean="0"/>
          </a:p>
          <a:p>
            <a:r>
              <a:rPr lang="en-US" dirty="0" smtClean="0"/>
              <a:t>Be busy</a:t>
            </a:r>
          </a:p>
          <a:p>
            <a:r>
              <a:rPr lang="en-US" dirty="0" smtClean="0"/>
              <a:t>It’s no use</a:t>
            </a:r>
          </a:p>
          <a:p>
            <a:r>
              <a:rPr lang="en-US" dirty="0" smtClean="0"/>
              <a:t>There is no point</a:t>
            </a:r>
          </a:p>
          <a:p>
            <a:r>
              <a:rPr lang="en-US" dirty="0" smtClean="0"/>
              <a:t>What’s the use of</a:t>
            </a:r>
          </a:p>
          <a:p>
            <a:r>
              <a:rPr lang="en-US" dirty="0" smtClean="0"/>
              <a:t>Object to</a:t>
            </a:r>
          </a:p>
          <a:p>
            <a:pPr marL="0" indent="0">
              <a:buNone/>
            </a:pPr>
            <a:endParaRPr lang="en-US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08745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To</a:t>
            </a:r>
            <a:r>
              <a:rPr lang="en-US" dirty="0" smtClean="0"/>
              <a:t> Infinitive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1196752"/>
            <a:ext cx="8229600" cy="4525963"/>
          </a:xfrm>
        </p:spPr>
        <p:txBody>
          <a:bodyPr/>
          <a:lstStyle/>
          <a:p>
            <a:r>
              <a:rPr lang="ru-RU" dirty="0" smtClean="0"/>
              <a:t>Цель </a:t>
            </a:r>
          </a:p>
          <a:p>
            <a:r>
              <a:rPr lang="en-US" dirty="0" smtClean="0"/>
              <a:t>He went out </a:t>
            </a:r>
            <a:r>
              <a:rPr lang="en-US" dirty="0" smtClean="0">
                <a:solidFill>
                  <a:srgbClr val="FF0000"/>
                </a:solidFill>
              </a:rPr>
              <a:t>to</a:t>
            </a:r>
            <a:r>
              <a:rPr lang="en-US" dirty="0" smtClean="0"/>
              <a:t> buy some milk</a:t>
            </a:r>
          </a:p>
          <a:p>
            <a:r>
              <a:rPr lang="en-US" dirty="0" smtClean="0"/>
              <a:t>He phoned </a:t>
            </a:r>
            <a:r>
              <a:rPr lang="en-US" dirty="0" smtClean="0">
                <a:solidFill>
                  <a:srgbClr val="FF0000"/>
                </a:solidFill>
              </a:rPr>
              <a:t>to</a:t>
            </a:r>
            <a:r>
              <a:rPr lang="en-US" dirty="0" smtClean="0"/>
              <a:t> speak with her</a:t>
            </a:r>
          </a:p>
          <a:p>
            <a:r>
              <a:rPr lang="en-US" dirty="0" smtClean="0"/>
              <a:t>He bought some flowers </a:t>
            </a:r>
            <a:r>
              <a:rPr lang="en-US" dirty="0" smtClean="0">
                <a:solidFill>
                  <a:srgbClr val="FF0000"/>
                </a:solidFill>
              </a:rPr>
              <a:t>to </a:t>
            </a:r>
            <a:r>
              <a:rPr lang="en-US" dirty="0" smtClean="0"/>
              <a:t>give them to his mum</a:t>
            </a:r>
          </a:p>
          <a:p>
            <a:r>
              <a:rPr lang="en-US" dirty="0" smtClean="0"/>
              <a:t>They </a:t>
            </a: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0344" y="3703296"/>
            <a:ext cx="3142480" cy="3142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7308304" y="3459456"/>
            <a:ext cx="80310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to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35569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B050"/>
                </a:solidFill>
              </a:rPr>
              <a:t>Would</a:t>
            </a:r>
            <a:r>
              <a:rPr lang="en-US" dirty="0" smtClean="0"/>
              <a:t> like</a:t>
            </a:r>
          </a:p>
          <a:p>
            <a:r>
              <a:rPr lang="en-US" dirty="0" smtClean="0">
                <a:solidFill>
                  <a:srgbClr val="00B050"/>
                </a:solidFill>
              </a:rPr>
              <a:t>Would</a:t>
            </a:r>
            <a:r>
              <a:rPr lang="en-US" dirty="0" smtClean="0"/>
              <a:t> prefer</a:t>
            </a:r>
          </a:p>
          <a:p>
            <a:r>
              <a:rPr lang="en-US" dirty="0" smtClean="0">
                <a:solidFill>
                  <a:srgbClr val="00B050"/>
                </a:solidFill>
              </a:rPr>
              <a:t>Would</a:t>
            </a:r>
            <a:r>
              <a:rPr lang="en-US" dirty="0" smtClean="0"/>
              <a:t> love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626151" y="1628800"/>
            <a:ext cx="401000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To - infinitive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22950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After    </a:t>
            </a:r>
            <a:r>
              <a:rPr lang="en-US" dirty="0" smtClean="0">
                <a:solidFill>
                  <a:srgbClr val="FF0000"/>
                </a:solidFill>
              </a:rPr>
              <a:t>too/enough</a:t>
            </a:r>
            <a:endParaRPr lang="ru-R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6926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74638"/>
            <a:ext cx="8291264" cy="178621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После прилагательных, описывающих чувства и эмоции</a:t>
            </a:r>
            <a:r>
              <a:rPr lang="en-US" dirty="0" smtClean="0"/>
              <a:t>, </a:t>
            </a:r>
            <a:r>
              <a:rPr lang="ru-RU" dirty="0" smtClean="0"/>
              <a:t>характер людей, желание</a:t>
            </a:r>
            <a:r>
              <a:rPr lang="en-US" dirty="0" smtClean="0"/>
              <a:t>/</a:t>
            </a:r>
            <a:r>
              <a:rPr lang="ru-RU" dirty="0" smtClean="0"/>
              <a:t>нежелание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2420888"/>
            <a:ext cx="8291264" cy="3705275"/>
          </a:xfrm>
        </p:spPr>
        <p:txBody>
          <a:bodyPr/>
          <a:lstStyle/>
          <a:p>
            <a:r>
              <a:rPr lang="en-US" dirty="0" smtClean="0"/>
              <a:t>Eager to</a:t>
            </a:r>
          </a:p>
          <a:p>
            <a:r>
              <a:rPr lang="en-US" dirty="0" smtClean="0"/>
              <a:t>Willing to</a:t>
            </a:r>
            <a:endParaRPr lang="ru-RU" dirty="0" smtClean="0"/>
          </a:p>
          <a:p>
            <a:r>
              <a:rPr lang="en-US" dirty="0" smtClean="0"/>
              <a:t>Happy</a:t>
            </a:r>
          </a:p>
          <a:p>
            <a:r>
              <a:rPr lang="en-US" dirty="0" smtClean="0"/>
              <a:t>Sad</a:t>
            </a:r>
          </a:p>
          <a:p>
            <a:r>
              <a:rPr lang="en-US" dirty="0" smtClean="0"/>
              <a:t>Clever</a:t>
            </a:r>
          </a:p>
          <a:p>
            <a:r>
              <a:rPr lang="en-US" dirty="0" smtClean="0"/>
              <a:t>kind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21978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To tell the truth</a:t>
            </a:r>
          </a:p>
          <a:p>
            <a:r>
              <a:rPr lang="en-US" dirty="0" smtClean="0"/>
              <a:t>To be honest</a:t>
            </a:r>
          </a:p>
          <a:p>
            <a:r>
              <a:rPr lang="en-US" dirty="0" smtClean="0"/>
              <a:t>To sum up</a:t>
            </a:r>
          </a:p>
          <a:p>
            <a:r>
              <a:rPr lang="en-US" dirty="0" smtClean="0"/>
              <a:t>To begin with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39490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After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 numCol="2">
            <a:normAutofit lnSpcReduction="10000"/>
          </a:bodyPr>
          <a:lstStyle/>
          <a:p>
            <a:r>
              <a:rPr lang="en-US" dirty="0" smtClean="0"/>
              <a:t>Ask – </a:t>
            </a:r>
            <a:r>
              <a:rPr lang="ru-RU" dirty="0" smtClean="0"/>
              <a:t>спрашивать</a:t>
            </a:r>
          </a:p>
          <a:p>
            <a:r>
              <a:rPr lang="en-US" dirty="0" smtClean="0"/>
              <a:t>Advise – </a:t>
            </a:r>
            <a:r>
              <a:rPr lang="ru-RU" dirty="0" smtClean="0"/>
              <a:t>советовать</a:t>
            </a:r>
          </a:p>
          <a:p>
            <a:r>
              <a:rPr lang="en-US" dirty="0" smtClean="0"/>
              <a:t>Agree - </a:t>
            </a:r>
            <a:r>
              <a:rPr lang="ru-RU" dirty="0" smtClean="0"/>
              <a:t>соглашаться</a:t>
            </a:r>
            <a:endParaRPr lang="en-US" dirty="0" smtClean="0"/>
          </a:p>
          <a:p>
            <a:r>
              <a:rPr lang="en-US" dirty="0" smtClean="0"/>
              <a:t>Decide</a:t>
            </a:r>
            <a:r>
              <a:rPr lang="ru-RU" dirty="0" smtClean="0"/>
              <a:t> - решить</a:t>
            </a:r>
            <a:endParaRPr lang="en-US" dirty="0" smtClean="0"/>
          </a:p>
          <a:p>
            <a:r>
              <a:rPr lang="en-US" dirty="0" smtClean="0"/>
              <a:t>Explain</a:t>
            </a:r>
            <a:r>
              <a:rPr lang="ru-RU" dirty="0" smtClean="0"/>
              <a:t> – объяснять</a:t>
            </a:r>
            <a:endParaRPr lang="en-US" dirty="0" smtClean="0"/>
          </a:p>
          <a:p>
            <a:r>
              <a:rPr lang="en-US" dirty="0" smtClean="0"/>
              <a:t>hope – </a:t>
            </a:r>
            <a:r>
              <a:rPr lang="ru-RU" dirty="0" smtClean="0"/>
              <a:t>надеяться</a:t>
            </a:r>
          </a:p>
          <a:p>
            <a:r>
              <a:rPr lang="en-US" dirty="0" smtClean="0"/>
              <a:t>Manage – </a:t>
            </a:r>
            <a:r>
              <a:rPr lang="ru-RU" dirty="0" smtClean="0"/>
              <a:t>удаваться</a:t>
            </a:r>
          </a:p>
          <a:p>
            <a:r>
              <a:rPr lang="en-US" dirty="0" smtClean="0"/>
              <a:t>Offer – </a:t>
            </a:r>
            <a:r>
              <a:rPr lang="ru-RU" dirty="0" smtClean="0"/>
              <a:t>предлагать</a:t>
            </a:r>
          </a:p>
          <a:p>
            <a:r>
              <a:rPr lang="en-US" dirty="0" smtClean="0"/>
              <a:t>Plan</a:t>
            </a:r>
            <a:r>
              <a:rPr lang="ru-RU" dirty="0" smtClean="0"/>
              <a:t> - </a:t>
            </a:r>
            <a:r>
              <a:rPr lang="en-US" dirty="0" smtClean="0"/>
              <a:t> </a:t>
            </a:r>
            <a:r>
              <a:rPr lang="ru-RU" dirty="0" smtClean="0"/>
              <a:t>планировать </a:t>
            </a:r>
            <a:endParaRPr lang="en-US" dirty="0" smtClean="0"/>
          </a:p>
          <a:p>
            <a:r>
              <a:rPr lang="en-US" dirty="0" smtClean="0"/>
              <a:t>Want</a:t>
            </a:r>
            <a:r>
              <a:rPr lang="ru-RU" dirty="0" smtClean="0"/>
              <a:t> - хотеть</a:t>
            </a:r>
            <a:endParaRPr lang="en-US" dirty="0" smtClean="0"/>
          </a:p>
          <a:p>
            <a:r>
              <a:rPr lang="en-US" dirty="0" smtClean="0"/>
              <a:t>Expect</a:t>
            </a:r>
            <a:r>
              <a:rPr lang="ru-RU" dirty="0" smtClean="0"/>
              <a:t> – ожидать </a:t>
            </a:r>
            <a:endParaRPr lang="en-US" dirty="0" smtClean="0"/>
          </a:p>
          <a:p>
            <a:r>
              <a:rPr lang="en-US" dirty="0" smtClean="0"/>
              <a:t>Promise </a:t>
            </a:r>
            <a:r>
              <a:rPr lang="ru-RU" dirty="0" smtClean="0"/>
              <a:t>- обещать</a:t>
            </a:r>
            <a:endParaRPr lang="en-US" dirty="0" smtClean="0"/>
          </a:p>
          <a:p>
            <a:r>
              <a:rPr lang="en-US" dirty="0" smtClean="0"/>
              <a:t>Refuse </a:t>
            </a:r>
            <a:r>
              <a:rPr lang="ru-RU" dirty="0" smtClean="0"/>
              <a:t> - отказываться</a:t>
            </a:r>
          </a:p>
          <a:p>
            <a:r>
              <a:rPr lang="en-US" dirty="0" smtClean="0"/>
              <a:t>Seem - </a:t>
            </a:r>
            <a:r>
              <a:rPr lang="ru-RU" dirty="0" smtClean="0"/>
              <a:t>казаться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520177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Ask – </a:t>
            </a:r>
            <a:r>
              <a:rPr lang="ru-RU" dirty="0" smtClean="0"/>
              <a:t>спрашивать, просить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052736"/>
            <a:ext cx="6534171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0" y="5373216"/>
            <a:ext cx="107504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801688" y="5396075"/>
            <a:ext cx="7848872" cy="12241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smtClean="0"/>
              <a:t>I asked </a:t>
            </a:r>
            <a:r>
              <a:rPr lang="en-US" sz="4800" dirty="0" smtClean="0">
                <a:solidFill>
                  <a:srgbClr val="FF0000"/>
                </a:solidFill>
              </a:rPr>
              <a:t>to</a:t>
            </a:r>
            <a:r>
              <a:rPr lang="en-US" sz="4800" dirty="0" smtClean="0"/>
              <a:t> feed my cat</a:t>
            </a:r>
            <a:endParaRPr lang="ru-RU" sz="4800" dirty="0"/>
          </a:p>
        </p:txBody>
      </p:sp>
    </p:spTree>
    <p:extLst>
      <p:ext uri="{BB962C8B-B14F-4D97-AF65-F5344CB8AC3E}">
        <p14:creationId xmlns:p14="http://schemas.microsoft.com/office/powerpoint/2010/main" val="3982096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Advise – </a:t>
            </a:r>
            <a:r>
              <a:rPr lang="ru-RU" dirty="0"/>
              <a:t>советовать</a:t>
            </a:r>
            <a:br>
              <a:rPr lang="ru-RU" dirty="0"/>
            </a:b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801688" y="5396075"/>
            <a:ext cx="7848872" cy="12241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smtClean="0"/>
              <a:t>The doctor advised </a:t>
            </a:r>
            <a:r>
              <a:rPr lang="en-US" sz="4800" dirty="0" smtClean="0">
                <a:solidFill>
                  <a:srgbClr val="FF0000"/>
                </a:solidFill>
              </a:rPr>
              <a:t>to</a:t>
            </a:r>
            <a:r>
              <a:rPr lang="en-US" sz="4800" dirty="0" smtClean="0"/>
              <a:t> eat more fruit</a:t>
            </a:r>
            <a:endParaRPr lang="ru-RU" sz="4800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196752"/>
            <a:ext cx="5543925" cy="36966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77808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После глаголов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Like</a:t>
            </a:r>
          </a:p>
          <a:p>
            <a:r>
              <a:rPr lang="en-US" dirty="0" smtClean="0"/>
              <a:t>Enjoy </a:t>
            </a:r>
          </a:p>
          <a:p>
            <a:r>
              <a:rPr lang="en-US" dirty="0" smtClean="0"/>
              <a:t>Don’t mind</a:t>
            </a:r>
          </a:p>
          <a:p>
            <a:r>
              <a:rPr lang="en-US" dirty="0" smtClean="0"/>
              <a:t>Dislike</a:t>
            </a:r>
          </a:p>
          <a:p>
            <a:r>
              <a:rPr lang="en-US" dirty="0" smtClean="0"/>
              <a:t>Hate 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6929454" y="2214554"/>
            <a:ext cx="107433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ing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4098" name="Picture 2" descr="https://cdn.pixabay.com/photo/2019/02/19/19/45/thumbs-up-4007573_1280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28794" y="1571612"/>
            <a:ext cx="1654630" cy="1155656"/>
          </a:xfrm>
          <a:prstGeom prst="rect">
            <a:avLst/>
          </a:prstGeom>
          <a:noFill/>
        </p:spPr>
      </p:pic>
      <p:pic>
        <p:nvPicPr>
          <p:cNvPr id="4104" name="Picture 8" descr="https://st4.depositphotos.com/1000507/22192/v/950/depositphotos_221920116-stock-illustration-expressionless-neutral-emoji-colorful-vecto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00364" y="2500306"/>
            <a:ext cx="1035001" cy="1035001"/>
          </a:xfrm>
          <a:prstGeom prst="rect">
            <a:avLst/>
          </a:prstGeom>
          <a:noFill/>
        </p:spPr>
      </p:pic>
      <p:pic>
        <p:nvPicPr>
          <p:cNvPr id="4106" name="Picture 10" descr="https://flagi.in.ua/images/tovari/3071/podushka-suvenirnaya-smaylik-emotsiya_b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14546" y="3500438"/>
            <a:ext cx="1000124" cy="1000124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5286380" y="2214554"/>
            <a:ext cx="174419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en-US" sz="5400" b="1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listen</a:t>
            </a:r>
            <a:endParaRPr lang="ru-RU" sz="5400" b="1" cap="none" spc="0" dirty="0">
              <a:ln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16160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Agree - </a:t>
            </a:r>
            <a:r>
              <a:rPr lang="ru-RU" dirty="0"/>
              <a:t>соглашаться</a:t>
            </a:r>
            <a:r>
              <a:rPr lang="en-US" dirty="0"/>
              <a:t/>
            </a:r>
            <a:br>
              <a:rPr lang="en-US" dirty="0"/>
            </a:b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801688" y="5396075"/>
            <a:ext cx="7848872" cy="12241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smtClean="0"/>
              <a:t>They agreed </a:t>
            </a:r>
            <a:r>
              <a:rPr lang="en-US" sz="4800" dirty="0" smtClean="0">
                <a:solidFill>
                  <a:srgbClr val="FF0000"/>
                </a:solidFill>
              </a:rPr>
              <a:t>to</a:t>
            </a:r>
            <a:r>
              <a:rPr lang="en-US" sz="4800" dirty="0" smtClean="0"/>
              <a:t> meet after classes</a:t>
            </a:r>
            <a:endParaRPr lang="ru-RU" sz="4800" dirty="0"/>
          </a:p>
        </p:txBody>
      </p:sp>
      <p:pic>
        <p:nvPicPr>
          <p:cNvPr id="307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124744"/>
            <a:ext cx="6140872" cy="40939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16765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Decide</a:t>
            </a:r>
            <a:r>
              <a:rPr lang="ru-RU" dirty="0"/>
              <a:t> - решить</a:t>
            </a:r>
            <a:r>
              <a:rPr lang="en-US" dirty="0"/>
              <a:t/>
            </a:r>
            <a:br>
              <a:rPr lang="en-US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801688" y="5396075"/>
            <a:ext cx="7848872" cy="12241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smtClean="0"/>
              <a:t>They decided </a:t>
            </a:r>
            <a:r>
              <a:rPr lang="en-US" sz="4800" dirty="0" smtClean="0">
                <a:solidFill>
                  <a:srgbClr val="FF0000"/>
                </a:solidFill>
              </a:rPr>
              <a:t>to</a:t>
            </a:r>
            <a:r>
              <a:rPr lang="en-US" sz="4800" dirty="0" smtClean="0"/>
              <a:t> meet after classes</a:t>
            </a:r>
            <a:endParaRPr lang="ru-RU" sz="4800" dirty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5688" y="908720"/>
            <a:ext cx="6140872" cy="40939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64405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Explain</a:t>
            </a:r>
            <a:r>
              <a:rPr lang="ru-RU" dirty="0"/>
              <a:t> – объяснять</a:t>
            </a:r>
            <a:r>
              <a:rPr lang="en-US" dirty="0"/>
              <a:t/>
            </a:r>
            <a:br>
              <a:rPr lang="en-US" dirty="0"/>
            </a:b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801688" y="5396075"/>
            <a:ext cx="7848872" cy="12241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smtClean="0"/>
              <a:t>He explained how </a:t>
            </a:r>
            <a:r>
              <a:rPr lang="en-US" sz="4800" dirty="0" smtClean="0">
                <a:solidFill>
                  <a:srgbClr val="FF0000"/>
                </a:solidFill>
              </a:rPr>
              <a:t>to </a:t>
            </a:r>
            <a:r>
              <a:rPr lang="en-US" sz="4800" dirty="0" smtClean="0">
                <a:solidFill>
                  <a:schemeClr val="bg1"/>
                </a:solidFill>
              </a:rPr>
              <a:t>drive</a:t>
            </a:r>
            <a:endParaRPr lang="ru-RU" sz="4800" dirty="0">
              <a:solidFill>
                <a:schemeClr val="bg1"/>
              </a:solidFill>
            </a:endParaRP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324" y="949344"/>
            <a:ext cx="8229600" cy="44467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87950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hope – </a:t>
            </a:r>
            <a:r>
              <a:rPr lang="ru-RU" dirty="0"/>
              <a:t>надеяться</a:t>
            </a:r>
            <a:br>
              <a:rPr lang="ru-RU" dirty="0"/>
            </a:b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801688" y="5396075"/>
            <a:ext cx="7848872" cy="12241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smtClean="0"/>
              <a:t>They hope </a:t>
            </a:r>
            <a:r>
              <a:rPr lang="en-US" sz="4800" dirty="0" smtClean="0">
                <a:solidFill>
                  <a:srgbClr val="FF0000"/>
                </a:solidFill>
              </a:rPr>
              <a:t>to </a:t>
            </a:r>
            <a:r>
              <a:rPr lang="en-US" sz="4800" dirty="0" smtClean="0">
                <a:solidFill>
                  <a:schemeClr val="bg1"/>
                </a:solidFill>
              </a:rPr>
              <a:t>buy a new house</a:t>
            </a:r>
            <a:endParaRPr lang="ru-RU" sz="4800" dirty="0">
              <a:solidFill>
                <a:schemeClr val="bg1"/>
              </a:solidFill>
            </a:endParaRP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0293" y="836968"/>
            <a:ext cx="6791661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3463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Manage – </a:t>
            </a:r>
            <a:r>
              <a:rPr lang="ru-RU" dirty="0"/>
              <a:t>удаваться</a:t>
            </a:r>
            <a:br>
              <a:rPr lang="ru-RU" dirty="0"/>
            </a:b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801688" y="5396075"/>
            <a:ext cx="7848872" cy="12241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smtClean="0"/>
              <a:t>He managed </a:t>
            </a:r>
            <a:r>
              <a:rPr lang="en-US" sz="4800" dirty="0" smtClean="0">
                <a:solidFill>
                  <a:srgbClr val="FF0000"/>
                </a:solidFill>
              </a:rPr>
              <a:t>to </a:t>
            </a:r>
            <a:r>
              <a:rPr lang="en-US" sz="4800" dirty="0" smtClean="0">
                <a:solidFill>
                  <a:schemeClr val="bg1"/>
                </a:solidFill>
              </a:rPr>
              <a:t>win a game</a:t>
            </a:r>
            <a:endParaRPr lang="ru-RU" sz="4800" dirty="0">
              <a:solidFill>
                <a:schemeClr val="bg1"/>
              </a:solidFill>
            </a:endParaRP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3553" y="836712"/>
            <a:ext cx="6305141" cy="4199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17341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Offer – </a:t>
            </a:r>
            <a:r>
              <a:rPr lang="ru-RU" dirty="0"/>
              <a:t>предлагать</a:t>
            </a:r>
            <a:br>
              <a:rPr lang="ru-RU" dirty="0"/>
            </a:b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801688" y="5396075"/>
            <a:ext cx="7848872" cy="12241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smtClean="0">
                <a:solidFill>
                  <a:schemeClr val="bg1"/>
                </a:solidFill>
              </a:rPr>
              <a:t>She offered </a:t>
            </a:r>
            <a:r>
              <a:rPr lang="en-US" sz="4800" dirty="0" smtClean="0">
                <a:solidFill>
                  <a:srgbClr val="FF0000"/>
                </a:solidFill>
              </a:rPr>
              <a:t>to </a:t>
            </a:r>
            <a:r>
              <a:rPr lang="en-US" sz="4800" dirty="0" smtClean="0">
                <a:solidFill>
                  <a:schemeClr val="bg1"/>
                </a:solidFill>
              </a:rPr>
              <a:t>drink some tea</a:t>
            </a:r>
            <a:endParaRPr lang="ru-RU" sz="4800" dirty="0">
              <a:solidFill>
                <a:schemeClr val="bg1"/>
              </a:solidFill>
            </a:endParaRPr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504" y="875440"/>
            <a:ext cx="8046156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13461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Plan</a:t>
            </a:r>
            <a:r>
              <a:rPr lang="ru-RU" dirty="0"/>
              <a:t> - </a:t>
            </a:r>
            <a:r>
              <a:rPr lang="en-US" dirty="0"/>
              <a:t> </a:t>
            </a:r>
            <a:r>
              <a:rPr lang="ru-RU" dirty="0"/>
              <a:t>планировать </a:t>
            </a:r>
            <a:r>
              <a:rPr lang="en-US" dirty="0"/>
              <a:t/>
            </a:r>
            <a:br>
              <a:rPr lang="en-US" dirty="0"/>
            </a:b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801688" y="5396075"/>
            <a:ext cx="7848872" cy="12241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smtClean="0">
                <a:solidFill>
                  <a:schemeClr val="bg1"/>
                </a:solidFill>
              </a:rPr>
              <a:t>She plans </a:t>
            </a:r>
            <a:r>
              <a:rPr lang="en-US" sz="4800" dirty="0" smtClean="0">
                <a:solidFill>
                  <a:srgbClr val="FF0000"/>
                </a:solidFill>
              </a:rPr>
              <a:t>to </a:t>
            </a:r>
            <a:r>
              <a:rPr lang="en-US" sz="4800" dirty="0" smtClean="0">
                <a:solidFill>
                  <a:schemeClr val="bg1"/>
                </a:solidFill>
              </a:rPr>
              <a:t>study abroad</a:t>
            </a:r>
            <a:endParaRPr lang="ru-RU" sz="4800" dirty="0">
              <a:solidFill>
                <a:schemeClr val="bg1"/>
              </a:solidFill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052736"/>
            <a:ext cx="5557939" cy="40219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46663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Want</a:t>
            </a:r>
            <a:r>
              <a:rPr lang="ru-RU" dirty="0"/>
              <a:t> - хотеть</a:t>
            </a:r>
            <a:r>
              <a:rPr lang="en-US" dirty="0"/>
              <a:t/>
            </a:r>
            <a:br>
              <a:rPr lang="en-US" dirty="0"/>
            </a:br>
            <a:endParaRPr lang="ru-RU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268760"/>
            <a:ext cx="7715250" cy="3619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801688" y="5396075"/>
            <a:ext cx="7848872" cy="12241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smtClean="0">
                <a:solidFill>
                  <a:schemeClr val="bg1"/>
                </a:solidFill>
              </a:rPr>
              <a:t>I want </a:t>
            </a:r>
            <a:r>
              <a:rPr lang="en-US" sz="4800" dirty="0" smtClean="0">
                <a:solidFill>
                  <a:srgbClr val="FF0000"/>
                </a:solidFill>
              </a:rPr>
              <a:t>to </a:t>
            </a:r>
            <a:r>
              <a:rPr lang="en-US" sz="4800" dirty="0" smtClean="0">
                <a:solidFill>
                  <a:schemeClr val="bg1"/>
                </a:solidFill>
              </a:rPr>
              <a:t>travel around the world</a:t>
            </a:r>
            <a:endParaRPr lang="ru-RU" sz="4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7863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Expect</a:t>
            </a:r>
            <a:r>
              <a:rPr lang="ru-RU" dirty="0"/>
              <a:t> – ожидать </a:t>
            </a:r>
            <a:r>
              <a:rPr lang="en-US" dirty="0"/>
              <a:t/>
            </a:r>
            <a:br>
              <a:rPr lang="en-US" dirty="0"/>
            </a:b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683568" y="5365484"/>
            <a:ext cx="7848872" cy="12241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smtClean="0">
                <a:solidFill>
                  <a:schemeClr val="bg1"/>
                </a:solidFill>
              </a:rPr>
              <a:t>They did not expect him </a:t>
            </a:r>
            <a:r>
              <a:rPr lang="en-US" sz="4800" dirty="0" smtClean="0">
                <a:solidFill>
                  <a:srgbClr val="FF0000"/>
                </a:solidFill>
              </a:rPr>
              <a:t>to </a:t>
            </a:r>
            <a:r>
              <a:rPr lang="en-US" sz="4800" dirty="0" smtClean="0">
                <a:solidFill>
                  <a:schemeClr val="bg1"/>
                </a:solidFill>
              </a:rPr>
              <a:t>come</a:t>
            </a:r>
            <a:endParaRPr lang="ru-RU" sz="4800" dirty="0">
              <a:solidFill>
                <a:schemeClr val="bg1"/>
              </a:solidFill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1268760"/>
            <a:ext cx="3561431" cy="3448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8168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Promise </a:t>
            </a:r>
            <a:r>
              <a:rPr lang="ru-RU" dirty="0"/>
              <a:t>- обещать</a:t>
            </a:r>
            <a:r>
              <a:rPr lang="en-US" dirty="0"/>
              <a:t/>
            </a:r>
            <a:br>
              <a:rPr lang="en-US" dirty="0"/>
            </a:b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683568" y="5365484"/>
            <a:ext cx="7848872" cy="12241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smtClean="0">
                <a:solidFill>
                  <a:schemeClr val="bg1"/>
                </a:solidFill>
              </a:rPr>
              <a:t>He promises </a:t>
            </a:r>
            <a:r>
              <a:rPr lang="en-US" sz="4800" dirty="0" smtClean="0">
                <a:solidFill>
                  <a:srgbClr val="FF0000"/>
                </a:solidFill>
              </a:rPr>
              <a:t>to </a:t>
            </a:r>
            <a:r>
              <a:rPr lang="en-US" sz="4800" dirty="0" smtClean="0">
                <a:solidFill>
                  <a:schemeClr val="bg1"/>
                </a:solidFill>
              </a:rPr>
              <a:t>help</a:t>
            </a:r>
            <a:endParaRPr lang="ru-RU" sz="4800" dirty="0">
              <a:solidFill>
                <a:schemeClr val="bg1"/>
              </a:solidFill>
            </a:endParaRP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980728"/>
            <a:ext cx="5670206" cy="40967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25293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1143000"/>
          </a:xfrm>
        </p:spPr>
        <p:txBody>
          <a:bodyPr/>
          <a:lstStyle/>
          <a:p>
            <a:r>
              <a:rPr lang="ru-RU" dirty="0" smtClean="0"/>
              <a:t>После глаголов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158" y="1071546"/>
            <a:ext cx="8229600" cy="4525963"/>
          </a:xfrm>
        </p:spPr>
        <p:txBody>
          <a:bodyPr numCol="2">
            <a:noAutofit/>
          </a:bodyPr>
          <a:lstStyle/>
          <a:p>
            <a:r>
              <a:rPr lang="en-US" sz="2400" dirty="0" smtClean="0"/>
              <a:t>Imagine </a:t>
            </a:r>
            <a:r>
              <a:rPr lang="ru-RU" sz="2400" dirty="0" smtClean="0"/>
              <a:t> - воображать</a:t>
            </a:r>
            <a:endParaRPr lang="en-US" sz="2400" dirty="0" smtClean="0"/>
          </a:p>
          <a:p>
            <a:r>
              <a:rPr lang="en-US" sz="2400" dirty="0" smtClean="0"/>
              <a:t>Avoid</a:t>
            </a:r>
            <a:r>
              <a:rPr lang="ru-RU" sz="2400" dirty="0" smtClean="0"/>
              <a:t>  -  избегать</a:t>
            </a:r>
            <a:endParaRPr lang="en-US" sz="2400" dirty="0" smtClean="0"/>
          </a:p>
          <a:p>
            <a:r>
              <a:rPr lang="en-US" sz="2400" dirty="0" smtClean="0"/>
              <a:t>Appreciate </a:t>
            </a:r>
            <a:r>
              <a:rPr lang="ru-RU" sz="2400" dirty="0" smtClean="0"/>
              <a:t>-  </a:t>
            </a:r>
            <a:r>
              <a:rPr lang="ru-RU" sz="2400" dirty="0" smtClean="0"/>
              <a:t>ценить</a:t>
            </a:r>
            <a:endParaRPr lang="en-US" sz="2400" dirty="0" smtClean="0"/>
          </a:p>
          <a:p>
            <a:r>
              <a:rPr lang="en-US" sz="2400" dirty="0" smtClean="0"/>
              <a:t>Be used to</a:t>
            </a:r>
            <a:r>
              <a:rPr lang="ru-RU" sz="2400" dirty="0" smtClean="0"/>
              <a:t> - привыкать</a:t>
            </a:r>
            <a:endParaRPr lang="en-US" sz="2400" dirty="0" smtClean="0"/>
          </a:p>
          <a:p>
            <a:r>
              <a:rPr lang="en-US" sz="2400" dirty="0" smtClean="0"/>
              <a:t>Consider </a:t>
            </a:r>
            <a:r>
              <a:rPr lang="ru-RU" sz="2400" dirty="0" smtClean="0"/>
              <a:t> - рассматривать</a:t>
            </a:r>
            <a:endParaRPr lang="en-US" sz="2400" dirty="0" smtClean="0"/>
          </a:p>
          <a:p>
            <a:r>
              <a:rPr lang="en-US" sz="2400" dirty="0" smtClean="0"/>
              <a:t>Continue </a:t>
            </a:r>
            <a:r>
              <a:rPr lang="ru-RU" sz="2400" dirty="0" smtClean="0"/>
              <a:t>-</a:t>
            </a:r>
            <a:r>
              <a:rPr lang="en-US" sz="2400" dirty="0" smtClean="0"/>
              <a:t> </a:t>
            </a:r>
            <a:r>
              <a:rPr lang="ru-RU" sz="2400" dirty="0" smtClean="0"/>
              <a:t>продолжать</a:t>
            </a:r>
            <a:endParaRPr lang="en-US" sz="2400" dirty="0" smtClean="0"/>
          </a:p>
          <a:p>
            <a:r>
              <a:rPr lang="en-US" sz="2400" dirty="0" smtClean="0"/>
              <a:t>Deny</a:t>
            </a:r>
            <a:r>
              <a:rPr lang="ru-RU" sz="2400" dirty="0" smtClean="0"/>
              <a:t> - отрицать</a:t>
            </a:r>
            <a:endParaRPr lang="en-US" sz="2400" dirty="0" smtClean="0"/>
          </a:p>
          <a:p>
            <a:r>
              <a:rPr lang="en-US" sz="2400" dirty="0" smtClean="0"/>
              <a:t>Fancy</a:t>
            </a:r>
            <a:r>
              <a:rPr lang="ru-RU" sz="2400" dirty="0" smtClean="0"/>
              <a:t> – нравиться, любить</a:t>
            </a:r>
            <a:endParaRPr lang="en-US" sz="2400" dirty="0" smtClean="0"/>
          </a:p>
          <a:p>
            <a:r>
              <a:rPr lang="en-US" sz="2400" dirty="0" smtClean="0"/>
              <a:t>Go</a:t>
            </a:r>
            <a:r>
              <a:rPr lang="ru-RU" sz="2400" dirty="0" smtClean="0"/>
              <a:t> </a:t>
            </a:r>
            <a:r>
              <a:rPr lang="en-US" sz="2400" dirty="0" smtClean="0"/>
              <a:t> ( sport) skiing/skating</a:t>
            </a:r>
          </a:p>
          <a:p>
            <a:r>
              <a:rPr lang="en-US" sz="2400" dirty="0" smtClean="0"/>
              <a:t>Miss</a:t>
            </a:r>
            <a:r>
              <a:rPr lang="ru-RU" sz="2400" dirty="0" smtClean="0"/>
              <a:t> -  скучать</a:t>
            </a:r>
            <a:endParaRPr lang="en-US" sz="2400" dirty="0" smtClean="0"/>
          </a:p>
          <a:p>
            <a:r>
              <a:rPr lang="en-US" sz="2400" dirty="0" smtClean="0"/>
              <a:t>Suggest</a:t>
            </a:r>
            <a:r>
              <a:rPr lang="ru-RU" sz="2400" dirty="0" smtClean="0"/>
              <a:t>  - предлагать</a:t>
            </a:r>
            <a:endParaRPr lang="en-US" sz="2400" dirty="0" smtClean="0"/>
          </a:p>
          <a:p>
            <a:r>
              <a:rPr lang="en-US" sz="2400" dirty="0" err="1" smtClean="0"/>
              <a:t>Practise</a:t>
            </a:r>
            <a:r>
              <a:rPr lang="ru-RU" sz="2400" dirty="0" smtClean="0"/>
              <a:t> - практиковаться</a:t>
            </a:r>
            <a:endParaRPr lang="en-US" sz="2400" dirty="0" smtClean="0"/>
          </a:p>
          <a:p>
            <a:r>
              <a:rPr lang="en-US" sz="2400" dirty="0" smtClean="0"/>
              <a:t>Prevent</a:t>
            </a:r>
            <a:r>
              <a:rPr lang="ru-RU" sz="2400" dirty="0" smtClean="0"/>
              <a:t> - предотвращать</a:t>
            </a:r>
            <a:endParaRPr lang="en-US" sz="2400" dirty="0" smtClean="0"/>
          </a:p>
          <a:p>
            <a:r>
              <a:rPr lang="en-US" sz="2400" dirty="0" smtClean="0"/>
              <a:t>Spend/waste time ( money) </a:t>
            </a:r>
            <a:r>
              <a:rPr lang="ru-RU" sz="2400" dirty="0" smtClean="0"/>
              <a:t>- тратить время, деньги</a:t>
            </a:r>
          </a:p>
          <a:p>
            <a:r>
              <a:rPr lang="en-US" sz="2400" dirty="0" smtClean="0"/>
              <a:t>Admit</a:t>
            </a:r>
          </a:p>
          <a:p>
            <a:r>
              <a:rPr lang="en-US" sz="2400" dirty="0" smtClean="0"/>
              <a:t>Quit</a:t>
            </a:r>
          </a:p>
          <a:p>
            <a:r>
              <a:rPr lang="en-US" sz="2400" dirty="0" smtClean="0"/>
              <a:t>Save</a:t>
            </a:r>
          </a:p>
          <a:p>
            <a:endParaRPr lang="ru-RU" sz="24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7786710" y="428604"/>
            <a:ext cx="107433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ing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02607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Refuse </a:t>
            </a:r>
            <a:r>
              <a:rPr lang="ru-RU" dirty="0"/>
              <a:t> - отказываться</a:t>
            </a:r>
            <a:br>
              <a:rPr lang="ru-RU" dirty="0"/>
            </a:b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683568" y="5365484"/>
            <a:ext cx="7848872" cy="12241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smtClean="0">
                <a:solidFill>
                  <a:schemeClr val="bg1"/>
                </a:solidFill>
              </a:rPr>
              <a:t>He refused </a:t>
            </a:r>
            <a:r>
              <a:rPr lang="en-US" sz="4800" dirty="0" smtClean="0">
                <a:solidFill>
                  <a:srgbClr val="FF0000"/>
                </a:solidFill>
              </a:rPr>
              <a:t>to </a:t>
            </a:r>
            <a:r>
              <a:rPr lang="en-US" sz="4800" dirty="0" smtClean="0">
                <a:solidFill>
                  <a:schemeClr val="bg1"/>
                </a:solidFill>
              </a:rPr>
              <a:t>take medicine</a:t>
            </a:r>
            <a:endParaRPr lang="ru-RU" sz="4800" dirty="0">
              <a:solidFill>
                <a:schemeClr val="bg1"/>
              </a:solidFill>
            </a:endParaRP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939" y="1052736"/>
            <a:ext cx="5516129" cy="3530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88358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Seem - </a:t>
            </a:r>
            <a:r>
              <a:rPr lang="ru-RU" dirty="0"/>
              <a:t>казаться</a:t>
            </a:r>
            <a:r>
              <a:rPr lang="en-US" dirty="0"/>
              <a:t/>
            </a:r>
            <a:br>
              <a:rPr lang="en-US" dirty="0"/>
            </a:br>
            <a:endParaRPr lang="ru-RU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124744"/>
            <a:ext cx="724154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683568" y="5365484"/>
            <a:ext cx="7848872" cy="12241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smtClean="0">
                <a:solidFill>
                  <a:schemeClr val="bg1"/>
                </a:solidFill>
              </a:rPr>
              <a:t>He seems </a:t>
            </a:r>
            <a:r>
              <a:rPr lang="en-US" sz="4800" dirty="0" smtClean="0">
                <a:solidFill>
                  <a:srgbClr val="FF0000"/>
                </a:solidFill>
              </a:rPr>
              <a:t>to </a:t>
            </a:r>
            <a:r>
              <a:rPr lang="en-US" sz="4800" dirty="0" smtClean="0">
                <a:solidFill>
                  <a:schemeClr val="bg1"/>
                </a:solidFill>
              </a:rPr>
              <a:t>be happy</a:t>
            </a:r>
            <a:endParaRPr lang="ru-RU" sz="4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6189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Want   ( go)</a:t>
            </a:r>
          </a:p>
          <a:p>
            <a:r>
              <a:rPr lang="en-US" dirty="0" smtClean="0"/>
              <a:t>Fancy   (go)</a:t>
            </a:r>
          </a:p>
          <a:p>
            <a:r>
              <a:rPr lang="en-US" dirty="0" smtClean="0"/>
              <a:t>Good at  ( dance) </a:t>
            </a:r>
          </a:p>
          <a:p>
            <a:r>
              <a:rPr lang="en-US" dirty="0" smtClean="0"/>
              <a:t>Went to the supermarket   ( buy) </a:t>
            </a:r>
          </a:p>
          <a:p>
            <a:r>
              <a:rPr lang="en-US" dirty="0" smtClean="0"/>
              <a:t>Promise ( help)</a:t>
            </a:r>
          </a:p>
          <a:p>
            <a:r>
              <a:rPr lang="en-US" dirty="0" smtClean="0"/>
              <a:t>Too noisy (live)</a:t>
            </a:r>
          </a:p>
          <a:p>
            <a:r>
              <a:rPr lang="en-US" dirty="0" smtClean="0"/>
              <a:t>(Listen)    to music is fun</a:t>
            </a:r>
            <a:endParaRPr lang="ru-RU" dirty="0"/>
          </a:p>
        </p:txBody>
      </p:sp>
      <p:sp>
        <p:nvSpPr>
          <p:cNvPr id="4" name="Овал 3"/>
          <p:cNvSpPr/>
          <p:nvPr/>
        </p:nvSpPr>
        <p:spPr>
          <a:xfrm>
            <a:off x="2000232" y="1714488"/>
            <a:ext cx="2071702" cy="42862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/>
              <a:t>to go</a:t>
            </a:r>
            <a:endParaRPr lang="ru-RU" sz="3200" dirty="0"/>
          </a:p>
        </p:txBody>
      </p:sp>
      <p:sp>
        <p:nvSpPr>
          <p:cNvPr id="5" name="Овал 4"/>
          <p:cNvSpPr/>
          <p:nvPr/>
        </p:nvSpPr>
        <p:spPr>
          <a:xfrm>
            <a:off x="1857356" y="2285992"/>
            <a:ext cx="2071702" cy="42862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/>
              <a:t>going</a:t>
            </a:r>
            <a:endParaRPr lang="ru-RU" sz="3200" dirty="0"/>
          </a:p>
        </p:txBody>
      </p:sp>
      <p:sp>
        <p:nvSpPr>
          <p:cNvPr id="6" name="Овал 5"/>
          <p:cNvSpPr/>
          <p:nvPr/>
        </p:nvSpPr>
        <p:spPr>
          <a:xfrm>
            <a:off x="2214546" y="2857496"/>
            <a:ext cx="2571768" cy="42862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/>
              <a:t>dancing</a:t>
            </a:r>
            <a:endParaRPr lang="ru-RU" sz="3200" dirty="0"/>
          </a:p>
        </p:txBody>
      </p:sp>
      <p:sp>
        <p:nvSpPr>
          <p:cNvPr id="7" name="Овал 6"/>
          <p:cNvSpPr/>
          <p:nvPr/>
        </p:nvSpPr>
        <p:spPr>
          <a:xfrm>
            <a:off x="5000628" y="3429000"/>
            <a:ext cx="2071702" cy="42862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/>
              <a:t>to buy</a:t>
            </a:r>
            <a:endParaRPr lang="ru-RU" sz="3200" dirty="0"/>
          </a:p>
        </p:txBody>
      </p:sp>
      <p:sp>
        <p:nvSpPr>
          <p:cNvPr id="8" name="Овал 7"/>
          <p:cNvSpPr/>
          <p:nvPr/>
        </p:nvSpPr>
        <p:spPr>
          <a:xfrm>
            <a:off x="2285984" y="4000504"/>
            <a:ext cx="2071702" cy="42862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/>
              <a:t>to help</a:t>
            </a:r>
            <a:endParaRPr lang="ru-RU" sz="3200" dirty="0"/>
          </a:p>
        </p:txBody>
      </p:sp>
      <p:sp>
        <p:nvSpPr>
          <p:cNvPr id="9" name="Овал 8"/>
          <p:cNvSpPr/>
          <p:nvPr/>
        </p:nvSpPr>
        <p:spPr>
          <a:xfrm>
            <a:off x="2428860" y="4643446"/>
            <a:ext cx="2071702" cy="42862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/>
              <a:t>to live</a:t>
            </a:r>
            <a:endParaRPr lang="ru-RU" sz="3200" dirty="0"/>
          </a:p>
        </p:txBody>
      </p:sp>
      <p:sp>
        <p:nvSpPr>
          <p:cNvPr id="10" name="Овал 9"/>
          <p:cNvSpPr/>
          <p:nvPr/>
        </p:nvSpPr>
        <p:spPr>
          <a:xfrm>
            <a:off x="0" y="5214950"/>
            <a:ext cx="2571736" cy="42862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/>
              <a:t>listening</a:t>
            </a:r>
            <a:endParaRPr lang="ru-RU" sz="3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Avoid ( speak)</a:t>
            </a:r>
          </a:p>
          <a:p>
            <a:r>
              <a:rPr lang="en-US" dirty="0" smtClean="0"/>
              <a:t>Suggest ( go)</a:t>
            </a:r>
          </a:p>
          <a:p>
            <a:r>
              <a:rPr lang="en-US" dirty="0" smtClean="0"/>
              <a:t>Hate ( read)</a:t>
            </a:r>
          </a:p>
          <a:p>
            <a:r>
              <a:rPr lang="en-US" dirty="0" smtClean="0"/>
              <a:t>Interested in ( play)</a:t>
            </a:r>
          </a:p>
          <a:p>
            <a:r>
              <a:rPr lang="en-US" dirty="0" smtClean="0"/>
              <a:t>Hope  ( buy)</a:t>
            </a:r>
          </a:p>
          <a:p>
            <a:r>
              <a:rPr lang="en-US" dirty="0" smtClean="0"/>
              <a:t>Dream of  ( live) </a:t>
            </a:r>
          </a:p>
          <a:p>
            <a:r>
              <a:rPr lang="en-US" dirty="0" smtClean="0"/>
              <a:t>( Draw ) is a great hobby</a:t>
            </a:r>
          </a:p>
          <a:p>
            <a:endParaRPr lang="en-US" dirty="0" smtClean="0"/>
          </a:p>
          <a:p>
            <a:endParaRPr lang="ru-RU" dirty="0"/>
          </a:p>
        </p:txBody>
      </p:sp>
      <p:sp>
        <p:nvSpPr>
          <p:cNvPr id="4" name="Овал 3"/>
          <p:cNvSpPr/>
          <p:nvPr/>
        </p:nvSpPr>
        <p:spPr>
          <a:xfrm>
            <a:off x="2000232" y="1643050"/>
            <a:ext cx="3143272" cy="50006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/>
              <a:t>speaking</a:t>
            </a:r>
            <a:endParaRPr lang="ru-RU" sz="3200" dirty="0"/>
          </a:p>
        </p:txBody>
      </p:sp>
      <p:sp>
        <p:nvSpPr>
          <p:cNvPr id="5" name="Овал 4"/>
          <p:cNvSpPr/>
          <p:nvPr/>
        </p:nvSpPr>
        <p:spPr>
          <a:xfrm>
            <a:off x="2214546" y="2285992"/>
            <a:ext cx="2071702" cy="42862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/>
              <a:t>going</a:t>
            </a:r>
            <a:endParaRPr lang="ru-RU" sz="3200" dirty="0"/>
          </a:p>
        </p:txBody>
      </p:sp>
      <p:sp>
        <p:nvSpPr>
          <p:cNvPr id="6" name="Овал 5"/>
          <p:cNvSpPr/>
          <p:nvPr/>
        </p:nvSpPr>
        <p:spPr>
          <a:xfrm>
            <a:off x="1643042" y="2857496"/>
            <a:ext cx="2071702" cy="42862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/>
              <a:t>reading</a:t>
            </a:r>
            <a:endParaRPr lang="ru-RU" sz="3200" dirty="0"/>
          </a:p>
        </p:txBody>
      </p:sp>
      <p:sp>
        <p:nvSpPr>
          <p:cNvPr id="7" name="Овал 6"/>
          <p:cNvSpPr/>
          <p:nvPr/>
        </p:nvSpPr>
        <p:spPr>
          <a:xfrm>
            <a:off x="3000364" y="3429000"/>
            <a:ext cx="2071702" cy="42862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/>
              <a:t>playing</a:t>
            </a:r>
            <a:endParaRPr lang="ru-RU" sz="3200" dirty="0"/>
          </a:p>
        </p:txBody>
      </p:sp>
      <p:sp>
        <p:nvSpPr>
          <p:cNvPr id="8" name="Овал 7"/>
          <p:cNvSpPr/>
          <p:nvPr/>
        </p:nvSpPr>
        <p:spPr>
          <a:xfrm>
            <a:off x="2071670" y="4071942"/>
            <a:ext cx="2071702" cy="42862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/>
              <a:t>to buy)</a:t>
            </a:r>
            <a:endParaRPr lang="ru-RU" sz="3200" dirty="0"/>
          </a:p>
        </p:txBody>
      </p:sp>
      <p:sp>
        <p:nvSpPr>
          <p:cNvPr id="9" name="Овал 8"/>
          <p:cNvSpPr/>
          <p:nvPr/>
        </p:nvSpPr>
        <p:spPr>
          <a:xfrm>
            <a:off x="2500298" y="4572008"/>
            <a:ext cx="2071702" cy="42862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/>
              <a:t>living</a:t>
            </a:r>
            <a:endParaRPr lang="ru-RU" sz="3200" dirty="0"/>
          </a:p>
        </p:txBody>
      </p:sp>
      <p:sp>
        <p:nvSpPr>
          <p:cNvPr id="10" name="Овал 9"/>
          <p:cNvSpPr/>
          <p:nvPr/>
        </p:nvSpPr>
        <p:spPr>
          <a:xfrm>
            <a:off x="214282" y="5214950"/>
            <a:ext cx="2357454" cy="42862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/>
              <a:t>Drawing</a:t>
            </a:r>
            <a:endParaRPr lang="ru-RU" sz="3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Инфинити</a:t>
            </a:r>
            <a:r>
              <a:rPr lang="ru-RU" dirty="0"/>
              <a:t>в</a:t>
            </a:r>
            <a:r>
              <a:rPr lang="ru-RU" dirty="0" smtClean="0"/>
              <a:t> без частицы </a:t>
            </a:r>
            <a:r>
              <a:rPr lang="en-US" dirty="0" smtClean="0"/>
              <a:t>to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После модальных глаголов ( </a:t>
            </a:r>
            <a:r>
              <a:rPr lang="en-US" dirty="0" smtClean="0">
                <a:solidFill>
                  <a:srgbClr val="FF0000"/>
                </a:solidFill>
              </a:rPr>
              <a:t>can, may, must, should</a:t>
            </a:r>
            <a:r>
              <a:rPr lang="en-US" dirty="0" smtClean="0"/>
              <a:t>….)</a:t>
            </a:r>
            <a:endParaRPr lang="ru-RU" dirty="0" smtClean="0"/>
          </a:p>
          <a:p>
            <a:r>
              <a:rPr lang="ru-RU" dirty="0" smtClean="0"/>
              <a:t>После глаголов </a:t>
            </a:r>
            <a:r>
              <a:rPr lang="en-US" dirty="0" smtClean="0">
                <a:solidFill>
                  <a:srgbClr val="FF0000"/>
                </a:solidFill>
              </a:rPr>
              <a:t>make/let</a:t>
            </a:r>
          </a:p>
          <a:p>
            <a:r>
              <a:rPr lang="ru-RU" dirty="0" smtClean="0"/>
              <a:t>После </a:t>
            </a:r>
            <a:r>
              <a:rPr lang="en-US" dirty="0" smtClean="0">
                <a:solidFill>
                  <a:srgbClr val="FF0000"/>
                </a:solidFill>
              </a:rPr>
              <a:t>would rather/had better</a:t>
            </a:r>
          </a:p>
        </p:txBody>
      </p:sp>
    </p:spTree>
    <p:extLst>
      <p:ext uri="{BB962C8B-B14F-4D97-AF65-F5344CB8AC3E}">
        <p14:creationId xmlns:p14="http://schemas.microsoft.com/office/powerpoint/2010/main" val="577184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You </a:t>
            </a:r>
            <a:r>
              <a:rPr lang="en-US" dirty="0" smtClean="0">
                <a:solidFill>
                  <a:srgbClr val="FF0000"/>
                </a:solidFill>
              </a:rPr>
              <a:t>may</a:t>
            </a:r>
            <a:r>
              <a:rPr lang="en-US" dirty="0" smtClean="0"/>
              <a:t> eat some cake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Let’</a:t>
            </a:r>
            <a:r>
              <a:rPr lang="en-US" dirty="0" smtClean="0"/>
              <a:t>s go to the beach </a:t>
            </a:r>
          </a:p>
          <a:p>
            <a:r>
              <a:rPr lang="en-US" dirty="0" smtClean="0"/>
              <a:t>I’ </a:t>
            </a:r>
            <a:r>
              <a:rPr lang="en-US" dirty="0" smtClean="0">
                <a:solidFill>
                  <a:srgbClr val="FF0000"/>
                </a:solidFill>
              </a:rPr>
              <a:t>d rather </a:t>
            </a:r>
            <a:r>
              <a:rPr lang="en-US" dirty="0" smtClean="0"/>
              <a:t>stay in tonight</a:t>
            </a:r>
          </a:p>
          <a:p>
            <a:r>
              <a:rPr lang="en-US" dirty="0" smtClean="0"/>
              <a:t>You </a:t>
            </a:r>
            <a:r>
              <a:rPr lang="en-US" dirty="0" smtClean="0">
                <a:solidFill>
                  <a:srgbClr val="FF0000"/>
                </a:solidFill>
              </a:rPr>
              <a:t>should</a:t>
            </a:r>
            <a:r>
              <a:rPr lang="en-US" dirty="0" smtClean="0"/>
              <a:t> call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56793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Imagine </a:t>
            </a:r>
            <a:r>
              <a:rPr lang="ru-RU" dirty="0" smtClean="0"/>
              <a:t> - воображать</a:t>
            </a:r>
            <a:r>
              <a:rPr lang="en-US" dirty="0" smtClean="0"/>
              <a:t/>
            </a:r>
            <a:br>
              <a:rPr lang="en-US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9458" name="Picture 2" descr="https://im0-tub-ru.yandex.net/i?id=4b2e0d58da7d84bf84aeed729a58f3f0-sr&amp;n=1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14612" y="1071546"/>
            <a:ext cx="2996548" cy="3143232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214282" y="4572008"/>
            <a:ext cx="8929718" cy="15716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smtClean="0"/>
              <a:t>She imagines travell</a:t>
            </a:r>
            <a:r>
              <a:rPr lang="en-US" sz="4400" dirty="0" smtClean="0">
                <a:solidFill>
                  <a:srgbClr val="FF0000"/>
                </a:solidFill>
              </a:rPr>
              <a:t>ing</a:t>
            </a:r>
            <a:r>
              <a:rPr lang="en-US" sz="4400" dirty="0" smtClean="0"/>
              <a:t> to space</a:t>
            </a:r>
            <a:endParaRPr lang="ru-RU" sz="4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Avoid</a:t>
            </a:r>
            <a:r>
              <a:rPr lang="ru-RU" dirty="0" smtClean="0"/>
              <a:t>  -  избегать</a:t>
            </a:r>
            <a:r>
              <a:rPr lang="en-US" dirty="0" smtClean="0"/>
              <a:t/>
            </a:r>
            <a:br>
              <a:rPr lang="en-US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1506" name="Picture 2" descr="https://www.wikihow.com/images/b/b8/Avoid-Talking-to-People-Step-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00232" y="1000108"/>
            <a:ext cx="4929222" cy="3696917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214282" y="4572008"/>
            <a:ext cx="8929718" cy="15716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smtClean="0"/>
              <a:t>She avoids speak</a:t>
            </a:r>
            <a:r>
              <a:rPr lang="en-US" sz="4400" dirty="0" smtClean="0">
                <a:solidFill>
                  <a:srgbClr val="FF0000"/>
                </a:solidFill>
              </a:rPr>
              <a:t>ing</a:t>
            </a:r>
            <a:r>
              <a:rPr lang="en-US" sz="4400" dirty="0" smtClean="0"/>
              <a:t> to strangers</a:t>
            </a:r>
            <a:endParaRPr lang="ru-RU" sz="4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Appreciate</a:t>
            </a:r>
            <a:r>
              <a:rPr lang="ru-RU" dirty="0" smtClean="0"/>
              <a:t>-  ценить</a:t>
            </a:r>
            <a:r>
              <a:rPr lang="en-US" dirty="0" smtClean="0"/>
              <a:t/>
            </a:r>
            <a:br>
              <a:rPr lang="en-US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214282" y="5000636"/>
            <a:ext cx="8929718" cy="15716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smtClean="0"/>
              <a:t>He appreciates work</a:t>
            </a:r>
            <a:r>
              <a:rPr lang="en-US" sz="4400" dirty="0" smtClean="0">
                <a:solidFill>
                  <a:srgbClr val="FF0000"/>
                </a:solidFill>
              </a:rPr>
              <a:t>ing</a:t>
            </a:r>
            <a:r>
              <a:rPr lang="en-US" sz="4400" dirty="0" smtClean="0"/>
              <a:t> with him</a:t>
            </a:r>
            <a:endParaRPr lang="ru-RU" sz="4400" dirty="0"/>
          </a:p>
        </p:txBody>
      </p:sp>
      <p:pic>
        <p:nvPicPr>
          <p:cNvPr id="22530" name="Picture 2" descr="https://avatars.mds.yandex.net/i?id=11c50c0b971fed38092aab2c83622dcd-5163110-images-thumbs&amp;n=1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85918" y="1714488"/>
            <a:ext cx="4572000" cy="30480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Be used to</a:t>
            </a:r>
            <a:r>
              <a:rPr lang="ru-RU" dirty="0" smtClean="0"/>
              <a:t> - привыкать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214282" y="5000636"/>
            <a:ext cx="8929718" cy="15716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smtClean="0"/>
              <a:t>My cat is used to sleep</a:t>
            </a:r>
            <a:r>
              <a:rPr lang="en-US" sz="4400" dirty="0" smtClean="0">
                <a:solidFill>
                  <a:srgbClr val="FF0000"/>
                </a:solidFill>
              </a:rPr>
              <a:t>ing</a:t>
            </a:r>
            <a:r>
              <a:rPr lang="en-US" sz="4400" dirty="0" smtClean="0"/>
              <a:t> here</a:t>
            </a:r>
            <a:endParaRPr lang="ru-RU" sz="4400" dirty="0"/>
          </a:p>
        </p:txBody>
      </p:sp>
      <p:pic>
        <p:nvPicPr>
          <p:cNvPr id="23554" name="Picture 2" descr="https://avatars.mds.yandex.net/get-zen_doc/1641049/pub_5d2f0f0e43863f00ad303117_5d2f0fa678125e00aaf11e5e/scale_120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57422" y="1285860"/>
            <a:ext cx="3571900" cy="35719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Consider </a:t>
            </a:r>
            <a:r>
              <a:rPr lang="ru-RU" dirty="0" smtClean="0"/>
              <a:t> - рассматривать</a:t>
            </a:r>
            <a:r>
              <a:rPr lang="en-US" dirty="0" smtClean="0"/>
              <a:t/>
            </a:r>
            <a:br>
              <a:rPr lang="en-US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214282" y="5000636"/>
            <a:ext cx="8929718" cy="15716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smtClean="0"/>
              <a:t>She is considering buy</a:t>
            </a:r>
            <a:r>
              <a:rPr lang="en-US" sz="4400" dirty="0" smtClean="0">
                <a:solidFill>
                  <a:srgbClr val="FF0000"/>
                </a:solidFill>
              </a:rPr>
              <a:t>ing</a:t>
            </a:r>
            <a:r>
              <a:rPr lang="en-US" sz="4400" dirty="0" smtClean="0"/>
              <a:t> a new car</a:t>
            </a:r>
            <a:endParaRPr lang="ru-RU" sz="4400" dirty="0"/>
          </a:p>
        </p:txBody>
      </p:sp>
      <p:pic>
        <p:nvPicPr>
          <p:cNvPr id="24578" name="Picture 2" descr="https://breastcancerconqueror.com/wp-content/uploads/2018/01/Depositphotos_23455850_l-201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0298" y="928670"/>
            <a:ext cx="3786214" cy="378621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959</TotalTime>
  <Words>780</Words>
  <Application>Microsoft Office PowerPoint</Application>
  <PresentationFormat>Экран (4:3)</PresentationFormat>
  <Paragraphs>205</Paragraphs>
  <Slides>45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45</vt:i4>
      </vt:variant>
    </vt:vector>
  </HeadingPairs>
  <TitlesOfParts>
    <vt:vector size="46" baseType="lpstr">
      <vt:lpstr>Тема Office</vt:lpstr>
      <vt:lpstr>Gerund </vt:lpstr>
      <vt:lpstr>Подлежащее </vt:lpstr>
      <vt:lpstr>После глаголов </vt:lpstr>
      <vt:lpstr>После глаголов </vt:lpstr>
      <vt:lpstr>Imagine  - воображать </vt:lpstr>
      <vt:lpstr>Avoid  -  избегать </vt:lpstr>
      <vt:lpstr>Appreciate-  ценить </vt:lpstr>
      <vt:lpstr>Be used to - привыкать</vt:lpstr>
      <vt:lpstr>Consider  - рассматривать </vt:lpstr>
      <vt:lpstr>Continue-продолжать </vt:lpstr>
      <vt:lpstr>Deny - отрицать </vt:lpstr>
      <vt:lpstr>Fancy – нравиться, любить </vt:lpstr>
      <vt:lpstr>Go  ( sport) skiing/skating </vt:lpstr>
      <vt:lpstr>Miss -  скучать </vt:lpstr>
      <vt:lpstr>Suggest  - предлагать </vt:lpstr>
      <vt:lpstr>Practise - практиковаться </vt:lpstr>
      <vt:lpstr>Prevent - предотвращать </vt:lpstr>
      <vt:lpstr>Spend/waste time ( money)</vt:lpstr>
      <vt:lpstr>После предлогов </vt:lpstr>
      <vt:lpstr>Презентация PowerPoint</vt:lpstr>
      <vt:lpstr>После фраз</vt:lpstr>
      <vt:lpstr>To Infinitive </vt:lpstr>
      <vt:lpstr>Презентация PowerPoint</vt:lpstr>
      <vt:lpstr>Презентация PowerPoint</vt:lpstr>
      <vt:lpstr>После прилагательных, описывающих чувства и эмоции, характер людей, желание/нежелание</vt:lpstr>
      <vt:lpstr>Презентация PowerPoint</vt:lpstr>
      <vt:lpstr>After </vt:lpstr>
      <vt:lpstr>Ask – спрашивать, просить </vt:lpstr>
      <vt:lpstr>Advise – советовать </vt:lpstr>
      <vt:lpstr>Agree - соглашаться </vt:lpstr>
      <vt:lpstr>Decide - решить </vt:lpstr>
      <vt:lpstr>Explain – объяснять </vt:lpstr>
      <vt:lpstr>hope – надеяться </vt:lpstr>
      <vt:lpstr>Manage – удаваться </vt:lpstr>
      <vt:lpstr>Offer – предлагать </vt:lpstr>
      <vt:lpstr>Plan -  планировать  </vt:lpstr>
      <vt:lpstr>Want - хотеть </vt:lpstr>
      <vt:lpstr>Expect – ожидать  </vt:lpstr>
      <vt:lpstr>Promise - обещать </vt:lpstr>
      <vt:lpstr>Refuse  - отказываться </vt:lpstr>
      <vt:lpstr>Seem - казаться </vt:lpstr>
      <vt:lpstr>Презентация PowerPoint</vt:lpstr>
      <vt:lpstr>Презентация PowerPoint</vt:lpstr>
      <vt:lpstr>Инфинитив без частицы to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Gerund</dc:title>
  <dc:creator>Teacher</dc:creator>
  <cp:lastModifiedBy>Надежда Пронская</cp:lastModifiedBy>
  <cp:revision>21</cp:revision>
  <dcterms:created xsi:type="dcterms:W3CDTF">2021-11-23T12:39:33Z</dcterms:created>
  <dcterms:modified xsi:type="dcterms:W3CDTF">2022-09-12T12:36:35Z</dcterms:modified>
</cp:coreProperties>
</file>