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35"/>
  </p:notesMasterIdLst>
  <p:sldIdLst>
    <p:sldId id="282" r:id="rId6"/>
    <p:sldId id="256" r:id="rId7"/>
    <p:sldId id="257" r:id="rId8"/>
    <p:sldId id="292" r:id="rId9"/>
    <p:sldId id="258" r:id="rId10"/>
    <p:sldId id="288" r:id="rId11"/>
    <p:sldId id="273" r:id="rId12"/>
    <p:sldId id="270" r:id="rId13"/>
    <p:sldId id="297" r:id="rId14"/>
    <p:sldId id="298" r:id="rId15"/>
    <p:sldId id="287" r:id="rId16"/>
    <p:sldId id="278" r:id="rId17"/>
    <p:sldId id="264" r:id="rId18"/>
    <p:sldId id="283" r:id="rId19"/>
    <p:sldId id="286" r:id="rId20"/>
    <p:sldId id="285" r:id="rId21"/>
    <p:sldId id="261" r:id="rId22"/>
    <p:sldId id="300" r:id="rId23"/>
    <p:sldId id="280" r:id="rId24"/>
    <p:sldId id="291" r:id="rId25"/>
    <p:sldId id="279" r:id="rId26"/>
    <p:sldId id="299" r:id="rId27"/>
    <p:sldId id="293" r:id="rId28"/>
    <p:sldId id="275" r:id="rId29"/>
    <p:sldId id="265" r:id="rId30"/>
    <p:sldId id="295" r:id="rId31"/>
    <p:sldId id="294" r:id="rId32"/>
    <p:sldId id="263" r:id="rId33"/>
    <p:sldId id="296"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000066"/>
    <a:srgbClr val="FFFF00"/>
    <a:srgbClr val="0033CC"/>
    <a:srgbClr val="008000"/>
    <a:srgbClr val="00CC00"/>
    <a:srgbClr val="D60093"/>
    <a:srgbClr val="800080"/>
    <a:srgbClr val="8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69" d="100"/>
          <a:sy n="69" d="100"/>
        </p:scale>
        <p:origin x="14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65CAAC-FDDD-42BF-806E-126E7543EFE5}" type="datetimeFigureOut">
              <a:rPr lang="ru-RU" smtClean="0"/>
              <a:t>30.03.2022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8D8B08-D60D-4653-930E-BCC9725F9443}" type="slidenum">
              <a:rPr lang="ru-RU" smtClean="0"/>
              <a:t>‹#›</a:t>
            </a:fld>
            <a:endParaRPr lang="ru-RU"/>
          </a:p>
        </p:txBody>
      </p:sp>
    </p:spTree>
    <p:extLst>
      <p:ext uri="{BB962C8B-B14F-4D97-AF65-F5344CB8AC3E}">
        <p14:creationId xmlns:p14="http://schemas.microsoft.com/office/powerpoint/2010/main" val="249321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8D8B08-D60D-4653-930E-BCC9725F9443}" type="slidenum">
              <a:rPr lang="ru-RU" smtClean="0"/>
              <a:t>6</a:t>
            </a:fld>
            <a:endParaRPr lang="ru-RU"/>
          </a:p>
        </p:txBody>
      </p:sp>
    </p:spTree>
    <p:extLst>
      <p:ext uri="{BB962C8B-B14F-4D97-AF65-F5344CB8AC3E}">
        <p14:creationId xmlns:p14="http://schemas.microsoft.com/office/powerpoint/2010/main" val="368730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8D8B08-D60D-4653-930E-BCC9725F9443}" type="slidenum">
              <a:rPr lang="ru-RU" smtClean="0"/>
              <a:t>9</a:t>
            </a:fld>
            <a:endParaRPr lang="ru-RU"/>
          </a:p>
        </p:txBody>
      </p:sp>
    </p:spTree>
    <p:extLst>
      <p:ext uri="{BB962C8B-B14F-4D97-AF65-F5344CB8AC3E}">
        <p14:creationId xmlns:p14="http://schemas.microsoft.com/office/powerpoint/2010/main" val="368730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11" name="Номер слайда 1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4014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26670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4566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94747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50787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72714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79677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78087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58900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63542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98892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p>
            <a:fld id="{5B106E36-FD25-4E2D-B0AA-010F637433A0}" type="datetimeFigureOut">
              <a:rPr lang="ru-RU" smtClean="0">
                <a:solidFill>
                  <a:srgbClr val="E3DED1">
                    <a:shade val="50000"/>
                  </a:srgbClr>
                </a:solidFill>
              </a:rPr>
              <a:pPr/>
              <a:t>30.03.2022</a:t>
            </a:fld>
            <a:endParaRPr lang="ru-RU">
              <a:solidFill>
                <a:srgbClr val="E3DED1">
                  <a:shade val="50000"/>
                </a:srgbClr>
              </a:solidFill>
            </a:endParaRPr>
          </a:p>
        </p:txBody>
      </p:sp>
      <p:sp>
        <p:nvSpPr>
          <p:cNvPr id="8" name="Нижний колонтитул 7"/>
          <p:cNvSpPr>
            <a:spLocks noGrp="1"/>
          </p:cNvSpPr>
          <p:nvPr>
            <p:ph type="ftr" sz="quarter" idx="11"/>
          </p:nvPr>
        </p:nvSpPr>
        <p:spPr/>
        <p:txBody>
          <a:bodyPr/>
          <a:lstStyle/>
          <a:p>
            <a:endParaRPr lang="ru-RU">
              <a:solidFill>
                <a:srgbClr val="E3DED1">
                  <a:shade val="50000"/>
                </a:srgbClr>
              </a:solidFill>
            </a:endParaRPr>
          </a:p>
        </p:txBody>
      </p:sp>
      <p:sp>
        <p:nvSpPr>
          <p:cNvPr id="11" name="Номер слайда 10"/>
          <p:cNvSpPr>
            <a:spLocks noGrp="1"/>
          </p:cNvSpPr>
          <p:nvPr>
            <p:ph type="sldNum" sz="quarter" idx="12"/>
          </p:nvPr>
        </p:nvSpPr>
        <p:spPr/>
        <p:txBody>
          <a:bodyPr/>
          <a:lstStyle/>
          <a:p>
            <a:fld id="{725C68B6-61C2-468F-89AB-4B9F7531AA68}" type="slidenum">
              <a:rPr lang="ru-RU" smtClean="0">
                <a:solidFill>
                  <a:srgbClr val="E3DED1">
                    <a:shade val="50000"/>
                  </a:srgbClr>
                </a:solidFill>
              </a:rPr>
              <a:pPr/>
              <a:t>‹#›</a:t>
            </a:fld>
            <a:endParaRPr lang="ru-RU">
              <a:solidFill>
                <a:srgbClr val="E3DED1">
                  <a:shade val="50000"/>
                </a:srgbClr>
              </a:solidFill>
            </a:endParaRPr>
          </a:p>
        </p:txBody>
      </p:sp>
    </p:spTree>
    <p:extLst>
      <p:ext uri="{BB962C8B-B14F-4D97-AF65-F5344CB8AC3E}">
        <p14:creationId xmlns:p14="http://schemas.microsoft.com/office/powerpoint/2010/main" val="32237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E3DED1">
                    <a:shade val="50000"/>
                  </a:srgbClr>
                </a:solidFill>
              </a:rPr>
              <a:pPr/>
              <a:t>30.03.2022</a:t>
            </a:fld>
            <a:endParaRPr lang="ru-RU">
              <a:solidFill>
                <a:srgbClr val="E3DED1">
                  <a:shade val="50000"/>
                </a:srgbClr>
              </a:solidFill>
            </a:endParaRPr>
          </a:p>
        </p:txBody>
      </p:sp>
      <p:sp>
        <p:nvSpPr>
          <p:cNvPr id="5" name="Нижний колонтитул 4"/>
          <p:cNvSpPr>
            <a:spLocks noGrp="1"/>
          </p:cNvSpPr>
          <p:nvPr>
            <p:ph type="ftr" sz="quarter" idx="11"/>
          </p:nvPr>
        </p:nvSpPr>
        <p:spPr/>
        <p:txBody>
          <a:bodyPr/>
          <a:lstStyle/>
          <a:p>
            <a:endParaRPr lang="ru-RU">
              <a:solidFill>
                <a:srgbClr val="E3DED1">
                  <a:shade val="5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E3DED1">
                    <a:shade val="50000"/>
                  </a:srgbClr>
                </a:solidFill>
              </a:rPr>
              <a:pPr/>
              <a:t>‹#›</a:t>
            </a:fld>
            <a:endParaRPr lang="ru-RU">
              <a:solidFill>
                <a:srgbClr val="E3DED1">
                  <a:shade val="50000"/>
                </a:srgbClr>
              </a:solidFill>
            </a:endParaRPr>
          </a:p>
        </p:txBody>
      </p:sp>
    </p:spTree>
    <p:extLst>
      <p:ext uri="{BB962C8B-B14F-4D97-AF65-F5344CB8AC3E}">
        <p14:creationId xmlns:p14="http://schemas.microsoft.com/office/powerpoint/2010/main" val="192862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srgbClr val="E3DED1">
                    <a:shade val="50000"/>
                  </a:srgbClr>
                </a:solidFill>
              </a:rPr>
              <a:pPr/>
              <a:t>30.03.2022</a:t>
            </a:fld>
            <a:endParaRPr lang="ru-RU">
              <a:solidFill>
                <a:srgbClr val="E3DED1">
                  <a:shade val="50000"/>
                </a:srgbClr>
              </a:solidFill>
            </a:endParaRPr>
          </a:p>
        </p:txBody>
      </p:sp>
      <p:sp>
        <p:nvSpPr>
          <p:cNvPr id="5" name="Нижний колонтитул 4"/>
          <p:cNvSpPr>
            <a:spLocks noGrp="1"/>
          </p:cNvSpPr>
          <p:nvPr>
            <p:ph type="ftr" sz="quarter" idx="11"/>
          </p:nvPr>
        </p:nvSpPr>
        <p:spPr/>
        <p:txBody>
          <a:bodyPr/>
          <a:lstStyle/>
          <a:p>
            <a:endParaRPr lang="ru-RU">
              <a:solidFill>
                <a:srgbClr val="E3DED1">
                  <a:shade val="5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E3DED1">
                    <a:shade val="50000"/>
                  </a:srgbClr>
                </a:solidFill>
              </a:rPr>
              <a:pPr/>
              <a:t>‹#›</a:t>
            </a:fld>
            <a:endParaRPr lang="ru-RU">
              <a:solidFill>
                <a:srgbClr val="E3DED1">
                  <a:shade val="50000"/>
                </a:srgbClr>
              </a:solidFill>
            </a:endParaRPr>
          </a:p>
        </p:txBody>
      </p:sp>
    </p:spTree>
    <p:extLst>
      <p:ext uri="{BB962C8B-B14F-4D97-AF65-F5344CB8AC3E}">
        <p14:creationId xmlns:p14="http://schemas.microsoft.com/office/powerpoint/2010/main" val="41373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E3DED1">
                    <a:shade val="50000"/>
                  </a:srgbClr>
                </a:solidFill>
              </a:rPr>
              <a:pPr/>
              <a:t>30.03.2022</a:t>
            </a:fld>
            <a:endParaRPr lang="ru-RU">
              <a:solidFill>
                <a:srgbClr val="E3DED1">
                  <a:shade val="50000"/>
                </a:srgbClr>
              </a:solidFill>
            </a:endParaRPr>
          </a:p>
        </p:txBody>
      </p:sp>
      <p:sp>
        <p:nvSpPr>
          <p:cNvPr id="6" name="Нижний колонтитул 5"/>
          <p:cNvSpPr>
            <a:spLocks noGrp="1"/>
          </p:cNvSpPr>
          <p:nvPr>
            <p:ph type="ftr" sz="quarter" idx="11"/>
          </p:nvPr>
        </p:nvSpPr>
        <p:spPr/>
        <p:txBody>
          <a:bodyPr/>
          <a:lstStyle/>
          <a:p>
            <a:endParaRPr lang="ru-RU">
              <a:solidFill>
                <a:srgbClr val="E3DED1">
                  <a:shade val="5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E3DED1">
                    <a:shade val="50000"/>
                  </a:srgbClr>
                </a:solidFill>
              </a:rPr>
              <a:pPr/>
              <a:t>‹#›</a:t>
            </a:fld>
            <a:endParaRPr lang="ru-RU">
              <a:solidFill>
                <a:srgbClr val="E3DED1">
                  <a:shade val="50000"/>
                </a:srgbClr>
              </a:solidFill>
            </a:endParaRPr>
          </a:p>
        </p:txBody>
      </p:sp>
    </p:spTree>
    <p:extLst>
      <p:ext uri="{BB962C8B-B14F-4D97-AF65-F5344CB8AC3E}">
        <p14:creationId xmlns:p14="http://schemas.microsoft.com/office/powerpoint/2010/main" val="378633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solidFill>
                  <a:srgbClr val="E3DED1">
                    <a:shade val="50000"/>
                  </a:srgbClr>
                </a:solidFill>
              </a:rPr>
              <a:pPr/>
              <a:t>30.03.2022</a:t>
            </a:fld>
            <a:endParaRPr lang="ru-RU">
              <a:solidFill>
                <a:srgbClr val="E3DED1">
                  <a:shade val="50000"/>
                </a:srgbClr>
              </a:solidFill>
            </a:endParaRPr>
          </a:p>
        </p:txBody>
      </p:sp>
      <p:sp>
        <p:nvSpPr>
          <p:cNvPr id="8" name="Нижний колонтитул 7"/>
          <p:cNvSpPr>
            <a:spLocks noGrp="1"/>
          </p:cNvSpPr>
          <p:nvPr>
            <p:ph type="ftr" sz="quarter" idx="11"/>
          </p:nvPr>
        </p:nvSpPr>
        <p:spPr/>
        <p:txBody>
          <a:bodyPr/>
          <a:lstStyle/>
          <a:p>
            <a:endParaRPr lang="ru-RU">
              <a:solidFill>
                <a:srgbClr val="E3DED1">
                  <a:shade val="50000"/>
                </a:srgb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srgbClr val="E3DED1">
                    <a:shade val="50000"/>
                  </a:srgbClr>
                </a:solidFill>
              </a:rPr>
              <a:pPr/>
              <a:t>‹#›</a:t>
            </a:fld>
            <a:endParaRPr lang="ru-RU">
              <a:solidFill>
                <a:srgbClr val="E3DED1">
                  <a:shade val="50000"/>
                </a:srgbClr>
              </a:solidFill>
            </a:endParaRPr>
          </a:p>
        </p:txBody>
      </p:sp>
    </p:spTree>
    <p:extLst>
      <p:ext uri="{BB962C8B-B14F-4D97-AF65-F5344CB8AC3E}">
        <p14:creationId xmlns:p14="http://schemas.microsoft.com/office/powerpoint/2010/main" val="275076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solidFill>
                  <a:srgbClr val="E3DED1">
                    <a:shade val="50000"/>
                  </a:srgbClr>
                </a:solidFill>
              </a:rPr>
              <a:pPr/>
              <a:t>30.03.2022</a:t>
            </a:fld>
            <a:endParaRPr lang="ru-RU">
              <a:solidFill>
                <a:srgbClr val="E3DED1">
                  <a:shade val="50000"/>
                </a:srgbClr>
              </a:solidFill>
            </a:endParaRPr>
          </a:p>
        </p:txBody>
      </p:sp>
      <p:sp>
        <p:nvSpPr>
          <p:cNvPr id="4" name="Нижний колонтитул 3"/>
          <p:cNvSpPr>
            <a:spLocks noGrp="1"/>
          </p:cNvSpPr>
          <p:nvPr>
            <p:ph type="ftr" sz="quarter" idx="11"/>
          </p:nvPr>
        </p:nvSpPr>
        <p:spPr/>
        <p:txBody>
          <a:bodyPr/>
          <a:lstStyle/>
          <a:p>
            <a:endParaRPr lang="ru-RU">
              <a:solidFill>
                <a:srgbClr val="E3DED1">
                  <a:shade val="50000"/>
                </a:srgb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srgbClr val="E3DED1">
                    <a:shade val="50000"/>
                  </a:srgbClr>
                </a:solidFill>
              </a:rPr>
              <a:pPr/>
              <a:t>‹#›</a:t>
            </a:fld>
            <a:endParaRPr lang="ru-RU">
              <a:solidFill>
                <a:srgbClr val="E3DED1">
                  <a:shade val="50000"/>
                </a:srgbClr>
              </a:solidFill>
            </a:endParaRPr>
          </a:p>
        </p:txBody>
      </p:sp>
    </p:spTree>
    <p:extLst>
      <p:ext uri="{BB962C8B-B14F-4D97-AF65-F5344CB8AC3E}">
        <p14:creationId xmlns:p14="http://schemas.microsoft.com/office/powerpoint/2010/main" val="98199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Дата 1"/>
          <p:cNvSpPr>
            <a:spLocks noGrp="1"/>
          </p:cNvSpPr>
          <p:nvPr>
            <p:ph type="dt" sz="half" idx="10"/>
          </p:nvPr>
        </p:nvSpPr>
        <p:spPr/>
        <p:txBody>
          <a:bodyPr/>
          <a:lstStyle/>
          <a:p>
            <a:fld id="{5B106E36-FD25-4E2D-B0AA-010F637433A0}" type="datetimeFigureOut">
              <a:rPr lang="ru-RU" smtClean="0">
                <a:solidFill>
                  <a:srgbClr val="E3DED1">
                    <a:shade val="50000"/>
                  </a:srgbClr>
                </a:solidFill>
              </a:rPr>
              <a:pPr/>
              <a:t>30.03.2022</a:t>
            </a:fld>
            <a:endParaRPr lang="ru-RU">
              <a:solidFill>
                <a:srgbClr val="E3DED1">
                  <a:shade val="50000"/>
                </a:srgbClr>
              </a:solidFill>
            </a:endParaRPr>
          </a:p>
        </p:txBody>
      </p:sp>
      <p:sp>
        <p:nvSpPr>
          <p:cNvPr id="3" name="Нижний колонтитул 2"/>
          <p:cNvSpPr>
            <a:spLocks noGrp="1"/>
          </p:cNvSpPr>
          <p:nvPr>
            <p:ph type="ftr" sz="quarter" idx="11"/>
          </p:nvPr>
        </p:nvSpPr>
        <p:spPr/>
        <p:txBody>
          <a:bodyPr/>
          <a:lstStyle/>
          <a:p>
            <a:endParaRPr lang="ru-RU">
              <a:solidFill>
                <a:srgbClr val="E3DED1">
                  <a:shade val="50000"/>
                </a:srgb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srgbClr val="E3DED1">
                    <a:shade val="50000"/>
                  </a:srgbClr>
                </a:solidFill>
              </a:rPr>
              <a:pPr/>
              <a:t>‹#›</a:t>
            </a:fld>
            <a:endParaRPr lang="ru-RU">
              <a:solidFill>
                <a:srgbClr val="E3DED1">
                  <a:shade val="50000"/>
                </a:srgbClr>
              </a:solidFill>
            </a:endParaRPr>
          </a:p>
        </p:txBody>
      </p:sp>
    </p:spTree>
    <p:extLst>
      <p:ext uri="{BB962C8B-B14F-4D97-AF65-F5344CB8AC3E}">
        <p14:creationId xmlns:p14="http://schemas.microsoft.com/office/powerpoint/2010/main" val="147128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E3DED1">
                    <a:shade val="50000"/>
                  </a:srgbClr>
                </a:solidFill>
              </a:rPr>
              <a:pPr/>
              <a:t>30.03.2022</a:t>
            </a:fld>
            <a:endParaRPr lang="ru-RU">
              <a:solidFill>
                <a:srgbClr val="E3DED1">
                  <a:shade val="50000"/>
                </a:srgbClr>
              </a:solidFill>
            </a:endParaRPr>
          </a:p>
        </p:txBody>
      </p:sp>
      <p:sp>
        <p:nvSpPr>
          <p:cNvPr id="6" name="Нижний колонтитул 5"/>
          <p:cNvSpPr>
            <a:spLocks noGrp="1"/>
          </p:cNvSpPr>
          <p:nvPr>
            <p:ph type="ftr" sz="quarter" idx="11"/>
          </p:nvPr>
        </p:nvSpPr>
        <p:spPr/>
        <p:txBody>
          <a:bodyPr/>
          <a:lstStyle/>
          <a:p>
            <a:endParaRPr lang="ru-RU">
              <a:solidFill>
                <a:srgbClr val="E3DED1">
                  <a:shade val="5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E3DED1">
                    <a:shade val="50000"/>
                  </a:srgbClr>
                </a:solidFill>
              </a:rPr>
              <a:pPr/>
              <a:t>‹#›</a:t>
            </a:fld>
            <a:endParaRPr lang="ru-RU">
              <a:solidFill>
                <a:srgbClr val="E3DED1">
                  <a:shade val="50000"/>
                </a:srgbClr>
              </a:solidFill>
            </a:endParaRPr>
          </a:p>
        </p:txBody>
      </p:sp>
    </p:spTree>
    <p:extLst>
      <p:ext uri="{BB962C8B-B14F-4D97-AF65-F5344CB8AC3E}">
        <p14:creationId xmlns:p14="http://schemas.microsoft.com/office/powerpoint/2010/main" val="424108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E3DED1">
                    <a:shade val="50000"/>
                  </a:srgbClr>
                </a:solidFill>
              </a:rPr>
              <a:pPr/>
              <a:t>30.03.2022</a:t>
            </a:fld>
            <a:endParaRPr lang="ru-RU">
              <a:solidFill>
                <a:srgbClr val="E3DED1">
                  <a:shade val="50000"/>
                </a:srgbClr>
              </a:solidFill>
            </a:endParaRPr>
          </a:p>
        </p:txBody>
      </p:sp>
      <p:sp>
        <p:nvSpPr>
          <p:cNvPr id="6" name="Нижний колонтитул 5"/>
          <p:cNvSpPr>
            <a:spLocks noGrp="1"/>
          </p:cNvSpPr>
          <p:nvPr>
            <p:ph type="ftr" sz="quarter" idx="11"/>
          </p:nvPr>
        </p:nvSpPr>
        <p:spPr/>
        <p:txBody>
          <a:bodyPr/>
          <a:lstStyle/>
          <a:p>
            <a:endParaRPr lang="ru-RU">
              <a:solidFill>
                <a:srgbClr val="E3DED1">
                  <a:shade val="5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E3DED1">
                    <a:shade val="50000"/>
                  </a:srgbClr>
                </a:solidFill>
              </a:rPr>
              <a:pPr/>
              <a:t>‹#›</a:t>
            </a:fld>
            <a:endParaRPr lang="ru-RU">
              <a:solidFill>
                <a:srgbClr val="E3DED1">
                  <a:shade val="50000"/>
                </a:srgbClr>
              </a:solidFill>
            </a:endParaRPr>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extLst>
      <p:ext uri="{BB962C8B-B14F-4D97-AF65-F5344CB8AC3E}">
        <p14:creationId xmlns:p14="http://schemas.microsoft.com/office/powerpoint/2010/main" val="70514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E3DED1">
                    <a:shade val="50000"/>
                  </a:srgbClr>
                </a:solidFill>
              </a:rPr>
              <a:pPr/>
              <a:t>30.03.2022</a:t>
            </a:fld>
            <a:endParaRPr lang="ru-RU">
              <a:solidFill>
                <a:srgbClr val="E3DED1">
                  <a:shade val="50000"/>
                </a:srgbClr>
              </a:solidFill>
            </a:endParaRPr>
          </a:p>
        </p:txBody>
      </p:sp>
      <p:sp>
        <p:nvSpPr>
          <p:cNvPr id="5" name="Нижний колонтитул 4"/>
          <p:cNvSpPr>
            <a:spLocks noGrp="1"/>
          </p:cNvSpPr>
          <p:nvPr>
            <p:ph type="ftr" sz="quarter" idx="11"/>
          </p:nvPr>
        </p:nvSpPr>
        <p:spPr/>
        <p:txBody>
          <a:bodyPr/>
          <a:lstStyle/>
          <a:p>
            <a:endParaRPr lang="ru-RU">
              <a:solidFill>
                <a:srgbClr val="E3DED1">
                  <a:shade val="5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E3DED1">
                    <a:shade val="50000"/>
                  </a:srgbClr>
                </a:solidFill>
              </a:rPr>
              <a:pPr/>
              <a:t>‹#›</a:t>
            </a:fld>
            <a:endParaRPr lang="ru-RU">
              <a:solidFill>
                <a:srgbClr val="E3DED1">
                  <a:shade val="50000"/>
                </a:srgbClr>
              </a:solidFill>
            </a:endParaRPr>
          </a:p>
        </p:txBody>
      </p:sp>
    </p:spTree>
    <p:extLst>
      <p:ext uri="{BB962C8B-B14F-4D97-AF65-F5344CB8AC3E}">
        <p14:creationId xmlns:p14="http://schemas.microsoft.com/office/powerpoint/2010/main" val="10630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E3DED1">
                    <a:shade val="50000"/>
                  </a:srgbClr>
                </a:solidFill>
              </a:rPr>
              <a:pPr/>
              <a:t>30.03.2022</a:t>
            </a:fld>
            <a:endParaRPr lang="ru-RU">
              <a:solidFill>
                <a:srgbClr val="E3DED1">
                  <a:shade val="50000"/>
                </a:srgbClr>
              </a:solidFill>
            </a:endParaRPr>
          </a:p>
        </p:txBody>
      </p:sp>
      <p:sp>
        <p:nvSpPr>
          <p:cNvPr id="5" name="Нижний колонтитул 4"/>
          <p:cNvSpPr>
            <a:spLocks noGrp="1"/>
          </p:cNvSpPr>
          <p:nvPr>
            <p:ph type="ftr" sz="quarter" idx="11"/>
          </p:nvPr>
        </p:nvSpPr>
        <p:spPr/>
        <p:txBody>
          <a:bodyPr/>
          <a:lstStyle/>
          <a:p>
            <a:endParaRPr lang="ru-RU">
              <a:solidFill>
                <a:srgbClr val="E3DED1">
                  <a:shade val="5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E3DED1">
                    <a:shade val="50000"/>
                  </a:srgbClr>
                </a:solidFill>
              </a:rPr>
              <a:pPr/>
              <a:t>‹#›</a:t>
            </a:fld>
            <a:endParaRPr lang="ru-RU">
              <a:solidFill>
                <a:srgbClr val="E3DED1">
                  <a:shade val="50000"/>
                </a:srgbClr>
              </a:solidFill>
            </a:endParaRPr>
          </a:p>
        </p:txBody>
      </p:sp>
    </p:spTree>
    <p:extLst>
      <p:ext uri="{BB962C8B-B14F-4D97-AF65-F5344CB8AC3E}">
        <p14:creationId xmlns:p14="http://schemas.microsoft.com/office/powerpoint/2010/main" val="91478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6802" name="Group 2"/>
          <p:cNvGrpSpPr>
            <a:grpSpLocks/>
          </p:cNvGrpSpPr>
          <p:nvPr/>
        </p:nvGrpSpPr>
        <p:grpSpPr bwMode="auto">
          <a:xfrm>
            <a:off x="0" y="0"/>
            <a:ext cx="9144000" cy="6856413"/>
            <a:chOff x="0" y="0"/>
            <a:chExt cx="5760" cy="4319"/>
          </a:xfrm>
        </p:grpSpPr>
        <p:sp>
          <p:nvSpPr>
            <p:cNvPr id="76803"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04"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05"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06"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07"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ru-RU" sz="2000">
                <a:solidFill>
                  <a:srgbClr val="FFFFFF"/>
                </a:solidFill>
              </a:endParaRPr>
            </a:p>
          </p:txBody>
        </p:sp>
        <p:sp>
          <p:nvSpPr>
            <p:cNvPr id="76808"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09"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10"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11"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12"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13"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14"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15"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16"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17"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18"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19"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20"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21"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22"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23"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ru-RU" sz="2000">
                <a:solidFill>
                  <a:srgbClr val="FFFFFF"/>
                </a:solidFill>
              </a:endParaRPr>
            </a:p>
          </p:txBody>
        </p:sp>
        <p:sp>
          <p:nvSpPr>
            <p:cNvPr id="76824"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25"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26"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27"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28"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29"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30"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31"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32"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33"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34"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35"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36"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37"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38"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grpSp>
          <p:nvGrpSpPr>
            <p:cNvPr id="76839" name="Group 39"/>
            <p:cNvGrpSpPr>
              <a:grpSpLocks/>
            </p:cNvGrpSpPr>
            <p:nvPr userDrawn="1"/>
          </p:nvGrpSpPr>
          <p:grpSpPr bwMode="auto">
            <a:xfrm>
              <a:off x="0" y="1632"/>
              <a:ext cx="5758" cy="1858"/>
              <a:chOff x="0" y="1632"/>
              <a:chExt cx="5758" cy="1858"/>
            </a:xfrm>
          </p:grpSpPr>
          <p:sp>
            <p:nvSpPr>
              <p:cNvPr id="76840"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6841"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grpSp>
      </p:grpSp>
      <p:sp>
        <p:nvSpPr>
          <p:cNvPr id="76842"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ru-RU" noProof="0" smtClean="0"/>
              <a:t>Образец заголовка</a:t>
            </a:r>
          </a:p>
        </p:txBody>
      </p:sp>
      <p:sp>
        <p:nvSpPr>
          <p:cNvPr id="7684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ru-RU" noProof="0" smtClean="0"/>
              <a:t>Образец подзаголовка</a:t>
            </a:r>
          </a:p>
        </p:txBody>
      </p:sp>
      <p:sp>
        <p:nvSpPr>
          <p:cNvPr id="76844" name="Rectangle 44"/>
          <p:cNvSpPr>
            <a:spLocks noGrp="1" noChangeArrowheads="1"/>
          </p:cNvSpPr>
          <p:nvPr>
            <p:ph type="dt" sz="quarter" idx="2"/>
          </p:nvPr>
        </p:nvSpPr>
        <p:spPr/>
        <p:txBody>
          <a:bodyPr/>
          <a:lstStyle>
            <a:lvl1pPr>
              <a:defRPr/>
            </a:lvl1pPr>
          </a:lstStyle>
          <a:p>
            <a:endParaRPr lang="ru-RU">
              <a:solidFill>
                <a:srgbClr val="FFFFFF"/>
              </a:solidFill>
            </a:endParaRPr>
          </a:p>
        </p:txBody>
      </p:sp>
      <p:sp>
        <p:nvSpPr>
          <p:cNvPr id="76845" name="Rectangle 45"/>
          <p:cNvSpPr>
            <a:spLocks noGrp="1" noChangeArrowheads="1"/>
          </p:cNvSpPr>
          <p:nvPr>
            <p:ph type="ftr" sz="quarter" idx="3"/>
          </p:nvPr>
        </p:nvSpPr>
        <p:spPr/>
        <p:txBody>
          <a:bodyPr/>
          <a:lstStyle>
            <a:lvl1pPr>
              <a:defRPr/>
            </a:lvl1pPr>
          </a:lstStyle>
          <a:p>
            <a:endParaRPr lang="ru-RU">
              <a:solidFill>
                <a:srgbClr val="FFFFFF"/>
              </a:solidFill>
            </a:endParaRPr>
          </a:p>
        </p:txBody>
      </p:sp>
      <p:sp>
        <p:nvSpPr>
          <p:cNvPr id="76846" name="Rectangle 46"/>
          <p:cNvSpPr>
            <a:spLocks noGrp="1" noChangeArrowheads="1"/>
          </p:cNvSpPr>
          <p:nvPr>
            <p:ph type="sldNum" sz="quarter" idx="4"/>
          </p:nvPr>
        </p:nvSpPr>
        <p:spPr/>
        <p:txBody>
          <a:bodyPr/>
          <a:lstStyle>
            <a:lvl1pPr>
              <a:defRPr/>
            </a:lvl1pPr>
          </a:lstStyle>
          <a:p>
            <a:fld id="{B75973D1-555F-4D3B-8001-EBAC5C705EDD}"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49785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C6DF4302-7AA2-4949-BD88-E51044BAA934}"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38728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5EFD7027-E95E-471A-81C1-B7612D6A06E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22232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7CC9185C-F586-469F-ABC0-5737C25751C5}"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14001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80B64C53-0BC2-43E7-96CB-48220D194A34}"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03109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AA60E088-5847-493D-81CF-28BBA43E50B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69838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3EA8A620-FE30-49C8-8320-A1D6F8FE51F7}"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41679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E83891E-24DE-466F-A72D-5658CEFD3A9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6102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001263E0-6964-4F78-8D6C-1D18A331F49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33780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7BB6904-4C92-4418-B601-EF4D45003C14}"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60728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1B7A5787-4353-4CEF-9235-C53C7F24BFE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41815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3638"/>
            <a:ext cx="2133600" cy="457200"/>
          </a:xfrm>
        </p:spPr>
        <p:txBody>
          <a:bodyPr/>
          <a:lstStyle>
            <a:lvl1pPr>
              <a:defRPr/>
            </a:lvl1pPr>
          </a:lstStyle>
          <a:p>
            <a:endParaRPr lang="ru-RU">
              <a:solidFill>
                <a:srgbClr val="FFFFFF"/>
              </a:solidFill>
            </a:endParaRPr>
          </a:p>
        </p:txBody>
      </p:sp>
      <p:sp>
        <p:nvSpPr>
          <p:cNvPr id="4" name="Нижний колонтитул 3"/>
          <p:cNvSpPr>
            <a:spLocks noGrp="1"/>
          </p:cNvSpPr>
          <p:nvPr>
            <p:ph type="ftr" sz="quarter" idx="11"/>
          </p:nvPr>
        </p:nvSpPr>
        <p:spPr>
          <a:xfrm>
            <a:off x="3124200" y="6248400"/>
            <a:ext cx="2895600" cy="457200"/>
          </a:xfrm>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a:xfrm>
            <a:off x="6553200" y="6243638"/>
            <a:ext cx="2133600" cy="457200"/>
          </a:xfrm>
        </p:spPr>
        <p:txBody>
          <a:bodyPr/>
          <a:lstStyle>
            <a:lvl1pPr>
              <a:defRPr/>
            </a:lvl1pPr>
          </a:lstStyle>
          <a:p>
            <a:fld id="{51BE3C63-2106-40E1-A6D6-EA148588E075}"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58813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5.png"/><Relationship Id="rId2" Type="http://schemas.openxmlformats.org/officeDocument/2006/relationships/slideLayout" Target="../slideLayouts/slideLayout46.xml"/><Relationship Id="rId16"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30.03.2022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30.03.2022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30.03.2022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3783586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solidFill>
                  <a:srgbClr val="E3DED1">
                    <a:shade val="50000"/>
                  </a:srgbClr>
                </a:solidFill>
              </a:rPr>
              <a:pPr/>
              <a:t>30.03.2022</a:t>
            </a:fld>
            <a:endParaRPr lang="ru-RU">
              <a:solidFill>
                <a:srgbClr val="E3DED1">
                  <a:shade val="50000"/>
                </a:srgbClr>
              </a:solidFill>
            </a:endParaRPr>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solidFill>
                <a:srgbClr val="E3DED1">
                  <a:shade val="50000"/>
                </a:srgbClr>
              </a:solidFill>
            </a:endParaRPr>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solidFill>
                  <a:srgbClr val="E3DED1">
                    <a:shade val="50000"/>
                  </a:srgbClr>
                </a:solidFill>
              </a:rPr>
              <a:pPr/>
              <a:t>‹#›</a:t>
            </a:fld>
            <a:endParaRPr lang="ru-RU">
              <a:solidFill>
                <a:srgbClr val="E3DED1">
                  <a:shade val="50000"/>
                </a:srgbClr>
              </a:solidFill>
            </a:endParaRPr>
          </a:p>
        </p:txBody>
      </p:sp>
    </p:spTree>
    <p:extLst>
      <p:ext uri="{BB962C8B-B14F-4D97-AF65-F5344CB8AC3E}">
        <p14:creationId xmlns:p14="http://schemas.microsoft.com/office/powerpoint/2010/main" val="23545078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75778" name="Group 2"/>
          <p:cNvGrpSpPr>
            <a:grpSpLocks/>
          </p:cNvGrpSpPr>
          <p:nvPr/>
        </p:nvGrpSpPr>
        <p:grpSpPr bwMode="auto">
          <a:xfrm>
            <a:off x="0" y="0"/>
            <a:ext cx="9144000" cy="6856413"/>
            <a:chOff x="0" y="0"/>
            <a:chExt cx="5760" cy="4319"/>
          </a:xfrm>
        </p:grpSpPr>
        <p:sp>
          <p:nvSpPr>
            <p:cNvPr id="75779"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780"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781"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782"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783"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ru-RU" sz="2000">
                <a:solidFill>
                  <a:srgbClr val="FFFFFF"/>
                </a:solidFill>
              </a:endParaRPr>
            </a:p>
          </p:txBody>
        </p:sp>
        <p:sp>
          <p:nvSpPr>
            <p:cNvPr id="75784"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785"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786"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787"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788"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789"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790"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791"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792"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793"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794"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795"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796"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797"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798"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799"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ru-RU" sz="2000">
                <a:solidFill>
                  <a:srgbClr val="FFFFFF"/>
                </a:solidFill>
              </a:endParaRPr>
            </a:p>
          </p:txBody>
        </p:sp>
        <p:sp>
          <p:nvSpPr>
            <p:cNvPr id="75800"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801"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802"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803"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804"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805"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806"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807"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808"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809"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810"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811"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812"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813"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814"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grpSp>
          <p:nvGrpSpPr>
            <p:cNvPr id="75815" name="Group 39"/>
            <p:cNvGrpSpPr>
              <a:grpSpLocks/>
            </p:cNvGrpSpPr>
            <p:nvPr userDrawn="1"/>
          </p:nvGrpSpPr>
          <p:grpSpPr bwMode="auto">
            <a:xfrm>
              <a:off x="0" y="1632"/>
              <a:ext cx="5758" cy="1858"/>
              <a:chOff x="0" y="1632"/>
              <a:chExt cx="5758" cy="1858"/>
            </a:xfrm>
          </p:grpSpPr>
          <p:sp>
            <p:nvSpPr>
              <p:cNvPr id="75816"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sp>
            <p:nvSpPr>
              <p:cNvPr id="75817"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2000">
                  <a:solidFill>
                    <a:srgbClr val="FFFFFF"/>
                  </a:solidFill>
                </a:endParaRPr>
              </a:p>
            </p:txBody>
          </p:sp>
        </p:grpSp>
      </p:grpSp>
      <p:sp>
        <p:nvSpPr>
          <p:cNvPr id="75818"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581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5820"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ru-RU">
              <a:solidFill>
                <a:srgbClr val="FFFFFF"/>
              </a:solidFill>
            </a:endParaRPr>
          </a:p>
        </p:txBody>
      </p:sp>
      <p:sp>
        <p:nvSpPr>
          <p:cNvPr id="75821"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ru-RU">
              <a:solidFill>
                <a:srgbClr val="FFFFFF"/>
              </a:solidFill>
            </a:endParaRPr>
          </a:p>
        </p:txBody>
      </p:sp>
      <p:sp>
        <p:nvSpPr>
          <p:cNvPr id="75822"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E1BDC5B2-6A2A-45CB-9DEA-7827E938883D}"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769275050"/>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gif"/></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37.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36.gif"/><Relationship Id="rId5" Type="http://schemas.openxmlformats.org/officeDocument/2006/relationships/image" Target="../media/image16.jpe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36.gif"/><Relationship Id="rId5" Type="http://schemas.openxmlformats.org/officeDocument/2006/relationships/image" Target="../media/image19.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9.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0.xml"/><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37.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36.gif"/><Relationship Id="rId5" Type="http://schemas.openxmlformats.org/officeDocument/2006/relationships/image" Target="../media/image27.pn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1032" name="Picture 8" descr="Картинки по запросу сила слов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5868" y="44625"/>
            <a:ext cx="2256252" cy="22616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tasachena.org/wp-content/uploads/2015/02/%D0%A1%D0%98%D0%9B%D0%90-%D0%9B%D0%AE%D0%91%D0%92%D0%98-%D0%A1%D0%98%D0%9B%D0%90-%D0%A7%D0%90%D0%A1%D0%A2%D0%9E%D0%A2%D0%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346475"/>
            <a:ext cx="4211721" cy="24789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Картинки по запросу СИЛА МЫСЛ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44625"/>
            <a:ext cx="3360372" cy="2520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7" descr="J012667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008" y="2364013"/>
            <a:ext cx="3491880" cy="22171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Картинки по запросу сила веры"/>
          <p:cNvPicPr>
            <a:picLocks noChangeAspect="1" noChangeArrowheads="1"/>
          </p:cNvPicPr>
          <p:nvPr/>
        </p:nvPicPr>
        <p:blipFill rotWithShape="1">
          <a:blip r:embed="rId6">
            <a:extLst>
              <a:ext uri="{28A0092B-C50C-407E-A947-70E740481C1C}">
                <a14:useLocalDpi xmlns:a14="http://schemas.microsoft.com/office/drawing/2010/main" val="0"/>
              </a:ext>
            </a:extLst>
          </a:blip>
          <a:srcRect l="18366" r="15186"/>
          <a:stretch/>
        </p:blipFill>
        <p:spPr bwMode="auto">
          <a:xfrm>
            <a:off x="5652120" y="38539"/>
            <a:ext cx="3460934" cy="33975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Похожее изображение"/>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2120" y="3501008"/>
            <a:ext cx="3480917" cy="262797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Картинки по запросу сила дружбы"/>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3693769" y="4651012"/>
            <a:ext cx="2610177" cy="17385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51920" y="6054387"/>
            <a:ext cx="5351145" cy="830997"/>
          </a:xfrm>
          <a:prstGeom prst="rect">
            <a:avLst/>
          </a:prstGeom>
          <a:noFill/>
          <a:ln>
            <a:noFill/>
          </a:ln>
          <a:effectLst>
            <a:glow rad="101600">
              <a:schemeClr val="accent4">
                <a:satMod val="175000"/>
                <a:alpha val="40000"/>
              </a:schemeClr>
            </a:glow>
            <a:outerShdw blurRad="40000" dist="20000" dir="5400000" rotWithShape="0">
              <a:srgbClr val="000000">
                <a:alpha val="38000"/>
              </a:srgb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ru-RU" sz="4800" b="1" dirty="0" smtClean="0">
                <a:ln>
                  <a:solidFill>
                    <a:sysClr val="windowText" lastClr="000000"/>
                  </a:solidFill>
                </a:ln>
                <a:solidFill>
                  <a:srgbClr val="FF0000"/>
                </a:solidFill>
                <a:latin typeface="Comic Sans MS" panose="030F0702030302020204" pitchFamily="66" charset="0"/>
              </a:rPr>
              <a:t>В ЧЕМ ЛОГИКА?</a:t>
            </a:r>
            <a:endParaRPr lang="ru-RU" sz="4800" b="1" dirty="0">
              <a:ln>
                <a:solidFill>
                  <a:sysClr val="windowText" lastClr="000000"/>
                </a:solidFill>
              </a:ln>
              <a:solidFill>
                <a:srgbClr val="FF0000"/>
              </a:solidFill>
              <a:latin typeface="Comic Sans MS" panose="030F0702030302020204" pitchFamily="66" charset="0"/>
            </a:endParaRPr>
          </a:p>
        </p:txBody>
      </p:sp>
      <p:pic>
        <p:nvPicPr>
          <p:cNvPr id="3074" name="Picture 2" descr="Картинки по запросу китайский мудрец"/>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5896" y="2204864"/>
            <a:ext cx="2016224" cy="21416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83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050" name="Picture 2" descr="Самые красивые острова в мире"/>
          <p:cNvPicPr>
            <a:picLocks noChangeAspect="1" noChangeArrowheads="1"/>
          </p:cNvPicPr>
          <p:nvPr/>
        </p:nvPicPr>
        <p:blipFill rotWithShape="1">
          <a:blip r:embed="rId2">
            <a:extLst>
              <a:ext uri="{28A0092B-C50C-407E-A947-70E740481C1C}">
                <a14:useLocalDpi xmlns:a14="http://schemas.microsoft.com/office/drawing/2010/main" val="0"/>
              </a:ext>
            </a:extLst>
          </a:blip>
          <a:srcRect r="3365" b="7722"/>
          <a:stretch/>
        </p:blipFill>
        <p:spPr bwMode="auto">
          <a:xfrm>
            <a:off x="0" y="-1"/>
            <a:ext cx="9144000" cy="687165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979712" y="4751273"/>
            <a:ext cx="6984776" cy="2062103"/>
          </a:xfrm>
          <a:prstGeom prst="rect">
            <a:avLst/>
          </a:prstGeom>
          <a:solidFill>
            <a:schemeClr val="bg1"/>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3200" b="1" dirty="0">
                <a:ln>
                  <a:solidFill>
                    <a:sysClr val="windowText" lastClr="000000"/>
                  </a:solidFill>
                </a:ln>
                <a:solidFill>
                  <a:srgbClr val="0070C0"/>
                </a:solidFill>
                <a:latin typeface="Calibri" panose="020F0502020204030204" pitchFamily="34" charset="0"/>
                <a:cs typeface="Calibri" panose="020F0502020204030204" pitchFamily="34" charset="0"/>
              </a:rPr>
              <a:t>Счастливый жених, масса которого 55 кг, несет на руках красавицу невесту, масса которой 110 кг. </a:t>
            </a:r>
            <a:r>
              <a:rPr lang="ru-RU" sz="3200" b="1" dirty="0" smtClean="0">
                <a:ln>
                  <a:solidFill>
                    <a:sysClr val="windowText" lastClr="000000"/>
                  </a:solidFill>
                </a:ln>
                <a:solidFill>
                  <a:srgbClr val="0070C0"/>
                </a:solidFill>
                <a:latin typeface="Calibri" panose="020F0502020204030204" pitchFamily="34" charset="0"/>
                <a:cs typeface="Calibri" panose="020F0502020204030204" pitchFamily="34" charset="0"/>
              </a:rPr>
              <a:t>С </a:t>
            </a:r>
            <a:r>
              <a:rPr lang="ru-RU" sz="3200" b="1" dirty="0">
                <a:ln>
                  <a:solidFill>
                    <a:sysClr val="windowText" lastClr="000000"/>
                  </a:solidFill>
                </a:ln>
                <a:solidFill>
                  <a:srgbClr val="0070C0"/>
                </a:solidFill>
                <a:latin typeface="Calibri" panose="020F0502020204030204" pitchFamily="34" charset="0"/>
                <a:cs typeface="Calibri" panose="020F0502020204030204" pitchFamily="34" charset="0"/>
              </a:rPr>
              <a:t>какой силой </a:t>
            </a:r>
            <a:r>
              <a:rPr lang="ru-RU" sz="3200" b="1" dirty="0" smtClean="0">
                <a:ln>
                  <a:solidFill>
                    <a:sysClr val="windowText" lastClr="000000"/>
                  </a:solidFill>
                </a:ln>
                <a:solidFill>
                  <a:srgbClr val="0070C0"/>
                </a:solidFill>
                <a:latin typeface="Calibri" panose="020F0502020204030204" pitchFamily="34" charset="0"/>
                <a:cs typeface="Calibri" panose="020F0502020204030204" pitchFamily="34" charset="0"/>
              </a:rPr>
              <a:t>они давят </a:t>
            </a:r>
            <a:r>
              <a:rPr lang="ru-RU" sz="3200" b="1" dirty="0">
                <a:ln>
                  <a:solidFill>
                    <a:sysClr val="windowText" lastClr="000000"/>
                  </a:solidFill>
                </a:ln>
                <a:solidFill>
                  <a:srgbClr val="0070C0"/>
                </a:solidFill>
                <a:latin typeface="Calibri" panose="020F0502020204030204" pitchFamily="34" charset="0"/>
                <a:cs typeface="Calibri" panose="020F0502020204030204" pitchFamily="34" charset="0"/>
              </a:rPr>
              <a:t>на пол?</a:t>
            </a:r>
          </a:p>
        </p:txBody>
      </p:sp>
      <p:sp>
        <p:nvSpPr>
          <p:cNvPr id="8" name="Скругленный прямоугольник 7"/>
          <p:cNvSpPr/>
          <p:nvPr/>
        </p:nvSpPr>
        <p:spPr>
          <a:xfrm>
            <a:off x="0" y="5661248"/>
            <a:ext cx="1296144" cy="1152128"/>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9600" b="1" dirty="0">
                <a:latin typeface="Comic Sans MS" panose="030F0702030302020204" pitchFamily="66" charset="0"/>
              </a:rPr>
              <a:t>О</a:t>
            </a:r>
          </a:p>
        </p:txBody>
      </p:sp>
      <p:sp>
        <p:nvSpPr>
          <p:cNvPr id="2" name="Прямоугольник 1"/>
          <p:cNvSpPr/>
          <p:nvPr/>
        </p:nvSpPr>
        <p:spPr>
          <a:xfrm>
            <a:off x="2850291" y="116632"/>
            <a:ext cx="6168058" cy="3539430"/>
          </a:xfrm>
          <a:prstGeom prst="rect">
            <a:avLst/>
          </a:prstGeom>
          <a:solidFill>
            <a:schemeClr val="bg1"/>
          </a:solidFill>
        </p:spPr>
        <p:txBody>
          <a:bodyPr wrap="square">
            <a:spAutoFit/>
          </a:bodyPr>
          <a:lstStyle/>
          <a:p>
            <a:pPr lvl="0" algn="ctr"/>
            <a:r>
              <a:rPr lang="ru-RU" sz="2800" b="1" dirty="0" smtClean="0">
                <a:ln>
                  <a:solidFill>
                    <a:sysClr val="windowText" lastClr="000000"/>
                  </a:solidFill>
                </a:ln>
                <a:solidFill>
                  <a:schemeClr val="accent4">
                    <a:lumMod val="75000"/>
                  </a:schemeClr>
                </a:solidFill>
                <a:latin typeface="Calibri" panose="020F0502020204030204" pitchFamily="34" charset="0"/>
                <a:cs typeface="Calibri" panose="020F0502020204030204" pitchFamily="34" charset="0"/>
              </a:rPr>
              <a:t>Если у интеллигентного</a:t>
            </a:r>
            <a:r>
              <a:rPr lang="ru-RU" sz="2800" b="1" dirty="0">
                <a:ln>
                  <a:solidFill>
                    <a:sysClr val="windowText" lastClr="000000"/>
                  </a:solidFill>
                </a:ln>
                <a:solidFill>
                  <a:schemeClr val="accent4">
                    <a:lumMod val="75000"/>
                  </a:schemeClr>
                </a:solidFill>
                <a:latin typeface="Calibri" panose="020F0502020204030204" pitchFamily="34" charset="0"/>
                <a:cs typeface="Calibri" panose="020F0502020204030204" pitchFamily="34" charset="0"/>
              </a:rPr>
              <a:t>, скромного и тактичного физика требуют деньги за два килограмма колбасы, а он видит, что весы с колбасой показывают один килограмм, то закричит ли физик на весь магазин: «Нет уж, простите, вес вашей колбасы всего лишь один килограмм!»?</a:t>
            </a:r>
          </a:p>
        </p:txBody>
      </p:sp>
    </p:spTree>
    <p:extLst>
      <p:ext uri="{BB962C8B-B14F-4D97-AF65-F5344CB8AC3E}">
        <p14:creationId xmlns:p14="http://schemas.microsoft.com/office/powerpoint/2010/main" val="281862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r="-100000" b="-100000"/>
        </a:gradFill>
        <a:effectLst/>
      </p:bgPr>
    </p:bg>
    <p:spTree>
      <p:nvGrpSpPr>
        <p:cNvPr id="1" name=""/>
        <p:cNvGrpSpPr/>
        <p:nvPr/>
      </p:nvGrpSpPr>
      <p:grpSpPr>
        <a:xfrm>
          <a:off x="0" y="0"/>
          <a:ext cx="0" cy="0"/>
          <a:chOff x="0" y="0"/>
          <a:chExt cx="0" cy="0"/>
        </a:xfrm>
      </p:grpSpPr>
      <p:pic>
        <p:nvPicPr>
          <p:cNvPr id="3074" name="Picture 2" descr="Картинки по запросу архипелаг"/>
          <p:cNvPicPr>
            <a:picLocks noChangeAspect="1" noChangeArrowheads="1"/>
          </p:cNvPicPr>
          <p:nvPr/>
        </p:nvPicPr>
        <p:blipFill rotWithShape="1">
          <a:blip r:embed="rId2">
            <a:extLst>
              <a:ext uri="{28A0092B-C50C-407E-A947-70E740481C1C}">
                <a14:useLocalDpi xmlns:a14="http://schemas.microsoft.com/office/drawing/2010/main" val="0"/>
              </a:ext>
            </a:extLst>
          </a:blip>
          <a:srcRect l="6124" t="1842" r="10017" b="8819"/>
          <a:stretch/>
        </p:blipFill>
        <p:spPr bwMode="auto">
          <a:xfrm>
            <a:off x="0" y="0"/>
            <a:ext cx="9180512"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Картинки по запросу острово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50560"/>
            <a:ext cx="4176464" cy="5462816"/>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1520524" y="-27384"/>
            <a:ext cx="6102953" cy="1569660"/>
          </a:xfrm>
          <a:prstGeom prst="rect">
            <a:avLst/>
          </a:prstGeom>
          <a:noFill/>
        </p:spPr>
        <p:txBody>
          <a:bodyPr wrap="none" lIns="91440" tIns="45720" rIns="91440" bIns="45720">
            <a:spAutoFit/>
          </a:bodyPr>
          <a:lstStyle/>
          <a:p>
            <a:pPr algn="ctr"/>
            <a:r>
              <a:rPr lang="ru-RU" sz="48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Остров </a:t>
            </a:r>
          </a:p>
          <a:p>
            <a:pPr algn="ctr"/>
            <a:r>
              <a:rPr lang="ru-RU" sz="48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СИЛЫ</a:t>
            </a:r>
            <a:r>
              <a:rPr lang="ru-RU" sz="32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 </a:t>
            </a:r>
            <a:r>
              <a:rPr lang="ru-RU" sz="48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УПРУГОСТИ</a:t>
            </a:r>
            <a:endParaRPr lang="ru-RU" sz="4800" b="1" cap="none" spc="0"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p:txBody>
      </p:sp>
      <p:sp>
        <p:nvSpPr>
          <p:cNvPr id="9" name="Выноска-облако 8"/>
          <p:cNvSpPr/>
          <p:nvPr/>
        </p:nvSpPr>
        <p:spPr>
          <a:xfrm>
            <a:off x="3965515" y="2856981"/>
            <a:ext cx="5178216" cy="3888641"/>
          </a:xfrm>
          <a:prstGeom prst="cloudCallout">
            <a:avLst>
              <a:gd name="adj1" fmla="val -17776"/>
              <a:gd name="adj2" fmla="val -8509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FFC000"/>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4000" b="1" dirty="0">
                <a:ln>
                  <a:solidFill>
                    <a:sysClr val="windowText" lastClr="000000"/>
                  </a:solidFill>
                </a:ln>
                <a:solidFill>
                  <a:srgbClr val="0070C0"/>
                </a:solidFill>
              </a:rPr>
              <a:t> Я – Сила Упругости. Возникаю </a:t>
            </a:r>
            <a:r>
              <a:rPr lang="ru-RU" sz="4000" b="1" dirty="0" smtClean="0">
                <a:ln>
                  <a:solidFill>
                    <a:sysClr val="windowText" lastClr="000000"/>
                  </a:solidFill>
                </a:ln>
                <a:solidFill>
                  <a:srgbClr val="0070C0"/>
                </a:solidFill>
              </a:rPr>
              <a:t>при…</a:t>
            </a:r>
            <a:endParaRPr lang="ru-RU" sz="4000" b="1" dirty="0">
              <a:ln>
                <a:solidFill>
                  <a:sysClr val="windowText" lastClr="000000"/>
                </a:solidFill>
              </a:ln>
              <a:solidFill>
                <a:srgbClr val="0070C0"/>
              </a:solidFill>
            </a:endParaRPr>
          </a:p>
        </p:txBody>
      </p:sp>
    </p:spTree>
    <p:extLst>
      <p:ext uri="{BB962C8B-B14F-4D97-AF65-F5344CB8AC3E}">
        <p14:creationId xmlns:p14="http://schemas.microsoft.com/office/powerpoint/2010/main" val="279260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90000">
              <a:srgbClr val="FFFF00"/>
            </a:gs>
            <a:gs pos="8000">
              <a:schemeClr val="bg1"/>
            </a:gs>
            <a:gs pos="70000">
              <a:srgbClr val="D9ECFF"/>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170" name="Picture 2" descr="Картинки по запросу острова"/>
          <p:cNvPicPr>
            <a:picLocks noChangeAspect="1" noChangeArrowheads="1"/>
          </p:cNvPicPr>
          <p:nvPr/>
        </p:nvPicPr>
        <p:blipFill rotWithShape="1">
          <a:blip r:embed="rId2">
            <a:extLst>
              <a:ext uri="{28A0092B-C50C-407E-A947-70E740481C1C}">
                <a14:useLocalDpi xmlns:a14="http://schemas.microsoft.com/office/drawing/2010/main" val="0"/>
              </a:ext>
            </a:extLst>
          </a:blip>
          <a:srcRect b="4958"/>
          <a:stretch/>
        </p:blipFill>
        <p:spPr bwMode="auto">
          <a:xfrm>
            <a:off x="2118" y="-27384"/>
            <a:ext cx="9141881" cy="6885384"/>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07504" y="154375"/>
            <a:ext cx="4824536" cy="2554545"/>
          </a:xfrm>
          <a:prstGeom prst="rect">
            <a:avLst/>
          </a:prstGeom>
          <a:solidFill>
            <a:schemeClr val="bg1"/>
          </a:solidFill>
          <a:ln>
            <a:solidFill>
              <a:schemeClr val="bg1"/>
            </a:solidFill>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3200" b="1" dirty="0">
                <a:ln>
                  <a:solidFill>
                    <a:sysClr val="windowText" lastClr="000000"/>
                  </a:solidFill>
                </a:ln>
                <a:solidFill>
                  <a:srgbClr val="008000"/>
                </a:solidFill>
              </a:rPr>
              <a:t>Почему Толя и Коля, по очереди прыгая со шкафа, оказываются на полу, а не летят дальше к</a:t>
            </a:r>
            <a:r>
              <a:rPr lang="ru-RU" sz="3200" b="1" dirty="0" smtClean="0">
                <a:ln>
                  <a:solidFill>
                    <a:sysClr val="windowText" lastClr="000000"/>
                  </a:solidFill>
                </a:ln>
                <a:solidFill>
                  <a:srgbClr val="008000"/>
                </a:solidFill>
              </a:rPr>
              <a:t> соседям снизу? </a:t>
            </a:r>
          </a:p>
        </p:txBody>
      </p:sp>
      <p:sp>
        <p:nvSpPr>
          <p:cNvPr id="3" name="Прямоугольник 2"/>
          <p:cNvSpPr/>
          <p:nvPr/>
        </p:nvSpPr>
        <p:spPr>
          <a:xfrm>
            <a:off x="107504" y="4293096"/>
            <a:ext cx="7524970" cy="2308324"/>
          </a:xfrm>
          <a:prstGeom prst="rect">
            <a:avLst/>
          </a:prstGeom>
          <a:solidFill>
            <a:schemeClr val="bg1"/>
          </a:solidFill>
          <a:ln>
            <a:solidFill>
              <a:schemeClr val="bg1"/>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3600" b="1" dirty="0">
                <a:ln>
                  <a:solidFill>
                    <a:sysClr val="windowText" lastClr="000000"/>
                  </a:solidFill>
                </a:ln>
                <a:solidFill>
                  <a:srgbClr val="0070C0"/>
                </a:solidFill>
              </a:rPr>
              <a:t>Каков коэффициент жесткости берцовой кости, </a:t>
            </a:r>
            <a:r>
              <a:rPr lang="ru-RU" sz="3600" b="1" dirty="0" smtClean="0">
                <a:ln>
                  <a:solidFill>
                    <a:sysClr val="windowText" lastClr="000000"/>
                  </a:solidFill>
                </a:ln>
                <a:solidFill>
                  <a:srgbClr val="0070C0"/>
                </a:solidFill>
              </a:rPr>
              <a:t>если сила тяжести, действующая на человека, равна 800 Н, </a:t>
            </a:r>
            <a:r>
              <a:rPr lang="ru-RU" sz="3600" b="1" dirty="0">
                <a:ln>
                  <a:solidFill>
                    <a:sysClr val="windowText" lastClr="000000"/>
                  </a:solidFill>
                </a:ln>
                <a:solidFill>
                  <a:srgbClr val="0070C0"/>
                </a:solidFill>
              </a:rPr>
              <a:t>а кость сжимается на </a:t>
            </a:r>
            <a:r>
              <a:rPr lang="ru-RU" sz="3600" b="1" dirty="0" smtClean="0">
                <a:ln>
                  <a:solidFill>
                    <a:sysClr val="windowText" lastClr="000000"/>
                  </a:solidFill>
                </a:ln>
                <a:solidFill>
                  <a:srgbClr val="0070C0"/>
                </a:solidFill>
              </a:rPr>
              <a:t>0,02 см</a:t>
            </a:r>
            <a:r>
              <a:rPr lang="ru-RU" sz="3600" b="1" dirty="0">
                <a:ln>
                  <a:solidFill>
                    <a:sysClr val="windowText" lastClr="000000"/>
                  </a:solidFill>
                </a:ln>
                <a:solidFill>
                  <a:srgbClr val="0070C0"/>
                </a:solidFill>
              </a:rPr>
              <a:t>?</a:t>
            </a:r>
          </a:p>
        </p:txBody>
      </p:sp>
      <p:sp>
        <p:nvSpPr>
          <p:cNvPr id="7" name="Скругленный прямоугольник 6"/>
          <p:cNvSpPr/>
          <p:nvPr/>
        </p:nvSpPr>
        <p:spPr>
          <a:xfrm>
            <a:off x="7812360" y="5661248"/>
            <a:ext cx="1296144" cy="1152128"/>
          </a:xfrm>
          <a:prstGeom prst="roundRect">
            <a:avLst/>
          </a:prstGeom>
          <a:solidFill>
            <a:srgbClr val="000099"/>
          </a:solidFill>
          <a:ln>
            <a:solidFill>
              <a:srgbClr val="006600"/>
            </a:solidFill>
          </a:ln>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9600" b="1" dirty="0" smtClean="0">
                <a:latin typeface="Comic Sans MS" panose="030F0702030302020204" pitchFamily="66" charset="0"/>
              </a:rPr>
              <a:t>Р</a:t>
            </a:r>
            <a:endParaRPr lang="ru-RU" sz="9600" b="1" dirty="0">
              <a:latin typeface="Comic Sans MS" panose="030F0702030302020204" pitchFamily="66" charset="0"/>
            </a:endParaRPr>
          </a:p>
        </p:txBody>
      </p:sp>
    </p:spTree>
    <p:extLst>
      <p:ext uri="{BB962C8B-B14F-4D97-AF65-F5344CB8AC3E}">
        <p14:creationId xmlns:p14="http://schemas.microsoft.com/office/powerpoint/2010/main" val="362071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4000">
              <a:srgbClr val="FFFF00"/>
            </a:gs>
            <a:gs pos="64999">
              <a:schemeClr val="bg1"/>
            </a:gs>
            <a:gs pos="100000">
              <a:srgbClr val="FFC5F0"/>
            </a:gs>
          </a:gsLst>
          <a:path path="rect">
            <a:fillToRect l="100000" t="100000"/>
          </a:path>
        </a:gradFill>
        <a:effectLst/>
      </p:bgPr>
    </p:bg>
    <p:spTree>
      <p:nvGrpSpPr>
        <p:cNvPr id="1" name=""/>
        <p:cNvGrpSpPr/>
        <p:nvPr/>
      </p:nvGrpSpPr>
      <p:grpSpPr>
        <a:xfrm>
          <a:off x="0" y="0"/>
          <a:ext cx="0" cy="0"/>
          <a:chOff x="0" y="0"/>
          <a:chExt cx="0" cy="0"/>
        </a:xfrm>
      </p:grpSpPr>
      <p:pic>
        <p:nvPicPr>
          <p:cNvPr id="14338" name="Picture 2" descr="Картинки по запросу волшебный остр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40663" y="44624"/>
            <a:ext cx="7662675" cy="1446550"/>
          </a:xfrm>
          <a:prstGeom prst="rect">
            <a:avLst/>
          </a:prstGeom>
          <a:noFill/>
        </p:spPr>
        <p:txBody>
          <a:bodyPr wrap="none" lIns="91440" tIns="45720" rIns="91440" bIns="45720">
            <a:spAutoFit/>
          </a:bodyPr>
          <a:lstStyle/>
          <a:p>
            <a:pPr algn="ctr"/>
            <a:r>
              <a:rPr lang="ru-RU" sz="8800" b="1" cap="all" dirty="0" smtClean="0">
                <a:ln w="9000" cmpd="sng">
                  <a:solidFill>
                    <a:srgbClr val="800000"/>
                  </a:solidFill>
                  <a:prstDash val="solid"/>
                </a:ln>
                <a:solidFill>
                  <a:srgbClr val="FFC000"/>
                </a:solidFill>
                <a:effectLst>
                  <a:reflection blurRad="12700" stA="28000" endPos="45000" dist="1000" dir="5400000" sy="-100000" algn="bl" rotWithShape="0"/>
                </a:effectLst>
                <a:latin typeface="Comic Sans MS" panose="030F0702030302020204" pitchFamily="66" charset="0"/>
              </a:rPr>
              <a:t>ОТДОХНЕМ?</a:t>
            </a:r>
            <a:endParaRPr lang="ru-RU" sz="8800" b="1" cap="all" spc="0" dirty="0">
              <a:ln w="9000" cmpd="sng">
                <a:solidFill>
                  <a:srgbClr val="800000"/>
                </a:solidFill>
                <a:prstDash val="solid"/>
              </a:ln>
              <a:solidFill>
                <a:srgbClr val="FFC000"/>
              </a:solidFill>
              <a:effectLst>
                <a:reflection blurRad="12700" stA="28000" endPos="45000" dist="1000" dir="5400000" sy="-100000" algn="bl" rotWithShape="0"/>
              </a:effectLst>
              <a:latin typeface="Comic Sans MS" panose="030F0702030302020204" pitchFamily="66" charset="0"/>
            </a:endParaRPr>
          </a:p>
        </p:txBody>
      </p:sp>
      <p:pic>
        <p:nvPicPr>
          <p:cNvPr id="14344" name="Picture 8" descr="Картинки по запросу отдых на пляже мультфильм енот"/>
          <p:cNvPicPr>
            <a:picLocks noChangeAspect="1" noChangeArrowheads="1"/>
          </p:cNvPicPr>
          <p:nvPr/>
        </p:nvPicPr>
        <p:blipFill rotWithShape="1">
          <a:blip r:embed="rId3">
            <a:extLst>
              <a:ext uri="{28A0092B-C50C-407E-A947-70E740481C1C}">
                <a14:useLocalDpi xmlns:a14="http://schemas.microsoft.com/office/drawing/2010/main" val="0"/>
              </a:ext>
            </a:extLst>
          </a:blip>
          <a:srcRect t="13030" b="14243"/>
          <a:stretch/>
        </p:blipFill>
        <p:spPr bwMode="auto">
          <a:xfrm>
            <a:off x="611560" y="2996952"/>
            <a:ext cx="5544617" cy="3024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7812360" y="5661248"/>
            <a:ext cx="1296144" cy="1152128"/>
          </a:xfrm>
          <a:prstGeom prst="roundRect">
            <a:avLst/>
          </a:prstGeom>
          <a:solidFill>
            <a:srgbClr val="D60093"/>
          </a:solidFill>
          <a:ln>
            <a:solidFill>
              <a:srgbClr val="006600"/>
            </a:solidFill>
          </a:ln>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9600" b="1" dirty="0">
                <a:latin typeface="Comic Sans MS" panose="030F0702030302020204" pitchFamily="66" charset="0"/>
              </a:rPr>
              <a:t>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3" name="Picture 7" descr="C:\Users\Ивановы\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3" y="1"/>
            <a:ext cx="9166773" cy="691423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863588" y="333474"/>
            <a:ext cx="7416824"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ru-RU" sz="4800" b="1" dirty="0" smtClean="0">
                <a:ln>
                  <a:solidFill>
                    <a:schemeClr val="bg1">
                      <a:lumMod val="50000"/>
                    </a:schemeClr>
                  </a:solidFill>
                </a:ln>
                <a:solidFill>
                  <a:srgbClr val="00FF00"/>
                </a:solidFill>
                <a:latin typeface="Comic Sans MS" panose="030F0702030302020204" pitchFamily="66" charset="0"/>
              </a:rPr>
              <a:t>Найдите правильную дорогу</a:t>
            </a:r>
            <a:endParaRPr lang="ru-RU" sz="4800" dirty="0">
              <a:ln>
                <a:solidFill>
                  <a:schemeClr val="bg1">
                    <a:lumMod val="50000"/>
                  </a:schemeClr>
                </a:solidFill>
              </a:ln>
              <a:solidFill>
                <a:srgbClr val="00FF00"/>
              </a:solidFill>
              <a:latin typeface="Comic Sans MS" panose="030F0702030302020204" pitchFamily="66" charset="0"/>
            </a:endParaRPr>
          </a:p>
        </p:txBody>
      </p:sp>
      <p:sp>
        <p:nvSpPr>
          <p:cNvPr id="9" name="Line 9"/>
          <p:cNvSpPr>
            <a:spLocks noChangeShapeType="1"/>
          </p:cNvSpPr>
          <p:nvPr/>
        </p:nvSpPr>
        <p:spPr bwMode="auto">
          <a:xfrm>
            <a:off x="684213" y="908720"/>
            <a:ext cx="8208267"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sz="2000">
              <a:solidFill>
                <a:srgbClr val="FFFFFF"/>
              </a:solidFill>
            </a:endParaRPr>
          </a:p>
        </p:txBody>
      </p:sp>
      <p:sp>
        <p:nvSpPr>
          <p:cNvPr id="10" name="Прямоугольник 9"/>
          <p:cNvSpPr/>
          <p:nvPr/>
        </p:nvSpPr>
        <p:spPr>
          <a:xfrm>
            <a:off x="899592" y="2095078"/>
            <a:ext cx="2389512"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a:solidFill>
                <a:srgbClr val="FFFFFF"/>
              </a:solidFill>
            </a:endParaRPr>
          </a:p>
        </p:txBody>
      </p:sp>
      <p:sp>
        <p:nvSpPr>
          <p:cNvPr id="11" name="Прямоугольник 10"/>
          <p:cNvSpPr/>
          <p:nvPr/>
        </p:nvSpPr>
        <p:spPr>
          <a:xfrm>
            <a:off x="899592" y="2924944"/>
            <a:ext cx="2389512"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a:solidFill>
                <a:srgbClr val="FFFFFF"/>
              </a:solidFill>
            </a:endParaRPr>
          </a:p>
        </p:txBody>
      </p:sp>
      <p:sp>
        <p:nvSpPr>
          <p:cNvPr id="12" name="Прямоугольник 11"/>
          <p:cNvSpPr/>
          <p:nvPr/>
        </p:nvSpPr>
        <p:spPr>
          <a:xfrm>
            <a:off x="899592" y="3775919"/>
            <a:ext cx="2389511" cy="1093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a:solidFill>
                <a:srgbClr val="FFFFFF"/>
              </a:solidFill>
            </a:endParaRPr>
          </a:p>
        </p:txBody>
      </p:sp>
      <p:sp>
        <p:nvSpPr>
          <p:cNvPr id="13" name="Прямоугольник 12"/>
          <p:cNvSpPr/>
          <p:nvPr/>
        </p:nvSpPr>
        <p:spPr>
          <a:xfrm>
            <a:off x="899592" y="4954289"/>
            <a:ext cx="2389511" cy="850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a:solidFill>
                <a:srgbClr val="FFFFFF"/>
              </a:solidFill>
            </a:endParaRPr>
          </a:p>
        </p:txBody>
      </p:sp>
      <p:sp>
        <p:nvSpPr>
          <p:cNvPr id="14" name="Прямоугольник 13"/>
          <p:cNvSpPr/>
          <p:nvPr/>
        </p:nvSpPr>
        <p:spPr>
          <a:xfrm>
            <a:off x="899592" y="5882977"/>
            <a:ext cx="2389511" cy="858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a:solidFill>
                <a:srgbClr val="FFFFFF"/>
              </a:solidFill>
            </a:endParaRPr>
          </a:p>
        </p:txBody>
      </p:sp>
      <p:sp>
        <p:nvSpPr>
          <p:cNvPr id="15" name="Прямоугольник 14"/>
          <p:cNvSpPr/>
          <p:nvPr/>
        </p:nvSpPr>
        <p:spPr>
          <a:xfrm>
            <a:off x="899592" y="1166390"/>
            <a:ext cx="2389512" cy="750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a:solidFill>
                <a:srgbClr val="FFFFFF"/>
              </a:solidFill>
            </a:endParaRPr>
          </a:p>
        </p:txBody>
      </p:sp>
      <p:sp>
        <p:nvSpPr>
          <p:cNvPr id="16" name="Прямоугольник 15"/>
          <p:cNvSpPr/>
          <p:nvPr/>
        </p:nvSpPr>
        <p:spPr>
          <a:xfrm>
            <a:off x="4067944" y="1166390"/>
            <a:ext cx="2052861" cy="750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a:solidFill>
                <a:srgbClr val="FFFFFF"/>
              </a:solidFill>
            </a:endParaRPr>
          </a:p>
        </p:txBody>
      </p:sp>
      <p:sp>
        <p:nvSpPr>
          <p:cNvPr id="17" name="Прямоугольник 16"/>
          <p:cNvSpPr/>
          <p:nvPr/>
        </p:nvSpPr>
        <p:spPr>
          <a:xfrm>
            <a:off x="4067944" y="2916608"/>
            <a:ext cx="2052861"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a:solidFill>
                <a:srgbClr val="FFFFFF"/>
              </a:solidFill>
            </a:endParaRPr>
          </a:p>
        </p:txBody>
      </p:sp>
      <p:sp>
        <p:nvSpPr>
          <p:cNvPr id="18" name="Прямоугольник 17"/>
          <p:cNvSpPr/>
          <p:nvPr/>
        </p:nvSpPr>
        <p:spPr>
          <a:xfrm>
            <a:off x="4067944" y="3775918"/>
            <a:ext cx="2052861" cy="1093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a:solidFill>
                <a:srgbClr val="FFFFFF"/>
              </a:solidFill>
            </a:endParaRPr>
          </a:p>
        </p:txBody>
      </p:sp>
      <p:sp>
        <p:nvSpPr>
          <p:cNvPr id="19" name="Прямоугольник 18"/>
          <p:cNvSpPr/>
          <p:nvPr/>
        </p:nvSpPr>
        <p:spPr>
          <a:xfrm>
            <a:off x="4067944" y="4941168"/>
            <a:ext cx="2052861"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a:solidFill>
                <a:srgbClr val="FFFFFF"/>
              </a:solidFill>
            </a:endParaRPr>
          </a:p>
        </p:txBody>
      </p:sp>
      <p:sp>
        <p:nvSpPr>
          <p:cNvPr id="20" name="Прямоугольник 19"/>
          <p:cNvSpPr/>
          <p:nvPr/>
        </p:nvSpPr>
        <p:spPr>
          <a:xfrm>
            <a:off x="4067944" y="5916984"/>
            <a:ext cx="2032287" cy="824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a:solidFill>
                <a:srgbClr val="FFFFFF"/>
              </a:solidFill>
            </a:endParaRPr>
          </a:p>
        </p:txBody>
      </p:sp>
      <p:sp>
        <p:nvSpPr>
          <p:cNvPr id="21" name="Прямоугольник 20"/>
          <p:cNvSpPr/>
          <p:nvPr/>
        </p:nvSpPr>
        <p:spPr>
          <a:xfrm>
            <a:off x="6960244" y="5881264"/>
            <a:ext cx="1788220" cy="860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a:solidFill>
                <a:srgbClr val="FFFFFF"/>
              </a:solidFill>
            </a:endParaRPr>
          </a:p>
        </p:txBody>
      </p:sp>
      <p:sp>
        <p:nvSpPr>
          <p:cNvPr id="22" name="Прямоугольник 21"/>
          <p:cNvSpPr/>
          <p:nvPr/>
        </p:nvSpPr>
        <p:spPr>
          <a:xfrm>
            <a:off x="6960244" y="4954290"/>
            <a:ext cx="1788220" cy="850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a:solidFill>
                <a:srgbClr val="FFFFFF"/>
              </a:solidFill>
            </a:endParaRPr>
          </a:p>
        </p:txBody>
      </p:sp>
      <p:sp>
        <p:nvSpPr>
          <p:cNvPr id="23" name="Прямоугольник 22"/>
          <p:cNvSpPr/>
          <p:nvPr/>
        </p:nvSpPr>
        <p:spPr>
          <a:xfrm>
            <a:off x="6960244" y="3881015"/>
            <a:ext cx="1788220" cy="85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a:solidFill>
                <a:srgbClr val="FFFFFF"/>
              </a:solidFill>
            </a:endParaRPr>
          </a:p>
        </p:txBody>
      </p:sp>
      <p:sp>
        <p:nvSpPr>
          <p:cNvPr id="24" name="Прямоугольник 23"/>
          <p:cNvSpPr/>
          <p:nvPr/>
        </p:nvSpPr>
        <p:spPr>
          <a:xfrm>
            <a:off x="6960244" y="2880890"/>
            <a:ext cx="1788220" cy="764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a:solidFill>
                <a:srgbClr val="FFFFFF"/>
              </a:solidFill>
            </a:endParaRPr>
          </a:p>
        </p:txBody>
      </p:sp>
      <p:sp>
        <p:nvSpPr>
          <p:cNvPr id="25" name="Прямоугольник 24"/>
          <p:cNvSpPr/>
          <p:nvPr/>
        </p:nvSpPr>
        <p:spPr>
          <a:xfrm>
            <a:off x="6960244" y="2095077"/>
            <a:ext cx="1788220"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a:solidFill>
                <a:srgbClr val="FFFFFF"/>
              </a:solidFill>
            </a:endParaRPr>
          </a:p>
        </p:txBody>
      </p:sp>
      <p:sp>
        <p:nvSpPr>
          <p:cNvPr id="26" name="Прямоугольник 25"/>
          <p:cNvSpPr/>
          <p:nvPr/>
        </p:nvSpPr>
        <p:spPr>
          <a:xfrm>
            <a:off x="6960244" y="1166390"/>
            <a:ext cx="1788220" cy="750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a:solidFill>
                <a:srgbClr val="FFFFFF"/>
              </a:solidFill>
            </a:endParaRPr>
          </a:p>
        </p:txBody>
      </p:sp>
      <p:sp>
        <p:nvSpPr>
          <p:cNvPr id="27" name="Прямоугольник 26"/>
          <p:cNvSpPr/>
          <p:nvPr/>
        </p:nvSpPr>
        <p:spPr>
          <a:xfrm>
            <a:off x="4067944" y="2095079"/>
            <a:ext cx="2052861" cy="642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a:solidFill>
                <a:srgbClr val="FFFFFF"/>
              </a:solidFill>
            </a:endParaRPr>
          </a:p>
        </p:txBody>
      </p:sp>
      <p:sp>
        <p:nvSpPr>
          <p:cNvPr id="28" name="Прямоугольник 27"/>
          <p:cNvSpPr/>
          <p:nvPr/>
        </p:nvSpPr>
        <p:spPr>
          <a:xfrm>
            <a:off x="1043608" y="1268760"/>
            <a:ext cx="2102620" cy="504056"/>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smtClean="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rPr>
              <a:t>жесткость</a:t>
            </a:r>
            <a:endParaRPr lang="ru-RU" sz="2800" b="1" dirty="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endParaRPr>
          </a:p>
        </p:txBody>
      </p:sp>
      <p:sp>
        <p:nvSpPr>
          <p:cNvPr id="29" name="Прямоугольник 28"/>
          <p:cNvSpPr/>
          <p:nvPr/>
        </p:nvSpPr>
        <p:spPr>
          <a:xfrm>
            <a:off x="1043608" y="5096594"/>
            <a:ext cx="2102620" cy="564654"/>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smtClean="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rPr>
              <a:t>масса</a:t>
            </a:r>
            <a:endParaRPr lang="ru-RU" sz="3600" b="1" dirty="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endParaRPr>
          </a:p>
        </p:txBody>
      </p:sp>
      <p:sp>
        <p:nvSpPr>
          <p:cNvPr id="30" name="Прямоугольник 29"/>
          <p:cNvSpPr/>
          <p:nvPr/>
        </p:nvSpPr>
        <p:spPr>
          <a:xfrm>
            <a:off x="1043608" y="6059859"/>
            <a:ext cx="2102620" cy="535781"/>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smtClean="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rPr>
              <a:t>объём</a:t>
            </a:r>
            <a:endParaRPr lang="ru-RU" sz="3600" b="1" dirty="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endParaRPr>
          </a:p>
        </p:txBody>
      </p:sp>
      <p:sp>
        <p:nvSpPr>
          <p:cNvPr id="31" name="Прямоугольник 30"/>
          <p:cNvSpPr/>
          <p:nvPr/>
        </p:nvSpPr>
        <p:spPr>
          <a:xfrm>
            <a:off x="1043608" y="3881015"/>
            <a:ext cx="2102620" cy="916137"/>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100" b="1" dirty="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rPr>
              <a:t>к</a:t>
            </a:r>
            <a:r>
              <a:rPr lang="ru-RU" sz="2100" b="1" dirty="0" smtClean="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rPr>
              <a:t>оэффициент трения скольжения</a:t>
            </a:r>
            <a:endParaRPr lang="ru-RU" sz="2100" b="1" dirty="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endParaRPr>
          </a:p>
        </p:txBody>
      </p:sp>
      <p:sp>
        <p:nvSpPr>
          <p:cNvPr id="32" name="Прямоугольник 31"/>
          <p:cNvSpPr/>
          <p:nvPr/>
        </p:nvSpPr>
        <p:spPr>
          <a:xfrm>
            <a:off x="1043608" y="3072953"/>
            <a:ext cx="2102620" cy="500063"/>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rPr>
              <a:t>плотность</a:t>
            </a:r>
          </a:p>
        </p:txBody>
      </p:sp>
      <p:sp>
        <p:nvSpPr>
          <p:cNvPr id="33" name="Прямоугольник 32"/>
          <p:cNvSpPr/>
          <p:nvPr/>
        </p:nvSpPr>
        <p:spPr>
          <a:xfrm>
            <a:off x="1043608" y="2166515"/>
            <a:ext cx="2102620" cy="500063"/>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smtClean="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rPr>
              <a:t>сила</a:t>
            </a:r>
            <a:endParaRPr lang="ru-RU" sz="3600" b="1" dirty="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endParaRPr>
          </a:p>
        </p:txBody>
      </p:sp>
      <p:sp>
        <p:nvSpPr>
          <p:cNvPr id="34" name="Прямоугольник 33"/>
          <p:cNvSpPr/>
          <p:nvPr/>
        </p:nvSpPr>
        <p:spPr>
          <a:xfrm>
            <a:off x="4211960" y="1268760"/>
            <a:ext cx="1767682" cy="504055"/>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smtClean="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rPr>
              <a:t>кг</a:t>
            </a:r>
            <a:endParaRPr lang="ru-RU" sz="3600" b="1" dirty="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Прямоугольник 34"/>
              <p:cNvSpPr/>
              <p:nvPr/>
            </p:nvSpPr>
            <p:spPr>
              <a:xfrm>
                <a:off x="7164288" y="1268760"/>
                <a:ext cx="1440160" cy="504055"/>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14:m>
                  <m:oMathPara xmlns:m="http://schemas.openxmlformats.org/officeDocument/2006/math">
                    <m:oMathParaPr>
                      <m:jc m:val="centerGroup"/>
                    </m:oMathParaPr>
                    <m:oMath xmlns:m="http://schemas.openxmlformats.org/officeDocument/2006/math">
                      <m:r>
                        <a:rPr lang="ru-RU" sz="3600" b="1" i="1" smtClean="0">
                          <a:ln>
                            <a:solidFill>
                              <a:schemeClr val="bg1">
                                <a:lumMod val="50000"/>
                              </a:schemeClr>
                            </a:solidFill>
                          </a:ln>
                          <a:solidFill>
                            <a:schemeClr val="bg1">
                              <a:lumMod val="60000"/>
                              <a:lumOff val="40000"/>
                            </a:schemeClr>
                          </a:solidFill>
                          <a:latin typeface="Cambria Math"/>
                          <a:ea typeface="Cambria Math"/>
                          <a:cs typeface="Times New Roman" pitchFamily="18" charset="0"/>
                        </a:rPr>
                        <m:t>𝝁</m:t>
                      </m:r>
                    </m:oMath>
                  </m:oMathPara>
                </a14:m>
                <a:endParaRPr lang="ru-RU" sz="3600" b="1" dirty="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endParaRPr>
              </a:p>
            </p:txBody>
          </p:sp>
        </mc:Choice>
        <mc:Fallback xmlns="">
          <p:sp>
            <p:nvSpPr>
              <p:cNvPr id="35" name="Прямоугольник 34"/>
              <p:cNvSpPr>
                <a:spLocks noRot="1" noChangeAspect="1" noMove="1" noResize="1" noEditPoints="1" noAdjustHandles="1" noChangeArrowheads="1" noChangeShapeType="1" noTextEdit="1"/>
              </p:cNvSpPr>
              <p:nvPr/>
            </p:nvSpPr>
            <p:spPr>
              <a:xfrm>
                <a:off x="7164288" y="1268760"/>
                <a:ext cx="1440160" cy="504055"/>
              </a:xfrm>
              <a:prstGeom prst="rect">
                <a:avLst/>
              </a:prstGeom>
              <a:blipFill rotWithShape="1">
                <a:blip r:embed="rId3"/>
                <a:stretch>
                  <a:fillRect b="-1149"/>
                </a:stretch>
              </a:blipFill>
            </p:spPr>
            <p:txBody>
              <a:bodyPr/>
              <a:lstStyle/>
              <a:p>
                <a:r>
                  <a:rPr lang="ru-RU">
                    <a:noFill/>
                  </a:rPr>
                  <a:t> </a:t>
                </a:r>
              </a:p>
            </p:txBody>
          </p:sp>
        </mc:Fallback>
      </mc:AlternateContent>
      <p:sp>
        <p:nvSpPr>
          <p:cNvPr id="36" name="Прямоугольник 35"/>
          <p:cNvSpPr/>
          <p:nvPr/>
        </p:nvSpPr>
        <p:spPr>
          <a:xfrm>
            <a:off x="4211960" y="2207717"/>
            <a:ext cx="1767681" cy="458861"/>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smtClean="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rPr>
              <a:t>кг/м</a:t>
            </a:r>
            <a:r>
              <a:rPr lang="ru-RU" sz="3600" b="1" baseline="30000" dirty="0" smtClean="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rPr>
              <a:t>3</a:t>
            </a:r>
            <a:endParaRPr lang="ru-RU" sz="3600" b="1" dirty="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endParaRPr>
          </a:p>
        </p:txBody>
      </p:sp>
      <p:sp>
        <p:nvSpPr>
          <p:cNvPr id="37" name="Прямоугольник 36"/>
          <p:cNvSpPr/>
          <p:nvPr/>
        </p:nvSpPr>
        <p:spPr>
          <a:xfrm>
            <a:off x="4211960" y="3071812"/>
            <a:ext cx="1767681" cy="501204"/>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smtClean="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rPr>
              <a:t> м</a:t>
            </a:r>
            <a:r>
              <a:rPr lang="ru-RU" sz="3600" b="1" baseline="30000" dirty="0" smtClean="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rPr>
              <a:t>3</a:t>
            </a:r>
            <a:r>
              <a:rPr lang="ru-RU" sz="3600" dirty="0" smtClean="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rPr>
              <a:t> </a:t>
            </a:r>
            <a:endParaRPr lang="ru-RU" sz="3600" dirty="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endParaRPr>
          </a:p>
        </p:txBody>
      </p:sp>
      <p:sp>
        <p:nvSpPr>
          <p:cNvPr id="38" name="Прямоугольник 37"/>
          <p:cNvSpPr/>
          <p:nvPr/>
        </p:nvSpPr>
        <p:spPr>
          <a:xfrm>
            <a:off x="4211960" y="4023890"/>
            <a:ext cx="1767680" cy="629246"/>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3600" b="1" dirty="0" smtClean="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endParaRPr>
          </a:p>
          <a:p>
            <a:pPr algn="ctr">
              <a:defRPr/>
            </a:pPr>
            <a:r>
              <a:rPr lang="ru-RU" sz="3600" b="1" dirty="0" smtClean="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rPr>
              <a:t>Н</a:t>
            </a:r>
            <a:r>
              <a:rPr lang="en-US" sz="3600" b="1" dirty="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rPr>
              <a:t>/</a:t>
            </a:r>
            <a:r>
              <a:rPr lang="ru-RU" sz="3600" b="1" dirty="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rPr>
              <a:t>м</a:t>
            </a:r>
          </a:p>
          <a:p>
            <a:pPr algn="ctr">
              <a:defRPr/>
            </a:pPr>
            <a:endParaRPr lang="ru-RU" sz="3600" b="1" dirty="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endParaRPr>
          </a:p>
        </p:txBody>
      </p:sp>
      <p:sp>
        <p:nvSpPr>
          <p:cNvPr id="39" name="Прямоугольник 38"/>
          <p:cNvSpPr/>
          <p:nvPr/>
        </p:nvSpPr>
        <p:spPr>
          <a:xfrm>
            <a:off x="4211960" y="5085183"/>
            <a:ext cx="1767682" cy="576065"/>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800" b="1" dirty="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endParaRPr>
          </a:p>
        </p:txBody>
      </p:sp>
      <p:sp>
        <p:nvSpPr>
          <p:cNvPr id="40" name="Прямоугольник 39"/>
          <p:cNvSpPr/>
          <p:nvPr/>
        </p:nvSpPr>
        <p:spPr>
          <a:xfrm>
            <a:off x="4211960" y="6059858"/>
            <a:ext cx="1767681" cy="535781"/>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rPr>
              <a:t>Н</a:t>
            </a:r>
          </a:p>
        </p:txBody>
      </p:sp>
      <p:sp>
        <p:nvSpPr>
          <p:cNvPr id="41" name="Прямоугольник 40"/>
          <p:cNvSpPr/>
          <p:nvPr/>
        </p:nvSpPr>
        <p:spPr>
          <a:xfrm>
            <a:off x="7164288" y="5085183"/>
            <a:ext cx="1440160" cy="576065"/>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sym typeface="Symbol"/>
              </a:rPr>
              <a:t></a:t>
            </a:r>
            <a:endParaRPr lang="ru-RU" sz="3600" b="1" dirty="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endParaRPr>
          </a:p>
        </p:txBody>
      </p:sp>
      <p:sp>
        <p:nvSpPr>
          <p:cNvPr id="42" name="Прямоугольник 41"/>
          <p:cNvSpPr/>
          <p:nvPr/>
        </p:nvSpPr>
        <p:spPr>
          <a:xfrm>
            <a:off x="7164288" y="6059859"/>
            <a:ext cx="1440160" cy="535779"/>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rPr>
              <a:t>F</a:t>
            </a:r>
            <a:endParaRPr lang="ru-RU" sz="3600" b="1" dirty="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endParaRPr>
          </a:p>
        </p:txBody>
      </p:sp>
      <p:sp>
        <p:nvSpPr>
          <p:cNvPr id="43" name="Прямоугольник 42"/>
          <p:cNvSpPr/>
          <p:nvPr/>
        </p:nvSpPr>
        <p:spPr>
          <a:xfrm>
            <a:off x="7164288" y="2207716"/>
            <a:ext cx="1440160" cy="458861"/>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rPr>
              <a:t>V</a:t>
            </a:r>
            <a:endParaRPr lang="ru-RU" sz="3600" b="1" dirty="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endParaRPr>
          </a:p>
        </p:txBody>
      </p:sp>
      <p:sp>
        <p:nvSpPr>
          <p:cNvPr id="44" name="Прямоугольник 43"/>
          <p:cNvSpPr/>
          <p:nvPr/>
        </p:nvSpPr>
        <p:spPr>
          <a:xfrm>
            <a:off x="7164288" y="3072952"/>
            <a:ext cx="1440160" cy="500063"/>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rPr>
              <a:t>k</a:t>
            </a:r>
            <a:endParaRPr lang="ru-RU" sz="3600" b="1" dirty="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endParaRPr>
          </a:p>
        </p:txBody>
      </p:sp>
      <p:sp>
        <p:nvSpPr>
          <p:cNvPr id="45" name="Прямоугольник 44"/>
          <p:cNvSpPr/>
          <p:nvPr/>
        </p:nvSpPr>
        <p:spPr>
          <a:xfrm>
            <a:off x="7164288" y="4023890"/>
            <a:ext cx="1440160" cy="629246"/>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rPr>
              <a:t>m</a:t>
            </a:r>
            <a:endParaRPr lang="ru-RU" sz="3600" b="1" dirty="0">
              <a:ln>
                <a:solidFill>
                  <a:schemeClr val="bg1">
                    <a:lumMod val="50000"/>
                  </a:schemeClr>
                </a:solidFill>
              </a:ln>
              <a:solidFill>
                <a:schemeClr val="bg1">
                  <a:lumMod val="60000"/>
                  <a:lumOff val="40000"/>
                </a:schemeClr>
              </a:solidFill>
              <a:latin typeface="Arial" panose="020B0604020202020204" pitchFamily="34" charset="0"/>
              <a:cs typeface="Arial" panose="020B0604020202020204" pitchFamily="34" charset="0"/>
            </a:endParaRPr>
          </a:p>
        </p:txBody>
      </p:sp>
      <p:sp>
        <p:nvSpPr>
          <p:cNvPr id="46" name="Скругленный прямоугольник 45"/>
          <p:cNvSpPr/>
          <p:nvPr/>
        </p:nvSpPr>
        <p:spPr>
          <a:xfrm>
            <a:off x="0" y="5661248"/>
            <a:ext cx="1296144" cy="1152128"/>
          </a:xfrm>
          <a:prstGeom prst="roundRect">
            <a:avLst/>
          </a:prstGeom>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9600" b="1" dirty="0">
                <a:ln>
                  <a:solidFill>
                    <a:sysClr val="windowText" lastClr="000000"/>
                  </a:solidFill>
                </a:ln>
                <a:solidFill>
                  <a:srgbClr val="D60093"/>
                </a:solidFill>
                <a:latin typeface="Comic Sans MS" panose="030F0702030302020204" pitchFamily="66" charset="0"/>
              </a:rPr>
              <a:t>Л</a:t>
            </a:r>
          </a:p>
        </p:txBody>
      </p:sp>
    </p:spTree>
    <p:extLst>
      <p:ext uri="{BB962C8B-B14F-4D97-AF65-F5344CB8AC3E}">
        <p14:creationId xmlns:p14="http://schemas.microsoft.com/office/powerpoint/2010/main" val="265749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5"/>
                                        </p:tgtEl>
                                        <p:attrNameLst>
                                          <p:attrName>fillcolor</p:attrName>
                                        </p:attrNameLst>
                                      </p:cBhvr>
                                      <p:to>
                                        <a:schemeClr val="hlink"/>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8"/>
                                        </p:tgtEl>
                                        <p:attrNameLst>
                                          <p:attrName>fillcolor</p:attrName>
                                        </p:attrNameLst>
                                      </p:cBhvr>
                                      <p:to>
                                        <a:schemeClr val="hlink"/>
                                      </p:to>
                                    </p:animClr>
                                    <p:set>
                                      <p:cBhvr>
                                        <p:cTn id="11" dur="2000" fill="hold"/>
                                        <p:tgtEl>
                                          <p:spTgt spid="18"/>
                                        </p:tgtEl>
                                        <p:attrNameLst>
                                          <p:attrName>fill.type</p:attrName>
                                        </p:attrNameLst>
                                      </p:cBhvr>
                                      <p:to>
                                        <p:strVal val="solid"/>
                                      </p:to>
                                    </p:set>
                                    <p:set>
                                      <p:cBhvr>
                                        <p:cTn id="12" dur="2000" fill="hold"/>
                                        <p:tgtEl>
                                          <p:spTgt spid="18"/>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24"/>
                                        </p:tgtEl>
                                        <p:attrNameLst>
                                          <p:attrName>fillcolor</p:attrName>
                                        </p:attrNameLst>
                                      </p:cBhvr>
                                      <p:to>
                                        <a:schemeClr val="hlink"/>
                                      </p:to>
                                    </p:animClr>
                                    <p:set>
                                      <p:cBhvr>
                                        <p:cTn id="15" dur="2000" fill="hold"/>
                                        <p:tgtEl>
                                          <p:spTgt spid="24"/>
                                        </p:tgtEl>
                                        <p:attrNameLst>
                                          <p:attrName>fill.type</p:attrName>
                                        </p:attrNameLst>
                                      </p:cBhvr>
                                      <p:to>
                                        <p:strVal val="solid"/>
                                      </p:to>
                                    </p:set>
                                    <p:set>
                                      <p:cBhvr>
                                        <p:cTn id="16" dur="2000" fill="hold"/>
                                        <p:tgtEl>
                                          <p:spTgt spid="24"/>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0"/>
                                        </p:tgtEl>
                                        <p:attrNameLst>
                                          <p:attrName>fillcolor</p:attrName>
                                        </p:attrNameLst>
                                      </p:cBhvr>
                                      <p:to>
                                        <a:srgbClr val="FD975F"/>
                                      </p:to>
                                    </p:animClr>
                                    <p:set>
                                      <p:cBhvr>
                                        <p:cTn id="19" dur="2000" fill="hold"/>
                                        <p:tgtEl>
                                          <p:spTgt spid="10"/>
                                        </p:tgtEl>
                                        <p:attrNameLst>
                                          <p:attrName>fill.type</p:attrName>
                                        </p:attrNameLst>
                                      </p:cBhvr>
                                      <p:to>
                                        <p:strVal val="solid"/>
                                      </p:to>
                                    </p:set>
                                    <p:set>
                                      <p:cBhvr>
                                        <p:cTn id="20" dur="2000" fill="hold"/>
                                        <p:tgtEl>
                                          <p:spTgt spid="10"/>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20"/>
                                        </p:tgtEl>
                                        <p:attrNameLst>
                                          <p:attrName>fillcolor</p:attrName>
                                        </p:attrNameLst>
                                      </p:cBhvr>
                                      <p:to>
                                        <a:srgbClr val="FD975F"/>
                                      </p:to>
                                    </p:animClr>
                                    <p:set>
                                      <p:cBhvr>
                                        <p:cTn id="23" dur="2000" fill="hold"/>
                                        <p:tgtEl>
                                          <p:spTgt spid="20"/>
                                        </p:tgtEl>
                                        <p:attrNameLst>
                                          <p:attrName>fill.type</p:attrName>
                                        </p:attrNameLst>
                                      </p:cBhvr>
                                      <p:to>
                                        <p:strVal val="solid"/>
                                      </p:to>
                                    </p:set>
                                    <p:set>
                                      <p:cBhvr>
                                        <p:cTn id="24" dur="2000" fill="hold"/>
                                        <p:tgtEl>
                                          <p:spTgt spid="20"/>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21"/>
                                        </p:tgtEl>
                                        <p:attrNameLst>
                                          <p:attrName>fillcolor</p:attrName>
                                        </p:attrNameLst>
                                      </p:cBhvr>
                                      <p:to>
                                        <a:srgbClr val="FD975F"/>
                                      </p:to>
                                    </p:animClr>
                                    <p:set>
                                      <p:cBhvr>
                                        <p:cTn id="27" dur="2000" fill="hold"/>
                                        <p:tgtEl>
                                          <p:spTgt spid="21"/>
                                        </p:tgtEl>
                                        <p:attrNameLst>
                                          <p:attrName>fill.type</p:attrName>
                                        </p:attrNameLst>
                                      </p:cBhvr>
                                      <p:to>
                                        <p:strVal val="solid"/>
                                      </p:to>
                                    </p:set>
                                    <p:set>
                                      <p:cBhvr>
                                        <p:cTn id="28" dur="2000" fill="hold"/>
                                        <p:tgtEl>
                                          <p:spTgt spid="21"/>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2000" fill="hold"/>
                                        <p:tgtEl>
                                          <p:spTgt spid="11"/>
                                        </p:tgtEl>
                                        <p:attrNameLst>
                                          <p:attrName>fillcolor</p:attrName>
                                        </p:attrNameLst>
                                      </p:cBhvr>
                                      <p:to>
                                        <a:srgbClr val="0808C0"/>
                                      </p:to>
                                    </p:animClr>
                                    <p:set>
                                      <p:cBhvr>
                                        <p:cTn id="31" dur="2000" fill="hold"/>
                                        <p:tgtEl>
                                          <p:spTgt spid="11"/>
                                        </p:tgtEl>
                                        <p:attrNameLst>
                                          <p:attrName>fill.type</p:attrName>
                                        </p:attrNameLst>
                                      </p:cBhvr>
                                      <p:to>
                                        <p:strVal val="solid"/>
                                      </p:to>
                                    </p:set>
                                    <p:set>
                                      <p:cBhvr>
                                        <p:cTn id="32" dur="2000" fill="hold"/>
                                        <p:tgtEl>
                                          <p:spTgt spid="11"/>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27"/>
                                        </p:tgtEl>
                                        <p:attrNameLst>
                                          <p:attrName>fillcolor</p:attrName>
                                        </p:attrNameLst>
                                      </p:cBhvr>
                                      <p:to>
                                        <a:srgbClr val="0808C0"/>
                                      </p:to>
                                    </p:animClr>
                                    <p:set>
                                      <p:cBhvr>
                                        <p:cTn id="35" dur="2000" fill="hold"/>
                                        <p:tgtEl>
                                          <p:spTgt spid="27"/>
                                        </p:tgtEl>
                                        <p:attrNameLst>
                                          <p:attrName>fill.type</p:attrName>
                                        </p:attrNameLst>
                                      </p:cBhvr>
                                      <p:to>
                                        <p:strVal val="solid"/>
                                      </p:to>
                                    </p:set>
                                    <p:set>
                                      <p:cBhvr>
                                        <p:cTn id="36" dur="2000" fill="hold"/>
                                        <p:tgtEl>
                                          <p:spTgt spid="27"/>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2000" fill="hold"/>
                                        <p:tgtEl>
                                          <p:spTgt spid="22"/>
                                        </p:tgtEl>
                                        <p:attrNameLst>
                                          <p:attrName>fillcolor</p:attrName>
                                        </p:attrNameLst>
                                      </p:cBhvr>
                                      <p:to>
                                        <a:srgbClr val="0808C0"/>
                                      </p:to>
                                    </p:animClr>
                                    <p:set>
                                      <p:cBhvr>
                                        <p:cTn id="39" dur="2000" fill="hold"/>
                                        <p:tgtEl>
                                          <p:spTgt spid="22"/>
                                        </p:tgtEl>
                                        <p:attrNameLst>
                                          <p:attrName>fill.type</p:attrName>
                                        </p:attrNameLst>
                                      </p:cBhvr>
                                      <p:to>
                                        <p:strVal val="solid"/>
                                      </p:to>
                                    </p:set>
                                    <p:set>
                                      <p:cBhvr>
                                        <p:cTn id="40" dur="2000" fill="hold"/>
                                        <p:tgtEl>
                                          <p:spTgt spid="22"/>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2000" fill="hold"/>
                                        <p:tgtEl>
                                          <p:spTgt spid="12"/>
                                        </p:tgtEl>
                                        <p:attrNameLst>
                                          <p:attrName>fillcolor</p:attrName>
                                        </p:attrNameLst>
                                      </p:cBhvr>
                                      <p:to>
                                        <a:srgbClr val="03BCC5"/>
                                      </p:to>
                                    </p:animClr>
                                    <p:set>
                                      <p:cBhvr>
                                        <p:cTn id="43" dur="2000" fill="hold"/>
                                        <p:tgtEl>
                                          <p:spTgt spid="12"/>
                                        </p:tgtEl>
                                        <p:attrNameLst>
                                          <p:attrName>fill.type</p:attrName>
                                        </p:attrNameLst>
                                      </p:cBhvr>
                                      <p:to>
                                        <p:strVal val="solid"/>
                                      </p:to>
                                    </p:set>
                                    <p:set>
                                      <p:cBhvr>
                                        <p:cTn id="44" dur="2000" fill="hold"/>
                                        <p:tgtEl>
                                          <p:spTgt spid="12"/>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2000" fill="hold"/>
                                        <p:tgtEl>
                                          <p:spTgt spid="19"/>
                                        </p:tgtEl>
                                        <p:attrNameLst>
                                          <p:attrName>fillcolor</p:attrName>
                                        </p:attrNameLst>
                                      </p:cBhvr>
                                      <p:to>
                                        <a:srgbClr val="03BCC5"/>
                                      </p:to>
                                    </p:animClr>
                                    <p:set>
                                      <p:cBhvr>
                                        <p:cTn id="47" dur="2000" fill="hold"/>
                                        <p:tgtEl>
                                          <p:spTgt spid="19"/>
                                        </p:tgtEl>
                                        <p:attrNameLst>
                                          <p:attrName>fill.type</p:attrName>
                                        </p:attrNameLst>
                                      </p:cBhvr>
                                      <p:to>
                                        <p:strVal val="solid"/>
                                      </p:to>
                                    </p:set>
                                    <p:set>
                                      <p:cBhvr>
                                        <p:cTn id="48" dur="2000" fill="hold"/>
                                        <p:tgtEl>
                                          <p:spTgt spid="19"/>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26"/>
                                        </p:tgtEl>
                                        <p:attrNameLst>
                                          <p:attrName>fillcolor</p:attrName>
                                        </p:attrNameLst>
                                      </p:cBhvr>
                                      <p:to>
                                        <a:srgbClr val="03BCC5"/>
                                      </p:to>
                                    </p:animClr>
                                    <p:set>
                                      <p:cBhvr>
                                        <p:cTn id="51" dur="2000" fill="hold"/>
                                        <p:tgtEl>
                                          <p:spTgt spid="26"/>
                                        </p:tgtEl>
                                        <p:attrNameLst>
                                          <p:attrName>fill.type</p:attrName>
                                        </p:attrNameLst>
                                      </p:cBhvr>
                                      <p:to>
                                        <p:strVal val="solid"/>
                                      </p:to>
                                    </p:set>
                                    <p:set>
                                      <p:cBhvr>
                                        <p:cTn id="52" dur="2000" fill="hold"/>
                                        <p:tgtEl>
                                          <p:spTgt spid="26"/>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3"/>
                                        </p:tgtEl>
                                        <p:attrNameLst>
                                          <p:attrName>fillcolor</p:attrName>
                                        </p:attrNameLst>
                                      </p:cBhvr>
                                      <p:to>
                                        <a:srgbClr val="FDFD8B"/>
                                      </p:to>
                                    </p:animClr>
                                    <p:set>
                                      <p:cBhvr>
                                        <p:cTn id="55" dur="2000" fill="hold"/>
                                        <p:tgtEl>
                                          <p:spTgt spid="13"/>
                                        </p:tgtEl>
                                        <p:attrNameLst>
                                          <p:attrName>fill.type</p:attrName>
                                        </p:attrNameLst>
                                      </p:cBhvr>
                                      <p:to>
                                        <p:strVal val="solid"/>
                                      </p:to>
                                    </p:set>
                                    <p:set>
                                      <p:cBhvr>
                                        <p:cTn id="56" dur="2000" fill="hold"/>
                                        <p:tgtEl>
                                          <p:spTgt spid="13"/>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2000" fill="hold"/>
                                        <p:tgtEl>
                                          <p:spTgt spid="16"/>
                                        </p:tgtEl>
                                        <p:attrNameLst>
                                          <p:attrName>fillcolor</p:attrName>
                                        </p:attrNameLst>
                                      </p:cBhvr>
                                      <p:to>
                                        <a:srgbClr val="FDFD8B"/>
                                      </p:to>
                                    </p:animClr>
                                    <p:set>
                                      <p:cBhvr>
                                        <p:cTn id="59" dur="2000" fill="hold"/>
                                        <p:tgtEl>
                                          <p:spTgt spid="16"/>
                                        </p:tgtEl>
                                        <p:attrNameLst>
                                          <p:attrName>fill.type</p:attrName>
                                        </p:attrNameLst>
                                      </p:cBhvr>
                                      <p:to>
                                        <p:strVal val="solid"/>
                                      </p:to>
                                    </p:set>
                                    <p:set>
                                      <p:cBhvr>
                                        <p:cTn id="60" dur="2000" fill="hold"/>
                                        <p:tgtEl>
                                          <p:spTgt spid="16"/>
                                        </p:tgtEl>
                                        <p:attrNameLst>
                                          <p:attrName>fill.on</p:attrName>
                                        </p:attrNameLst>
                                      </p:cBhvr>
                                      <p:to>
                                        <p:strVal val="true"/>
                                      </p:to>
                                    </p:set>
                                  </p:childTnLst>
                                </p:cTn>
                              </p:par>
                              <p:par>
                                <p:cTn id="61" presetID="1" presetClass="emph" presetSubtype="2" fill="hold" nodeType="withEffect">
                                  <p:stCondLst>
                                    <p:cond delay="0"/>
                                  </p:stCondLst>
                                  <p:childTnLst>
                                    <p:animClr clrSpc="rgb" dir="cw">
                                      <p:cBhvr>
                                        <p:cTn id="62" dur="2000" fill="hold"/>
                                        <p:tgtEl>
                                          <p:spTgt spid="23"/>
                                        </p:tgtEl>
                                        <p:attrNameLst>
                                          <p:attrName>fillcolor</p:attrName>
                                        </p:attrNameLst>
                                      </p:cBhvr>
                                      <p:to>
                                        <a:srgbClr val="FDFD8B"/>
                                      </p:to>
                                    </p:animClr>
                                    <p:set>
                                      <p:cBhvr>
                                        <p:cTn id="63" dur="2000" fill="hold"/>
                                        <p:tgtEl>
                                          <p:spTgt spid="23"/>
                                        </p:tgtEl>
                                        <p:attrNameLst>
                                          <p:attrName>fill.type</p:attrName>
                                        </p:attrNameLst>
                                      </p:cBhvr>
                                      <p:to>
                                        <p:strVal val="solid"/>
                                      </p:to>
                                    </p:set>
                                    <p:set>
                                      <p:cBhvr>
                                        <p:cTn id="64" dur="2000" fill="hold"/>
                                        <p:tgtEl>
                                          <p:spTgt spid="23"/>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2000" fill="hold"/>
                                        <p:tgtEl>
                                          <p:spTgt spid="14"/>
                                        </p:tgtEl>
                                        <p:attrNameLst>
                                          <p:attrName>fillcolor</p:attrName>
                                        </p:attrNameLst>
                                      </p:cBhvr>
                                      <p:to>
                                        <a:srgbClr val="F789EA"/>
                                      </p:to>
                                    </p:animClr>
                                    <p:set>
                                      <p:cBhvr>
                                        <p:cTn id="67" dur="2000" fill="hold"/>
                                        <p:tgtEl>
                                          <p:spTgt spid="14"/>
                                        </p:tgtEl>
                                        <p:attrNameLst>
                                          <p:attrName>fill.type</p:attrName>
                                        </p:attrNameLst>
                                      </p:cBhvr>
                                      <p:to>
                                        <p:strVal val="solid"/>
                                      </p:to>
                                    </p:set>
                                    <p:set>
                                      <p:cBhvr>
                                        <p:cTn id="68" dur="2000" fill="hold"/>
                                        <p:tgtEl>
                                          <p:spTgt spid="14"/>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2000" fill="hold"/>
                                        <p:tgtEl>
                                          <p:spTgt spid="17"/>
                                        </p:tgtEl>
                                        <p:attrNameLst>
                                          <p:attrName>fillcolor</p:attrName>
                                        </p:attrNameLst>
                                      </p:cBhvr>
                                      <p:to>
                                        <a:srgbClr val="F789EA"/>
                                      </p:to>
                                    </p:animClr>
                                    <p:set>
                                      <p:cBhvr>
                                        <p:cTn id="71" dur="2000" fill="hold"/>
                                        <p:tgtEl>
                                          <p:spTgt spid="17"/>
                                        </p:tgtEl>
                                        <p:attrNameLst>
                                          <p:attrName>fill.type</p:attrName>
                                        </p:attrNameLst>
                                      </p:cBhvr>
                                      <p:to>
                                        <p:strVal val="solid"/>
                                      </p:to>
                                    </p:set>
                                    <p:set>
                                      <p:cBhvr>
                                        <p:cTn id="72" dur="2000" fill="hold"/>
                                        <p:tgtEl>
                                          <p:spTgt spid="17"/>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2000" fill="hold"/>
                                        <p:tgtEl>
                                          <p:spTgt spid="25"/>
                                        </p:tgtEl>
                                        <p:attrNameLst>
                                          <p:attrName>fillcolor</p:attrName>
                                        </p:attrNameLst>
                                      </p:cBhvr>
                                      <p:to>
                                        <a:srgbClr val="F789EA"/>
                                      </p:to>
                                    </p:animClr>
                                    <p:set>
                                      <p:cBhvr>
                                        <p:cTn id="75" dur="2000" fill="hold"/>
                                        <p:tgtEl>
                                          <p:spTgt spid="25"/>
                                        </p:tgtEl>
                                        <p:attrNameLst>
                                          <p:attrName>fill.type</p:attrName>
                                        </p:attrNameLst>
                                      </p:cBhvr>
                                      <p:to>
                                        <p:strVal val="solid"/>
                                      </p:to>
                                    </p:set>
                                    <p:set>
                                      <p:cBhvr>
                                        <p:cTn id="76" dur="2000" fill="hold"/>
                                        <p:tgtEl>
                                          <p:spTgt spid="25"/>
                                        </p:tgtEl>
                                        <p:attrNameLst>
                                          <p:attrName>fill.on</p:attrName>
                                        </p:attrNameLst>
                                      </p:cBhvr>
                                      <p:to>
                                        <p:strVal val="true"/>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8" name="Таблица 7"/>
              <p:cNvGraphicFramePr>
                <a:graphicFrameLocks noGrp="1"/>
              </p:cNvGraphicFramePr>
              <p:nvPr>
                <p:extLst>
                  <p:ext uri="{D42A27DB-BD31-4B8C-83A1-F6EECF244321}">
                    <p14:modId xmlns:p14="http://schemas.microsoft.com/office/powerpoint/2010/main" val="3884371877"/>
                  </p:ext>
                </p:extLst>
              </p:nvPr>
            </p:nvGraphicFramePr>
            <p:xfrm>
              <a:off x="53752" y="72008"/>
              <a:ext cx="9036497" cy="6614493"/>
            </p:xfrm>
            <a:graphic>
              <a:graphicData uri="http://schemas.openxmlformats.org/drawingml/2006/table">
                <a:tbl>
                  <a:tblPr>
                    <a:effectLst>
                      <a:innerShdw blurRad="63500" dist="50800" dir="8100000">
                        <a:prstClr val="black">
                          <a:alpha val="50000"/>
                        </a:prstClr>
                      </a:innerShdw>
                    </a:effectLst>
                    <a:tableStyleId>{ED083AE6-46FA-4A59-8FB0-9F97EB10719F}</a:tableStyleId>
                  </a:tblPr>
                  <a:tblGrid>
                    <a:gridCol w="2069976">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gridCol w="2141985">
                      <a:extLst>
                        <a:ext uri="{9D8B030D-6E8A-4147-A177-3AD203B41FA5}">
                          <a16:colId xmlns:a16="http://schemas.microsoft.com/office/drawing/2014/main" val="20003"/>
                        </a:ext>
                      </a:extLst>
                    </a:gridCol>
                  </a:tblGrid>
                  <a:tr h="542930">
                    <a:tc>
                      <a:txBody>
                        <a:bodyPr/>
                        <a:lstStyle/>
                        <a:p>
                          <a:pPr algn="ctr">
                            <a:lnSpc>
                              <a:spcPct val="150000"/>
                            </a:lnSpc>
                            <a:spcAft>
                              <a:spcPts val="0"/>
                            </a:spcAft>
                            <a:tabLst>
                              <a:tab pos="630555" algn="l"/>
                            </a:tabLst>
                          </a:pPr>
                          <a:r>
                            <a:rPr lang="ru-RU" sz="2400" b="1" dirty="0" smtClean="0">
                              <a:ln>
                                <a:solidFill>
                                  <a:srgbClr val="000066"/>
                                </a:solidFill>
                              </a:ln>
                              <a:solidFill>
                                <a:srgbClr val="0033CC"/>
                              </a:solidFill>
                              <a:effectLst/>
                            </a:rPr>
                            <a:t>Виды сил</a:t>
                          </a:r>
                          <a:endParaRPr lang="ru-RU" sz="2400" b="1" dirty="0">
                            <a:ln>
                              <a:solidFill>
                                <a:srgbClr val="000066"/>
                              </a:solidFill>
                            </a:ln>
                            <a:solidFill>
                              <a:srgbClr val="0033CC"/>
                            </a:solidFill>
                            <a:effectLst/>
                            <a:latin typeface="Times New Roman"/>
                            <a:ea typeface="Times New Roman"/>
                          </a:endParaRPr>
                        </a:p>
                      </a:txBody>
                      <a:tcPr marL="64657" marR="64657" marT="0" marB="0" anchor="ctr">
                        <a:cell3D prstMaterial="dkEdge">
                          <a:bevel/>
                          <a:lightRig rig="flood" dir="t"/>
                        </a:cell3D>
                        <a:solidFill>
                          <a:srgbClr val="FFFF00"/>
                        </a:solidFill>
                      </a:tcPr>
                    </a:tc>
                    <a:tc>
                      <a:txBody>
                        <a:bodyPr/>
                        <a:lstStyle/>
                        <a:p>
                          <a:pPr algn="ctr">
                            <a:lnSpc>
                              <a:spcPct val="150000"/>
                            </a:lnSpc>
                            <a:spcAft>
                              <a:spcPts val="0"/>
                            </a:spcAft>
                            <a:tabLst>
                              <a:tab pos="630555" algn="l"/>
                            </a:tabLst>
                          </a:pPr>
                          <a:r>
                            <a:rPr lang="ru-RU" sz="2400" b="1" dirty="0">
                              <a:ln>
                                <a:solidFill>
                                  <a:srgbClr val="000066"/>
                                </a:solidFill>
                              </a:ln>
                              <a:solidFill>
                                <a:srgbClr val="0033CC"/>
                              </a:solidFill>
                              <a:effectLst/>
                            </a:rPr>
                            <a:t>Сила тяжести</a:t>
                          </a:r>
                          <a:endParaRPr lang="ru-RU" sz="2400" b="1" dirty="0">
                            <a:ln>
                              <a:solidFill>
                                <a:srgbClr val="000066"/>
                              </a:solidFill>
                            </a:ln>
                            <a:solidFill>
                              <a:srgbClr val="0033CC"/>
                            </a:solidFill>
                            <a:effectLst/>
                            <a:latin typeface="Times New Roman"/>
                            <a:ea typeface="Times New Roman"/>
                          </a:endParaRPr>
                        </a:p>
                      </a:txBody>
                      <a:tcPr marL="64657" marR="64657" marT="0" marB="0" anchor="ctr">
                        <a:cell3D prstMaterial="dkEdge">
                          <a:bevel/>
                          <a:lightRig rig="flood" dir="t"/>
                        </a:cell3D>
                        <a:solidFill>
                          <a:srgbClr val="FFFF00"/>
                        </a:solidFill>
                      </a:tcPr>
                    </a:tc>
                    <a:tc>
                      <a:txBody>
                        <a:bodyPr/>
                        <a:lstStyle/>
                        <a:p>
                          <a:pPr algn="ctr">
                            <a:lnSpc>
                              <a:spcPct val="150000"/>
                            </a:lnSpc>
                            <a:spcAft>
                              <a:spcPts val="0"/>
                            </a:spcAft>
                            <a:tabLst>
                              <a:tab pos="630555" algn="l"/>
                            </a:tabLst>
                          </a:pPr>
                          <a:r>
                            <a:rPr lang="ru-RU" sz="2400" b="1" dirty="0">
                              <a:ln>
                                <a:solidFill>
                                  <a:srgbClr val="000066"/>
                                </a:solidFill>
                              </a:ln>
                              <a:solidFill>
                                <a:srgbClr val="0033CC"/>
                              </a:solidFill>
                              <a:effectLst/>
                            </a:rPr>
                            <a:t>Сила упругости</a:t>
                          </a:r>
                          <a:endParaRPr lang="ru-RU" sz="2400" b="1" dirty="0">
                            <a:ln>
                              <a:solidFill>
                                <a:srgbClr val="000066"/>
                              </a:solidFill>
                            </a:ln>
                            <a:solidFill>
                              <a:srgbClr val="0033CC"/>
                            </a:solidFill>
                            <a:effectLst/>
                            <a:latin typeface="Times New Roman"/>
                            <a:ea typeface="Times New Roman"/>
                          </a:endParaRPr>
                        </a:p>
                      </a:txBody>
                      <a:tcPr marL="64657" marR="64657" marT="0" marB="0" anchor="ctr">
                        <a:cell3D prstMaterial="dkEdge">
                          <a:bevel/>
                          <a:lightRig rig="flood" dir="t"/>
                        </a:cell3D>
                        <a:solidFill>
                          <a:srgbClr val="FFFF00"/>
                        </a:solidFill>
                      </a:tcPr>
                    </a:tc>
                    <a:tc>
                      <a:txBody>
                        <a:bodyPr/>
                        <a:lstStyle/>
                        <a:p>
                          <a:pPr algn="ctr">
                            <a:lnSpc>
                              <a:spcPct val="150000"/>
                            </a:lnSpc>
                            <a:spcAft>
                              <a:spcPts val="0"/>
                            </a:spcAft>
                            <a:tabLst>
                              <a:tab pos="630555" algn="l"/>
                            </a:tabLst>
                          </a:pPr>
                          <a:r>
                            <a:rPr lang="ru-RU" sz="2400" b="1" dirty="0">
                              <a:ln>
                                <a:solidFill>
                                  <a:srgbClr val="000066"/>
                                </a:solidFill>
                              </a:ln>
                              <a:solidFill>
                                <a:srgbClr val="0033CC"/>
                              </a:solidFill>
                              <a:effectLst/>
                            </a:rPr>
                            <a:t>Сила трения</a:t>
                          </a:r>
                          <a:endParaRPr lang="ru-RU" sz="2400" b="1" dirty="0">
                            <a:ln>
                              <a:solidFill>
                                <a:srgbClr val="000066"/>
                              </a:solidFill>
                            </a:ln>
                            <a:solidFill>
                              <a:srgbClr val="0033CC"/>
                            </a:solidFill>
                            <a:effectLst/>
                            <a:latin typeface="Times New Roman"/>
                            <a:ea typeface="Times New Roman"/>
                          </a:endParaRPr>
                        </a:p>
                      </a:txBody>
                      <a:tcPr marL="64657" marR="64657" marT="0" marB="0" anchor="ctr">
                        <a:cell3D prstMaterial="dkEdge">
                          <a:bevel/>
                          <a:lightRig rig="flood" dir="t"/>
                        </a:cell3D>
                        <a:solidFill>
                          <a:srgbClr val="FFFF00"/>
                        </a:solidFill>
                      </a:tcPr>
                    </a:tc>
                    <a:extLst>
                      <a:ext uri="{0D108BD9-81ED-4DB2-BD59-A6C34878D82A}">
                        <a16:rowId xmlns:a16="http://schemas.microsoft.com/office/drawing/2014/main" val="10000"/>
                      </a:ext>
                    </a:extLst>
                  </a:tr>
                  <a:tr h="1086992">
                    <a:tc>
                      <a:txBody>
                        <a:bodyPr/>
                        <a:lstStyle/>
                        <a:p>
                          <a:pPr algn="ctr">
                            <a:lnSpc>
                              <a:spcPct val="150000"/>
                            </a:lnSpc>
                            <a:spcAft>
                              <a:spcPts val="0"/>
                            </a:spcAft>
                            <a:tabLst>
                              <a:tab pos="630555" algn="l"/>
                            </a:tabLst>
                          </a:pPr>
                          <a:r>
                            <a:rPr lang="ru-RU" sz="2400" b="1" dirty="0" smtClean="0">
                              <a:ln>
                                <a:solidFill>
                                  <a:srgbClr val="000066"/>
                                </a:solidFill>
                              </a:ln>
                              <a:solidFill>
                                <a:srgbClr val="0033CC"/>
                              </a:solidFill>
                              <a:effectLst/>
                            </a:rPr>
                            <a:t>Обозначение</a:t>
                          </a:r>
                        </a:p>
                      </a:txBody>
                      <a:tcPr marL="64657" marR="64657" marT="0" marB="0" anchor="ctr">
                        <a:cell3D prstMaterial="dkEdge">
                          <a:bevel/>
                          <a:lightRig rig="flood" dir="t"/>
                        </a:cell3D>
                        <a:solidFill>
                          <a:srgbClr val="A3FFFF"/>
                        </a:solidFill>
                      </a:tcPr>
                    </a:tc>
                    <a:tc>
                      <a:txBody>
                        <a:bodyPr/>
                        <a:lstStyle/>
                        <a:p>
                          <a:pPr algn="ctr">
                            <a:lnSpc>
                              <a:spcPct val="150000"/>
                            </a:lnSpc>
                            <a:spcAft>
                              <a:spcPts val="0"/>
                            </a:spcAft>
                            <a:tabLst>
                              <a:tab pos="630555" algn="l"/>
                            </a:tabLst>
                          </a:pPr>
                          <a:r>
                            <a:rPr lang="ru-RU" sz="2400" b="1" dirty="0" smtClean="0">
                              <a:ln>
                                <a:solidFill>
                                  <a:sysClr val="windowText" lastClr="000000"/>
                                </a:solidFill>
                              </a:ln>
                              <a:effectLst/>
                            </a:rPr>
                            <a:t> </a:t>
                          </a:r>
                          <a14:m>
                            <m:oMath xmlns:m="http://schemas.openxmlformats.org/officeDocument/2006/math">
                              <m:sSub>
                                <m:sSubPr>
                                  <m:ctrlPr>
                                    <a:rPr lang="ru-RU" sz="4400" b="1" i="1" smtClean="0">
                                      <a:ln>
                                        <a:solidFill>
                                          <a:sysClr val="windowText" lastClr="000000"/>
                                        </a:solidFill>
                                      </a:ln>
                                      <a:solidFill>
                                        <a:srgbClr val="C00000"/>
                                      </a:solidFill>
                                      <a:latin typeface="Cambria Math" panose="02040503050406030204" pitchFamily="18" charset="0"/>
                                      <a:sym typeface="Symbol"/>
                                    </a:rPr>
                                  </m:ctrlPr>
                                </m:sSubPr>
                                <m:e>
                                  <m:r>
                                    <a:rPr lang="en-US" sz="4400" b="1" i="0" smtClean="0">
                                      <a:ln>
                                        <a:solidFill>
                                          <a:sysClr val="windowText" lastClr="000000"/>
                                        </a:solidFill>
                                      </a:ln>
                                      <a:solidFill>
                                        <a:srgbClr val="C00000"/>
                                      </a:solidFill>
                                      <a:latin typeface="Cambria Math"/>
                                      <a:sym typeface="Symbol"/>
                                    </a:rPr>
                                    <m:t>𝐅</m:t>
                                  </m:r>
                                </m:e>
                                <m:sub>
                                  <m:r>
                                    <a:rPr lang="ru-RU" sz="4400" b="1" i="0" smtClean="0">
                                      <a:ln>
                                        <a:solidFill>
                                          <a:sysClr val="windowText" lastClr="000000"/>
                                        </a:solidFill>
                                      </a:ln>
                                      <a:solidFill>
                                        <a:srgbClr val="C00000"/>
                                      </a:solidFill>
                                      <a:latin typeface="Cambria Math"/>
                                      <a:sym typeface="Symbol"/>
                                    </a:rPr>
                                    <m:t>тяж</m:t>
                                  </m:r>
                                </m:sub>
                              </m:sSub>
                            </m:oMath>
                          </a14:m>
                          <a:endParaRPr lang="ru-RU" sz="2400" b="1" dirty="0">
                            <a:ln>
                              <a:solidFill>
                                <a:sysClr val="windowText" lastClr="000000"/>
                              </a:solidFill>
                            </a:ln>
                            <a:effectLst/>
                            <a:latin typeface="Times New Roman"/>
                            <a:ea typeface="Times New Roman"/>
                          </a:endParaRPr>
                        </a:p>
                      </a:txBody>
                      <a:tcPr marL="64657" marR="64657" marT="0" marB="0" anchor="ctr">
                        <a:cell3D prstMaterial="dkEdge">
                          <a:bevel/>
                          <a:lightRig rig="flood" dir="t"/>
                        </a:cell3D>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tab pos="630555" algn="l"/>
                            </a:tabLst>
                            <a:defRPr/>
                          </a:pPr>
                          <a:r>
                            <a:rPr lang="ru-RU" sz="2400" b="1" dirty="0" smtClean="0">
                              <a:ln>
                                <a:solidFill>
                                  <a:sysClr val="windowText" lastClr="000000"/>
                                </a:solidFill>
                              </a:ln>
                              <a:effectLst/>
                            </a:rPr>
                            <a:t> </a:t>
                          </a:r>
                          <a:r>
                            <a:rPr kumimoji="0" lang="ru-RU" sz="2400" b="1" i="0" u="none" strike="noStrike" kern="1200" cap="none" spc="0" normalizeH="0" baseline="0" noProof="0" dirty="0" smtClean="0">
                              <a:ln>
                                <a:solidFill>
                                  <a:sysClr val="windowText" lastClr="000000"/>
                                </a:solidFill>
                              </a:ln>
                              <a:solidFill>
                                <a:prstClr val="black"/>
                              </a:solidFill>
                              <a:effectLst/>
                              <a:uLnTx/>
                              <a:uFillTx/>
                              <a:latin typeface="+mn-lt"/>
                              <a:ea typeface="+mn-ea"/>
                              <a:cs typeface="+mn-cs"/>
                            </a:rPr>
                            <a:t> </a:t>
                          </a:r>
                          <a14:m>
                            <m:oMath xmlns:m="http://schemas.openxmlformats.org/officeDocument/2006/math">
                              <m:sSub>
                                <m:sSubPr>
                                  <m:ctrlPr>
                                    <a:rPr kumimoji="0" lang="ru-RU" sz="4400" b="1" i="1" u="none" strike="noStrike" kern="1200" cap="none" spc="0" normalizeH="0" baseline="0" noProof="0" smtClean="0">
                                      <a:ln>
                                        <a:solidFill>
                                          <a:sysClr val="windowText" lastClr="000000"/>
                                        </a:solidFill>
                                      </a:ln>
                                      <a:solidFill>
                                        <a:srgbClr val="C00000"/>
                                      </a:solidFill>
                                      <a:effectLst/>
                                      <a:uLnTx/>
                                      <a:uFillTx/>
                                      <a:latin typeface="Cambria Math" panose="02040503050406030204" pitchFamily="18" charset="0"/>
                                      <a:ea typeface="+mn-ea"/>
                                      <a:cs typeface="+mn-cs"/>
                                      <a:sym typeface="Symbol"/>
                                    </a:rPr>
                                  </m:ctrlPr>
                                </m:sSubPr>
                                <m:e>
                                  <m:r>
                                    <a:rPr kumimoji="0" lang="en-US" sz="4400" b="1" i="0" u="none" strike="noStrike" kern="1200" cap="none" spc="0" normalizeH="0" baseline="0" noProof="0" smtClean="0">
                                      <a:ln>
                                        <a:solidFill>
                                          <a:sysClr val="windowText" lastClr="000000"/>
                                        </a:solidFill>
                                      </a:ln>
                                      <a:solidFill>
                                        <a:srgbClr val="C00000"/>
                                      </a:solidFill>
                                      <a:effectLst/>
                                      <a:uLnTx/>
                                      <a:uFillTx/>
                                      <a:latin typeface="Cambria Math"/>
                                      <a:ea typeface="+mn-ea"/>
                                      <a:cs typeface="+mn-cs"/>
                                      <a:sym typeface="Symbol"/>
                                    </a:rPr>
                                    <m:t>𝐅</m:t>
                                  </m:r>
                                </m:e>
                                <m:sub>
                                  <m:r>
                                    <a:rPr kumimoji="0" lang="ru-RU" sz="4400" b="1" i="0" u="none" strike="noStrike" kern="1200" cap="none" spc="0" normalizeH="0" baseline="0" noProof="0" smtClean="0">
                                      <a:ln>
                                        <a:solidFill>
                                          <a:sysClr val="windowText" lastClr="000000"/>
                                        </a:solidFill>
                                      </a:ln>
                                      <a:solidFill>
                                        <a:srgbClr val="C00000"/>
                                      </a:solidFill>
                                      <a:effectLst/>
                                      <a:uLnTx/>
                                      <a:uFillTx/>
                                      <a:latin typeface="Cambria Math"/>
                                      <a:ea typeface="+mn-ea"/>
                                      <a:cs typeface="+mn-cs"/>
                                      <a:sym typeface="Symbol"/>
                                    </a:rPr>
                                    <m:t>упр</m:t>
                                  </m:r>
                                </m:sub>
                              </m:sSub>
                            </m:oMath>
                          </a14:m>
                          <a:endParaRPr kumimoji="0" lang="ru-RU" sz="2400" b="1" i="0" u="none" strike="noStrike" kern="1200" cap="none" spc="0" normalizeH="0" baseline="0" noProof="0" dirty="0">
                            <a:ln>
                              <a:solidFill>
                                <a:sysClr val="windowText" lastClr="000000"/>
                              </a:solidFill>
                            </a:ln>
                            <a:solidFill>
                              <a:prstClr val="black"/>
                            </a:solidFill>
                            <a:effectLst/>
                            <a:uLnTx/>
                            <a:uFillTx/>
                            <a:latin typeface="Times New Roman"/>
                            <a:ea typeface="Times New Roman"/>
                            <a:cs typeface="+mn-cs"/>
                          </a:endParaRPr>
                        </a:p>
                      </a:txBody>
                      <a:tcPr marL="64657" marR="64657" marT="0" marB="0">
                        <a:cell3D prstMaterial="dkEdge">
                          <a:bevel/>
                          <a:lightRig rig="flood" dir="t"/>
                        </a:cell3D>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tab pos="630555" algn="l"/>
                            </a:tabLst>
                            <a:defRPr/>
                          </a:pPr>
                          <a:r>
                            <a:rPr lang="ru-RU" sz="2400" b="1" dirty="0" smtClean="0">
                              <a:ln>
                                <a:solidFill>
                                  <a:sysClr val="windowText" lastClr="000000"/>
                                </a:solidFill>
                              </a:ln>
                              <a:effectLst/>
                            </a:rPr>
                            <a:t> </a:t>
                          </a:r>
                          <a:r>
                            <a:rPr kumimoji="0" lang="ru-RU" sz="2400" b="1" i="0" u="none" strike="noStrike" kern="1200" cap="none" spc="0" normalizeH="0" baseline="0" noProof="0" dirty="0" smtClean="0">
                              <a:ln>
                                <a:solidFill>
                                  <a:sysClr val="windowText" lastClr="000000"/>
                                </a:solidFill>
                              </a:ln>
                              <a:solidFill>
                                <a:prstClr val="black"/>
                              </a:solidFill>
                              <a:effectLst/>
                              <a:uLnTx/>
                              <a:uFillTx/>
                              <a:latin typeface="+mn-lt"/>
                              <a:ea typeface="+mn-ea"/>
                              <a:cs typeface="+mn-cs"/>
                            </a:rPr>
                            <a:t> </a:t>
                          </a:r>
                          <a14:m>
                            <m:oMath xmlns:m="http://schemas.openxmlformats.org/officeDocument/2006/math">
                              <m:sSub>
                                <m:sSubPr>
                                  <m:ctrlPr>
                                    <a:rPr kumimoji="0" lang="ru-RU" sz="4400" b="1" i="1" u="none" strike="noStrike" kern="1200" cap="none" spc="0" normalizeH="0" baseline="0" noProof="0" smtClean="0">
                                      <a:ln>
                                        <a:solidFill>
                                          <a:sysClr val="windowText" lastClr="000000"/>
                                        </a:solidFill>
                                      </a:ln>
                                      <a:solidFill>
                                        <a:srgbClr val="C00000"/>
                                      </a:solidFill>
                                      <a:effectLst/>
                                      <a:uLnTx/>
                                      <a:uFillTx/>
                                      <a:latin typeface="Cambria Math" panose="02040503050406030204" pitchFamily="18" charset="0"/>
                                      <a:ea typeface="+mn-ea"/>
                                      <a:cs typeface="+mn-cs"/>
                                      <a:sym typeface="Symbol"/>
                                    </a:rPr>
                                  </m:ctrlPr>
                                </m:sSubPr>
                                <m:e>
                                  <m:r>
                                    <a:rPr kumimoji="0" lang="en-US" sz="4400" b="1" i="0" u="none" strike="noStrike" kern="1200" cap="none" spc="0" normalizeH="0" baseline="0" noProof="0" smtClean="0">
                                      <a:ln>
                                        <a:solidFill>
                                          <a:sysClr val="windowText" lastClr="000000"/>
                                        </a:solidFill>
                                      </a:ln>
                                      <a:solidFill>
                                        <a:srgbClr val="C00000"/>
                                      </a:solidFill>
                                      <a:effectLst/>
                                      <a:uLnTx/>
                                      <a:uFillTx/>
                                      <a:latin typeface="Cambria Math"/>
                                      <a:ea typeface="+mn-ea"/>
                                      <a:cs typeface="+mn-cs"/>
                                      <a:sym typeface="Symbol"/>
                                    </a:rPr>
                                    <m:t>𝐅</m:t>
                                  </m:r>
                                </m:e>
                                <m:sub>
                                  <m:r>
                                    <a:rPr kumimoji="0" lang="ru-RU" sz="4400" b="1" i="0" u="none" strike="noStrike" kern="1200" cap="none" spc="0" normalizeH="0" baseline="0" noProof="0" smtClean="0">
                                      <a:ln>
                                        <a:solidFill>
                                          <a:sysClr val="windowText" lastClr="000000"/>
                                        </a:solidFill>
                                      </a:ln>
                                      <a:solidFill>
                                        <a:srgbClr val="C00000"/>
                                      </a:solidFill>
                                      <a:effectLst/>
                                      <a:uLnTx/>
                                      <a:uFillTx/>
                                      <a:latin typeface="Cambria Math"/>
                                      <a:ea typeface="+mn-ea"/>
                                      <a:cs typeface="+mn-cs"/>
                                      <a:sym typeface="Symbol"/>
                                    </a:rPr>
                                    <m:t>т</m:t>
                                  </m:r>
                                  <m:r>
                                    <a:rPr kumimoji="0" lang="ru-RU" sz="4400" b="1" i="1" u="none" strike="noStrike" kern="1200" cap="none" spc="0" normalizeH="0" baseline="0" noProof="0" smtClean="0">
                                      <a:ln>
                                        <a:solidFill>
                                          <a:sysClr val="windowText" lastClr="000000"/>
                                        </a:solidFill>
                                      </a:ln>
                                      <a:solidFill>
                                        <a:srgbClr val="C00000"/>
                                      </a:solidFill>
                                      <a:effectLst/>
                                      <a:uLnTx/>
                                      <a:uFillTx/>
                                      <a:latin typeface="Cambria Math"/>
                                      <a:ea typeface="+mn-ea"/>
                                      <a:cs typeface="+mn-cs"/>
                                      <a:sym typeface="Symbol"/>
                                    </a:rPr>
                                    <m:t>р</m:t>
                                  </m:r>
                                </m:sub>
                              </m:sSub>
                            </m:oMath>
                          </a14:m>
                          <a:endParaRPr kumimoji="0" lang="ru-RU" sz="2400" b="1" i="0" u="none" strike="noStrike" kern="1200" cap="none" spc="0" normalizeH="0" baseline="0" noProof="0" dirty="0">
                            <a:ln>
                              <a:solidFill>
                                <a:sysClr val="windowText" lastClr="000000"/>
                              </a:solidFill>
                            </a:ln>
                            <a:solidFill>
                              <a:prstClr val="black"/>
                            </a:solidFill>
                            <a:effectLst/>
                            <a:uLnTx/>
                            <a:uFillTx/>
                            <a:latin typeface="Times New Roman"/>
                            <a:ea typeface="Times New Roman"/>
                            <a:cs typeface="+mn-cs"/>
                          </a:endParaRPr>
                        </a:p>
                      </a:txBody>
                      <a:tcPr marL="64657" marR="64657" marT="0" marB="0">
                        <a:cell3D prstMaterial="dkEdge">
                          <a:bevel/>
                          <a:lightRig rig="flood" dir="t"/>
                        </a:cell3D>
                      </a:tcPr>
                    </a:tc>
                    <a:extLst>
                      <a:ext uri="{0D108BD9-81ED-4DB2-BD59-A6C34878D82A}">
                        <a16:rowId xmlns:a16="http://schemas.microsoft.com/office/drawing/2014/main" val="10001"/>
                      </a:ext>
                    </a:extLst>
                  </a:tr>
                  <a:tr h="1149164">
                    <a:tc>
                      <a:txBody>
                        <a:bodyPr/>
                        <a:lstStyle/>
                        <a:p>
                          <a:pPr algn="ctr">
                            <a:lnSpc>
                              <a:spcPct val="150000"/>
                            </a:lnSpc>
                            <a:spcAft>
                              <a:spcPts val="0"/>
                            </a:spcAft>
                            <a:tabLst>
                              <a:tab pos="630555" algn="l"/>
                            </a:tabLst>
                          </a:pPr>
                          <a:r>
                            <a:rPr lang="ru-RU" sz="2400" b="1" dirty="0" smtClean="0">
                              <a:ln>
                                <a:solidFill>
                                  <a:srgbClr val="000066"/>
                                </a:solidFill>
                              </a:ln>
                              <a:solidFill>
                                <a:srgbClr val="0033CC"/>
                              </a:solidFill>
                              <a:effectLst/>
                            </a:rPr>
                            <a:t>Формула </a:t>
                          </a:r>
                        </a:p>
                      </a:txBody>
                      <a:tcPr marL="64657" marR="64657" marT="0" marB="0" anchor="ctr">
                        <a:cell3D prstMaterial="dkEdge">
                          <a:bevel/>
                          <a:lightRig rig="flood" dir="t"/>
                        </a:cell3D>
                        <a:solidFill>
                          <a:srgbClr val="A3FFFF"/>
                        </a:solidFill>
                      </a:tcPr>
                    </a:tc>
                    <a:tc>
                      <a:txBody>
                        <a:bodyPr/>
                        <a:lstStyle/>
                        <a:p>
                          <a:pPr algn="l">
                            <a:lnSpc>
                              <a:spcPct val="150000"/>
                            </a:lnSpc>
                            <a:spcAft>
                              <a:spcPts val="0"/>
                            </a:spcAft>
                            <a:tabLst>
                              <a:tab pos="630555" algn="l"/>
                            </a:tabLst>
                          </a:pPr>
                          <a:r>
                            <a:rPr lang="ru-RU" sz="2400" b="1" dirty="0" smtClean="0">
                              <a:ln>
                                <a:solidFill>
                                  <a:sysClr val="windowText" lastClr="000000"/>
                                </a:solidFill>
                              </a:ln>
                              <a:effectLst/>
                            </a:rPr>
                            <a:t> </a:t>
                          </a:r>
                          <a14:m>
                            <m:oMath xmlns:m="http://schemas.openxmlformats.org/officeDocument/2006/math">
                              <m:sSub>
                                <m:sSubPr>
                                  <m:ctrlPr>
                                    <a:rPr kumimoji="0" lang="ru-RU" sz="3200" b="1" i="1" u="none" strike="noStrike" kern="1200" cap="none" spc="0" normalizeH="0" baseline="0" noProof="0" smtClean="0">
                                      <a:ln>
                                        <a:solidFill>
                                          <a:sysClr val="windowText" lastClr="000000"/>
                                        </a:solidFill>
                                      </a:ln>
                                      <a:solidFill>
                                        <a:srgbClr val="C00000"/>
                                      </a:solidFill>
                                      <a:effectLst/>
                                      <a:uLnTx/>
                                      <a:uFillTx/>
                                      <a:latin typeface="Cambria Math" panose="02040503050406030204" pitchFamily="18" charset="0"/>
                                      <a:ea typeface="+mn-ea"/>
                                      <a:cs typeface="+mn-cs"/>
                                      <a:sym typeface="Symbol"/>
                                    </a:rPr>
                                  </m:ctrlPr>
                                </m:sSubPr>
                                <m:e>
                                  <m:r>
                                    <a:rPr kumimoji="0" lang="en-US" sz="3200" b="1" i="0" u="none" strike="noStrike" kern="1200" cap="none" spc="0" normalizeH="0" baseline="0" noProof="0" smtClean="0">
                                      <a:ln>
                                        <a:solidFill>
                                          <a:sysClr val="windowText" lastClr="000000"/>
                                        </a:solidFill>
                                      </a:ln>
                                      <a:solidFill>
                                        <a:srgbClr val="C00000"/>
                                      </a:solidFill>
                                      <a:effectLst/>
                                      <a:uLnTx/>
                                      <a:uFillTx/>
                                      <a:latin typeface="Cambria Math"/>
                                      <a:ea typeface="+mn-ea"/>
                                      <a:cs typeface="+mn-cs"/>
                                      <a:sym typeface="Symbol"/>
                                    </a:rPr>
                                    <m:t>𝐅</m:t>
                                  </m:r>
                                </m:e>
                                <m:sub>
                                  <m:r>
                                    <a:rPr kumimoji="0" lang="ru-RU" sz="3200" b="1" i="0" u="none" strike="noStrike" kern="1200" cap="none" spc="0" normalizeH="0" baseline="0" noProof="0" smtClean="0">
                                      <a:ln>
                                        <a:solidFill>
                                          <a:sysClr val="windowText" lastClr="000000"/>
                                        </a:solidFill>
                                      </a:ln>
                                      <a:solidFill>
                                        <a:srgbClr val="C00000"/>
                                      </a:solidFill>
                                      <a:effectLst/>
                                      <a:uLnTx/>
                                      <a:uFillTx/>
                                      <a:latin typeface="Cambria Math"/>
                                      <a:ea typeface="+mn-ea"/>
                                      <a:cs typeface="+mn-cs"/>
                                      <a:sym typeface="Symbol"/>
                                    </a:rPr>
                                    <m:t>тяж</m:t>
                                  </m:r>
                                </m:sub>
                              </m:sSub>
                              <m:r>
                                <a:rPr kumimoji="0" lang="ru-RU" sz="3200" b="1" i="0" u="none" strike="noStrike" kern="1200" cap="none" spc="0" normalizeH="0" baseline="0" noProof="0" smtClean="0">
                                  <a:ln>
                                    <a:solidFill>
                                      <a:sysClr val="windowText" lastClr="000000"/>
                                    </a:solidFill>
                                  </a:ln>
                                  <a:solidFill>
                                    <a:srgbClr val="C00000"/>
                                  </a:solidFill>
                                  <a:effectLst/>
                                  <a:uLnTx/>
                                  <a:uFillTx/>
                                  <a:latin typeface="Cambria Math"/>
                                  <a:ea typeface="+mn-ea"/>
                                  <a:cs typeface="+mn-cs"/>
                                  <a:sym typeface="Symbol"/>
                                </a:rPr>
                                <m:t>=</m:t>
                              </m:r>
                              <m:r>
                                <a:rPr kumimoji="0" lang="en-US" sz="3200" b="1" i="0" u="none" strike="noStrike" kern="1200" cap="none" spc="0" normalizeH="0" baseline="0" noProof="0" smtClean="0">
                                  <a:ln>
                                    <a:solidFill>
                                      <a:sysClr val="windowText" lastClr="000000"/>
                                    </a:solidFill>
                                  </a:ln>
                                  <a:solidFill>
                                    <a:srgbClr val="C00000"/>
                                  </a:solidFill>
                                  <a:effectLst/>
                                  <a:uLnTx/>
                                  <a:uFillTx/>
                                  <a:latin typeface="Cambria Math"/>
                                  <a:ea typeface="+mn-ea"/>
                                  <a:cs typeface="+mn-cs"/>
                                  <a:sym typeface="Symbol"/>
                                </a:rPr>
                                <m:t>𝐦</m:t>
                              </m:r>
                              <m:r>
                                <a:rPr kumimoji="0" lang="en-US" sz="3200" b="1" i="0" u="none" strike="noStrike" kern="1200" cap="none" spc="0" normalizeH="0" baseline="0" noProof="0" smtClean="0">
                                  <a:ln>
                                    <a:solidFill>
                                      <a:sysClr val="windowText" lastClr="000000"/>
                                    </a:solidFill>
                                  </a:ln>
                                  <a:solidFill>
                                    <a:srgbClr val="C00000"/>
                                  </a:solidFill>
                                  <a:effectLst/>
                                  <a:uLnTx/>
                                  <a:uFillTx/>
                                  <a:latin typeface="Cambria Math"/>
                                  <a:ea typeface="Cambria Math"/>
                                  <a:cs typeface="+mn-cs"/>
                                  <a:sym typeface="Symbol"/>
                                </a:rPr>
                                <m:t>∙</m:t>
                              </m:r>
                              <m:r>
                                <a:rPr kumimoji="0" lang="en-US" sz="3200" b="1" i="0" u="none" strike="noStrike" kern="1200" cap="none" spc="0" normalizeH="0" baseline="0" noProof="0" smtClean="0">
                                  <a:ln>
                                    <a:solidFill>
                                      <a:sysClr val="windowText" lastClr="000000"/>
                                    </a:solidFill>
                                  </a:ln>
                                  <a:solidFill>
                                    <a:srgbClr val="C00000"/>
                                  </a:solidFill>
                                  <a:effectLst/>
                                  <a:uLnTx/>
                                  <a:uFillTx/>
                                  <a:latin typeface="Cambria Math"/>
                                  <a:ea typeface="Cambria Math"/>
                                  <a:cs typeface="+mn-cs"/>
                                  <a:sym typeface="Symbol"/>
                                </a:rPr>
                                <m:t>𝗴</m:t>
                              </m:r>
                            </m:oMath>
                          </a14:m>
                          <a:endParaRPr lang="ru-RU" sz="1600" b="1" i="0" dirty="0">
                            <a:ln>
                              <a:solidFill>
                                <a:sysClr val="windowText" lastClr="000000"/>
                              </a:solidFill>
                            </a:ln>
                            <a:effectLst/>
                            <a:latin typeface="Times New Roman"/>
                            <a:ea typeface="Times New Roman"/>
                          </a:endParaRPr>
                        </a:p>
                      </a:txBody>
                      <a:tcPr marL="64657" marR="64657" marT="0" marB="0" anchor="ctr">
                        <a:cell3D prstMaterial="dkEdge">
                          <a:bevel/>
                          <a:lightRig rig="flood" dir="t"/>
                        </a:cell3D>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tab pos="630555" algn="l"/>
                            </a:tabLst>
                            <a:defRPr/>
                          </a:pPr>
                          <a:r>
                            <a:rPr lang="ru-RU" sz="2400" b="1" dirty="0" smtClean="0">
                              <a:ln>
                                <a:solidFill>
                                  <a:sysClr val="windowText" lastClr="000000"/>
                                </a:solidFill>
                              </a:ln>
                              <a:effectLst/>
                            </a:rPr>
                            <a:t> </a:t>
                          </a:r>
                          <a14:m>
                            <m:oMath xmlns:m="http://schemas.openxmlformats.org/officeDocument/2006/math">
                              <m:sSub>
                                <m:sSubPr>
                                  <m:ctrlPr>
                                    <a:rPr kumimoji="0" lang="ru-RU" sz="3200" b="1" i="1" u="none" strike="noStrike" kern="1200" cap="none" spc="0" normalizeH="0" baseline="0" noProof="0" smtClean="0">
                                      <a:ln>
                                        <a:solidFill>
                                          <a:sysClr val="windowText" lastClr="000000"/>
                                        </a:solidFill>
                                      </a:ln>
                                      <a:solidFill>
                                        <a:srgbClr val="C00000"/>
                                      </a:solidFill>
                                      <a:effectLst/>
                                      <a:uLnTx/>
                                      <a:uFillTx/>
                                      <a:latin typeface="Cambria Math" panose="02040503050406030204" pitchFamily="18" charset="0"/>
                                      <a:ea typeface="+mn-ea"/>
                                      <a:cs typeface="+mn-cs"/>
                                      <a:sym typeface="Symbol"/>
                                    </a:rPr>
                                  </m:ctrlPr>
                                </m:sSubPr>
                                <m:e>
                                  <m:r>
                                    <a:rPr kumimoji="0" lang="en-US" sz="3200" b="1" i="0" u="none" strike="noStrike" kern="1200" cap="none" spc="0" normalizeH="0" baseline="0" noProof="0" smtClean="0">
                                      <a:ln>
                                        <a:solidFill>
                                          <a:sysClr val="windowText" lastClr="000000"/>
                                        </a:solidFill>
                                      </a:ln>
                                      <a:solidFill>
                                        <a:srgbClr val="C00000"/>
                                      </a:solidFill>
                                      <a:effectLst/>
                                      <a:uLnTx/>
                                      <a:uFillTx/>
                                      <a:latin typeface="Cambria Math"/>
                                      <a:ea typeface="+mn-ea"/>
                                      <a:cs typeface="+mn-cs"/>
                                      <a:sym typeface="Symbol"/>
                                    </a:rPr>
                                    <m:t>𝐅</m:t>
                                  </m:r>
                                </m:e>
                                <m:sub>
                                  <m:r>
                                    <a:rPr kumimoji="0" lang="ru-RU" sz="3200" b="1" i="0" u="none" strike="noStrike" kern="1200" cap="none" spc="0" normalizeH="0" baseline="0" noProof="0" smtClean="0">
                                      <a:ln>
                                        <a:solidFill>
                                          <a:sysClr val="windowText" lastClr="000000"/>
                                        </a:solidFill>
                                      </a:ln>
                                      <a:solidFill>
                                        <a:srgbClr val="C00000"/>
                                      </a:solidFill>
                                      <a:effectLst/>
                                      <a:uLnTx/>
                                      <a:uFillTx/>
                                      <a:latin typeface="Cambria Math"/>
                                      <a:ea typeface="+mn-ea"/>
                                      <a:cs typeface="+mn-cs"/>
                                      <a:sym typeface="Symbol"/>
                                    </a:rPr>
                                    <m:t>упр</m:t>
                                  </m:r>
                                </m:sub>
                              </m:sSub>
                              <m:r>
                                <a:rPr kumimoji="0" lang="ru-RU" sz="3200" b="1" i="0" u="none" strike="noStrike" kern="1200" cap="none" spc="0" normalizeH="0" baseline="0" noProof="0" smtClean="0">
                                  <a:ln>
                                    <a:solidFill>
                                      <a:sysClr val="windowText" lastClr="000000"/>
                                    </a:solidFill>
                                  </a:ln>
                                  <a:solidFill>
                                    <a:srgbClr val="C00000"/>
                                  </a:solidFill>
                                  <a:effectLst/>
                                  <a:uLnTx/>
                                  <a:uFillTx/>
                                  <a:latin typeface="Cambria Math"/>
                                  <a:ea typeface="+mn-ea"/>
                                  <a:cs typeface="+mn-cs"/>
                                  <a:sym typeface="Symbol"/>
                                </a:rPr>
                                <m:t>=</m:t>
                              </m:r>
                              <m:r>
                                <a:rPr kumimoji="0" lang="en-US" sz="3200" b="1" i="0" u="none" strike="noStrike" kern="1200" cap="none" spc="0" normalizeH="0" baseline="0" noProof="0" smtClean="0">
                                  <a:ln>
                                    <a:solidFill>
                                      <a:sysClr val="windowText" lastClr="000000"/>
                                    </a:solidFill>
                                  </a:ln>
                                  <a:solidFill>
                                    <a:srgbClr val="C00000"/>
                                  </a:solidFill>
                                  <a:effectLst/>
                                  <a:uLnTx/>
                                  <a:uFillTx/>
                                  <a:latin typeface="Cambria Math"/>
                                  <a:ea typeface="+mn-ea"/>
                                  <a:cs typeface="+mn-cs"/>
                                  <a:sym typeface="Symbol"/>
                                </a:rPr>
                                <m:t>𝐤</m:t>
                              </m:r>
                              <m:r>
                                <a:rPr kumimoji="0" lang="en-US" sz="3200" b="1" i="0" u="none" strike="noStrike" kern="1200" cap="none" spc="0" normalizeH="0" baseline="0" noProof="0" smtClean="0">
                                  <a:ln>
                                    <a:solidFill>
                                      <a:sysClr val="windowText" lastClr="000000"/>
                                    </a:solidFill>
                                  </a:ln>
                                  <a:solidFill>
                                    <a:srgbClr val="C00000"/>
                                  </a:solidFill>
                                  <a:effectLst/>
                                  <a:uLnTx/>
                                  <a:uFillTx/>
                                  <a:latin typeface="Cambria Math"/>
                                  <a:ea typeface="Cambria Math"/>
                                  <a:cs typeface="+mn-cs"/>
                                  <a:sym typeface="Symbol"/>
                                </a:rPr>
                                <m:t>∙</m:t>
                              </m:r>
                              <m:r>
                                <a:rPr kumimoji="0" lang="en-US" sz="3200" b="1" i="1" u="none" strike="noStrike" kern="1200" cap="none" spc="0" normalizeH="0" baseline="0" noProof="0" smtClean="0">
                                  <a:ln>
                                    <a:solidFill>
                                      <a:sysClr val="windowText" lastClr="000000"/>
                                    </a:solidFill>
                                  </a:ln>
                                  <a:solidFill>
                                    <a:srgbClr val="C00000"/>
                                  </a:solidFill>
                                  <a:effectLst/>
                                  <a:uLnTx/>
                                  <a:uFillTx/>
                                  <a:latin typeface="Cambria Math"/>
                                  <a:ea typeface="Cambria Math"/>
                                  <a:cs typeface="+mn-cs"/>
                                  <a:sym typeface="Symbol"/>
                                </a:rPr>
                                <m:t>∆</m:t>
                              </m:r>
                              <m:r>
                                <a:rPr kumimoji="0" lang="en-US" sz="3200" b="1" i="1" u="none" strike="noStrike" kern="1200" cap="none" spc="0" normalizeH="0" baseline="0" noProof="0" smtClean="0">
                                  <a:ln>
                                    <a:solidFill>
                                      <a:sysClr val="windowText" lastClr="000000"/>
                                    </a:solidFill>
                                  </a:ln>
                                  <a:solidFill>
                                    <a:srgbClr val="C00000"/>
                                  </a:solidFill>
                                  <a:effectLst/>
                                  <a:uLnTx/>
                                  <a:uFillTx/>
                                  <a:latin typeface="Cambria Math"/>
                                  <a:ea typeface="Cambria Math"/>
                                  <a:cs typeface="+mn-cs"/>
                                  <a:sym typeface="Symbol"/>
                                </a:rPr>
                                <m:t>𝓵</m:t>
                              </m:r>
                            </m:oMath>
                          </a14:m>
                          <a:endParaRPr kumimoji="0" lang="ru-RU" sz="1600" b="1" i="0" u="none" strike="noStrike" kern="1200" cap="none" spc="0" normalizeH="0" baseline="0" noProof="0" dirty="0">
                            <a:ln>
                              <a:solidFill>
                                <a:sysClr val="windowText" lastClr="000000"/>
                              </a:solidFill>
                            </a:ln>
                            <a:solidFill>
                              <a:prstClr val="black"/>
                            </a:solidFill>
                            <a:effectLst/>
                            <a:uLnTx/>
                            <a:uFillTx/>
                            <a:latin typeface="Times New Roman"/>
                            <a:ea typeface="Times New Roman"/>
                            <a:cs typeface="+mn-cs"/>
                          </a:endParaRPr>
                        </a:p>
                      </a:txBody>
                      <a:tcPr marL="64657" marR="64657" marT="0" marB="0" anchor="ctr">
                        <a:cell3D prstMaterial="dkEdge">
                          <a:bevel/>
                          <a:lightRig rig="flood" dir="t"/>
                        </a:cell3D>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tab pos="630555" algn="l"/>
                            </a:tabLst>
                            <a:defRPr/>
                          </a:pPr>
                          <a:r>
                            <a:rPr lang="ru-RU" sz="2400" b="1" dirty="0" smtClean="0">
                              <a:ln>
                                <a:solidFill>
                                  <a:sysClr val="windowText" lastClr="000000"/>
                                </a:solidFill>
                              </a:ln>
                              <a:effectLst/>
                            </a:rPr>
                            <a:t> </a:t>
                          </a:r>
                          <a14:m>
                            <m:oMath xmlns:m="http://schemas.openxmlformats.org/officeDocument/2006/math">
                              <m:sSub>
                                <m:sSubPr>
                                  <m:ctrlPr>
                                    <a:rPr kumimoji="0" lang="ru-RU" sz="3200" b="1" i="1" u="none" strike="noStrike" kern="1200" cap="none" spc="0" normalizeH="0" baseline="0" noProof="0" smtClean="0">
                                      <a:ln>
                                        <a:solidFill>
                                          <a:sysClr val="windowText" lastClr="000000"/>
                                        </a:solidFill>
                                      </a:ln>
                                      <a:solidFill>
                                        <a:srgbClr val="C00000"/>
                                      </a:solidFill>
                                      <a:effectLst/>
                                      <a:uLnTx/>
                                      <a:uFillTx/>
                                      <a:latin typeface="Cambria Math" panose="02040503050406030204" pitchFamily="18" charset="0"/>
                                      <a:ea typeface="+mn-ea"/>
                                      <a:cs typeface="+mn-cs"/>
                                      <a:sym typeface="Symbol"/>
                                    </a:rPr>
                                  </m:ctrlPr>
                                </m:sSubPr>
                                <m:e>
                                  <m:r>
                                    <a:rPr kumimoji="0" lang="en-US" sz="3200" b="1" i="0" u="none" strike="noStrike" kern="1200" cap="none" spc="0" normalizeH="0" baseline="0" noProof="0" smtClean="0">
                                      <a:ln>
                                        <a:solidFill>
                                          <a:sysClr val="windowText" lastClr="000000"/>
                                        </a:solidFill>
                                      </a:ln>
                                      <a:solidFill>
                                        <a:srgbClr val="C00000"/>
                                      </a:solidFill>
                                      <a:effectLst/>
                                      <a:uLnTx/>
                                      <a:uFillTx/>
                                      <a:latin typeface="Cambria Math"/>
                                      <a:ea typeface="+mn-ea"/>
                                      <a:cs typeface="+mn-cs"/>
                                      <a:sym typeface="Symbol"/>
                                    </a:rPr>
                                    <m:t>𝐅</m:t>
                                  </m:r>
                                </m:e>
                                <m:sub>
                                  <m:r>
                                    <a:rPr kumimoji="0" lang="ru-RU" sz="3200" b="1" i="0" u="none" strike="noStrike" kern="1200" cap="none" spc="0" normalizeH="0" baseline="0" noProof="0" smtClean="0">
                                      <a:ln>
                                        <a:solidFill>
                                          <a:sysClr val="windowText" lastClr="000000"/>
                                        </a:solidFill>
                                      </a:ln>
                                      <a:solidFill>
                                        <a:srgbClr val="C00000"/>
                                      </a:solidFill>
                                      <a:effectLst/>
                                      <a:uLnTx/>
                                      <a:uFillTx/>
                                      <a:latin typeface="Cambria Math"/>
                                      <a:ea typeface="+mn-ea"/>
                                      <a:cs typeface="+mn-cs"/>
                                      <a:sym typeface="Symbol"/>
                                    </a:rPr>
                                    <m:t>т</m:t>
                                  </m:r>
                                  <m:r>
                                    <a:rPr kumimoji="0" lang="ru-RU" sz="3200" b="1" i="1" u="none" strike="noStrike" kern="1200" cap="none" spc="0" normalizeH="0" baseline="0" noProof="0" smtClean="0">
                                      <a:ln>
                                        <a:solidFill>
                                          <a:sysClr val="windowText" lastClr="000000"/>
                                        </a:solidFill>
                                      </a:ln>
                                      <a:solidFill>
                                        <a:srgbClr val="C00000"/>
                                      </a:solidFill>
                                      <a:effectLst/>
                                      <a:uLnTx/>
                                      <a:uFillTx/>
                                      <a:latin typeface="Cambria Math"/>
                                      <a:ea typeface="+mn-ea"/>
                                      <a:cs typeface="+mn-cs"/>
                                      <a:sym typeface="Symbol"/>
                                    </a:rPr>
                                    <m:t>р</m:t>
                                  </m:r>
                                </m:sub>
                              </m:sSub>
                              <m:r>
                                <a:rPr kumimoji="0" lang="ru-RU" sz="3200" b="1" i="0" u="none" strike="noStrike" kern="1200" cap="none" spc="0" normalizeH="0" baseline="0" noProof="0" smtClean="0">
                                  <a:ln>
                                    <a:solidFill>
                                      <a:sysClr val="windowText" lastClr="000000"/>
                                    </a:solidFill>
                                  </a:ln>
                                  <a:solidFill>
                                    <a:srgbClr val="C00000"/>
                                  </a:solidFill>
                                  <a:effectLst/>
                                  <a:uLnTx/>
                                  <a:uFillTx/>
                                  <a:latin typeface="Cambria Math"/>
                                  <a:ea typeface="+mn-ea"/>
                                  <a:cs typeface="+mn-cs"/>
                                  <a:sym typeface="Symbol"/>
                                </a:rPr>
                                <m:t>=</m:t>
                              </m:r>
                              <m:r>
                                <a:rPr kumimoji="0" lang="ru-RU" sz="3200" b="1" i="1" u="none" strike="noStrike" kern="1200" cap="none" spc="0" normalizeH="0" baseline="0" noProof="0" smtClean="0">
                                  <a:ln>
                                    <a:solidFill>
                                      <a:sysClr val="windowText" lastClr="000000"/>
                                    </a:solidFill>
                                  </a:ln>
                                  <a:solidFill>
                                    <a:srgbClr val="C00000"/>
                                  </a:solidFill>
                                  <a:effectLst/>
                                  <a:uLnTx/>
                                  <a:uFillTx/>
                                  <a:latin typeface="Cambria Math"/>
                                  <a:ea typeface="Cambria Math"/>
                                  <a:cs typeface="+mn-cs"/>
                                  <a:sym typeface="Symbol"/>
                                </a:rPr>
                                <m:t>𝛍</m:t>
                              </m:r>
                              <m:r>
                                <a:rPr kumimoji="0" lang="en-US" sz="3200" b="1" i="0" u="none" strike="noStrike" kern="1200" cap="none" spc="0" normalizeH="0" baseline="0" noProof="0" smtClean="0">
                                  <a:ln>
                                    <a:solidFill>
                                      <a:sysClr val="windowText" lastClr="000000"/>
                                    </a:solidFill>
                                  </a:ln>
                                  <a:solidFill>
                                    <a:srgbClr val="C00000"/>
                                  </a:solidFill>
                                  <a:effectLst/>
                                  <a:uLnTx/>
                                  <a:uFillTx/>
                                  <a:latin typeface="Cambria Math"/>
                                  <a:ea typeface="Cambria Math"/>
                                  <a:cs typeface="+mn-cs"/>
                                  <a:sym typeface="Symbol"/>
                                </a:rPr>
                                <m:t>∙</m:t>
                              </m:r>
                              <m:r>
                                <a:rPr kumimoji="0" lang="en-US" sz="3200" b="1" i="0" u="none" strike="noStrike" kern="1200" cap="none" spc="0" normalizeH="0" baseline="0" noProof="0" smtClean="0">
                                  <a:ln>
                                    <a:solidFill>
                                      <a:sysClr val="windowText" lastClr="000000"/>
                                    </a:solidFill>
                                  </a:ln>
                                  <a:solidFill>
                                    <a:srgbClr val="C00000"/>
                                  </a:solidFill>
                                  <a:effectLst/>
                                  <a:uLnTx/>
                                  <a:uFillTx/>
                                  <a:latin typeface="Cambria Math"/>
                                  <a:ea typeface="Cambria Math"/>
                                  <a:cs typeface="+mn-cs"/>
                                  <a:sym typeface="Symbol"/>
                                </a:rPr>
                                <m:t>𝐍</m:t>
                              </m:r>
                            </m:oMath>
                          </a14:m>
                          <a:endParaRPr kumimoji="0" lang="ru-RU" sz="1600" b="1" i="0" u="none" strike="noStrike" kern="1200" cap="none" spc="0" normalizeH="0" baseline="0" noProof="0" dirty="0">
                            <a:ln>
                              <a:solidFill>
                                <a:sysClr val="windowText" lastClr="000000"/>
                              </a:solidFill>
                            </a:ln>
                            <a:solidFill>
                              <a:prstClr val="black"/>
                            </a:solidFill>
                            <a:effectLst/>
                            <a:uLnTx/>
                            <a:uFillTx/>
                            <a:latin typeface="Times New Roman"/>
                            <a:ea typeface="Times New Roman"/>
                            <a:cs typeface="+mn-cs"/>
                          </a:endParaRPr>
                        </a:p>
                      </a:txBody>
                      <a:tcPr marL="64657" marR="64657" marT="0" marB="0" anchor="ctr">
                        <a:cell3D prstMaterial="dkEdge">
                          <a:bevel/>
                          <a:lightRig rig="flood" dir="t"/>
                        </a:cell3D>
                      </a:tcPr>
                    </a:tc>
                    <a:extLst>
                      <a:ext uri="{0D108BD9-81ED-4DB2-BD59-A6C34878D82A}">
                        <a16:rowId xmlns:a16="http://schemas.microsoft.com/office/drawing/2014/main" val="10002"/>
                      </a:ext>
                    </a:extLst>
                  </a:tr>
                  <a:tr h="2066499">
                    <a:tc>
                      <a:txBody>
                        <a:bodyPr/>
                        <a:lstStyle/>
                        <a:p>
                          <a:pPr algn="ctr">
                            <a:lnSpc>
                              <a:spcPct val="150000"/>
                            </a:lnSpc>
                            <a:spcAft>
                              <a:spcPts val="0"/>
                            </a:spcAft>
                            <a:tabLst>
                              <a:tab pos="630555" algn="l"/>
                            </a:tabLst>
                          </a:pPr>
                          <a:r>
                            <a:rPr lang="ru-RU" sz="2400" b="1" dirty="0">
                              <a:ln>
                                <a:solidFill>
                                  <a:srgbClr val="000066"/>
                                </a:solidFill>
                              </a:ln>
                              <a:solidFill>
                                <a:srgbClr val="0033CC"/>
                              </a:solidFill>
                              <a:effectLst/>
                            </a:rPr>
                            <a:t>Точка </a:t>
                          </a:r>
                          <a:r>
                            <a:rPr lang="ru-RU" sz="2400" b="1" dirty="0" smtClean="0">
                              <a:ln>
                                <a:solidFill>
                                  <a:srgbClr val="000066"/>
                                </a:solidFill>
                              </a:ln>
                              <a:solidFill>
                                <a:srgbClr val="0033CC"/>
                              </a:solidFill>
                              <a:effectLst/>
                            </a:rPr>
                            <a:t>приложения.</a:t>
                          </a:r>
                        </a:p>
                        <a:p>
                          <a:pPr algn="ctr">
                            <a:lnSpc>
                              <a:spcPct val="150000"/>
                            </a:lnSpc>
                            <a:spcAft>
                              <a:spcPts val="0"/>
                            </a:spcAft>
                            <a:tabLst>
                              <a:tab pos="630555" algn="l"/>
                            </a:tabLst>
                          </a:pPr>
                          <a:r>
                            <a:rPr lang="ru-RU" sz="2400" b="1" dirty="0" smtClean="0">
                              <a:ln>
                                <a:solidFill>
                                  <a:srgbClr val="000066"/>
                                </a:solidFill>
                              </a:ln>
                              <a:solidFill>
                                <a:srgbClr val="0033CC"/>
                              </a:solidFill>
                              <a:effectLst/>
                            </a:rPr>
                            <a:t>Направление</a:t>
                          </a:r>
                          <a:endParaRPr lang="ru-RU" sz="2400" b="1" dirty="0">
                            <a:ln>
                              <a:solidFill>
                                <a:srgbClr val="000066"/>
                              </a:solidFill>
                            </a:ln>
                            <a:solidFill>
                              <a:srgbClr val="0033CC"/>
                            </a:solidFill>
                            <a:effectLst/>
                            <a:latin typeface="Times New Roman"/>
                            <a:ea typeface="Times New Roman"/>
                          </a:endParaRPr>
                        </a:p>
                      </a:txBody>
                      <a:tcPr marL="64657" marR="64657" marT="0" marB="0" anchor="ctr">
                        <a:cell3D prstMaterial="dkEdge">
                          <a:bevel/>
                          <a:lightRig rig="flood" dir="t"/>
                        </a:cell3D>
                        <a:solidFill>
                          <a:srgbClr val="A3FFFF"/>
                        </a:solidFill>
                      </a:tcPr>
                    </a:tc>
                    <a:tc>
                      <a:txBody>
                        <a:bodyPr/>
                        <a:lstStyle/>
                        <a:p>
                          <a:pPr algn="l">
                            <a:lnSpc>
                              <a:spcPct val="150000"/>
                            </a:lnSpc>
                            <a:spcAft>
                              <a:spcPts val="0"/>
                            </a:spcAft>
                            <a:tabLst>
                              <a:tab pos="630555" algn="l"/>
                            </a:tabLst>
                          </a:pPr>
                          <a:r>
                            <a:rPr lang="ru-RU" sz="2400" b="1" dirty="0">
                              <a:effectLst/>
                            </a:rPr>
                            <a:t> </a:t>
                          </a:r>
                          <a:endParaRPr lang="ru-RU" sz="2400" b="1" dirty="0">
                            <a:effectLst/>
                            <a:latin typeface="Times New Roman"/>
                            <a:ea typeface="Times New Roman"/>
                          </a:endParaRPr>
                        </a:p>
                      </a:txBody>
                      <a:tcPr marL="64657" marR="64657" marT="0" marB="0">
                        <a:cell3D prstMaterial="dkEdge">
                          <a:bevel/>
                          <a:lightRig rig="flood" dir="t"/>
                        </a:cell3D>
                      </a:tcPr>
                    </a:tc>
                    <a:tc>
                      <a:txBody>
                        <a:bodyPr/>
                        <a:lstStyle/>
                        <a:p>
                          <a:pPr algn="l">
                            <a:lnSpc>
                              <a:spcPct val="150000"/>
                            </a:lnSpc>
                            <a:spcAft>
                              <a:spcPts val="0"/>
                            </a:spcAft>
                            <a:tabLst>
                              <a:tab pos="630555" algn="l"/>
                            </a:tabLst>
                          </a:pPr>
                          <a:endParaRPr lang="ru-RU" sz="2400" b="1" dirty="0">
                            <a:effectLst/>
                            <a:latin typeface="Times New Roman"/>
                            <a:ea typeface="Times New Roman"/>
                          </a:endParaRPr>
                        </a:p>
                      </a:txBody>
                      <a:tcPr marL="64657" marR="64657" marT="0" marB="0">
                        <a:cell3D prstMaterial="dkEdge">
                          <a:bevel/>
                          <a:lightRig rig="flood" dir="t"/>
                        </a:cell3D>
                      </a:tcPr>
                    </a:tc>
                    <a:tc>
                      <a:txBody>
                        <a:bodyPr/>
                        <a:lstStyle/>
                        <a:p>
                          <a:pPr algn="l">
                            <a:lnSpc>
                              <a:spcPct val="150000"/>
                            </a:lnSpc>
                            <a:spcAft>
                              <a:spcPts val="0"/>
                            </a:spcAft>
                            <a:tabLst>
                              <a:tab pos="630555" algn="l"/>
                            </a:tabLst>
                          </a:pPr>
                          <a:r>
                            <a:rPr lang="ru-RU" sz="2400" b="1" dirty="0">
                              <a:effectLst/>
                            </a:rPr>
                            <a:t> </a:t>
                          </a:r>
                          <a:endParaRPr lang="ru-RU" sz="2400" b="1" dirty="0">
                            <a:effectLst/>
                            <a:latin typeface="Times New Roman"/>
                            <a:ea typeface="Times New Roman"/>
                          </a:endParaRPr>
                        </a:p>
                      </a:txBody>
                      <a:tcPr marL="64657" marR="64657" marT="0" marB="0">
                        <a:cell3D prstMaterial="dkEdge">
                          <a:bevel/>
                          <a:lightRig rig="flood" dir="t"/>
                        </a:cell3D>
                      </a:tcPr>
                    </a:tc>
                    <a:extLst>
                      <a:ext uri="{0D108BD9-81ED-4DB2-BD59-A6C34878D82A}">
                        <a16:rowId xmlns:a16="http://schemas.microsoft.com/office/drawing/2014/main" val="10003"/>
                      </a:ext>
                    </a:extLst>
                  </a:tr>
                  <a:tr h="1751767">
                    <a:tc>
                      <a:txBody>
                        <a:bodyPr/>
                        <a:lstStyle/>
                        <a:p>
                          <a:pPr algn="ctr">
                            <a:lnSpc>
                              <a:spcPct val="150000"/>
                            </a:lnSpc>
                            <a:spcAft>
                              <a:spcPts val="0"/>
                            </a:spcAft>
                            <a:tabLst>
                              <a:tab pos="630555" algn="l"/>
                            </a:tabLst>
                          </a:pPr>
                          <a:r>
                            <a:rPr lang="ru-RU" sz="2400" b="1" dirty="0">
                              <a:ln>
                                <a:solidFill>
                                  <a:srgbClr val="000066"/>
                                </a:solidFill>
                              </a:ln>
                              <a:solidFill>
                                <a:srgbClr val="0033CC"/>
                              </a:solidFill>
                              <a:effectLst/>
                            </a:rPr>
                            <a:t>Прибор для измерения</a:t>
                          </a:r>
                          <a:endParaRPr lang="ru-RU" sz="2400" b="1" dirty="0">
                            <a:ln>
                              <a:solidFill>
                                <a:srgbClr val="000066"/>
                              </a:solidFill>
                            </a:ln>
                            <a:solidFill>
                              <a:srgbClr val="0033CC"/>
                            </a:solidFill>
                            <a:effectLst/>
                            <a:latin typeface="Times New Roman"/>
                            <a:ea typeface="Times New Roman"/>
                          </a:endParaRPr>
                        </a:p>
                      </a:txBody>
                      <a:tcPr marL="64657" marR="64657" marT="0" marB="0" anchor="ctr">
                        <a:cell3D prstMaterial="dkEdge">
                          <a:bevel/>
                          <a:lightRig rig="flood" dir="t"/>
                        </a:cell3D>
                        <a:solidFill>
                          <a:srgbClr val="A3FFFF"/>
                        </a:solidFill>
                      </a:tcPr>
                    </a:tc>
                    <a:tc gridSpan="3">
                      <a:txBody>
                        <a:bodyPr/>
                        <a:lstStyle/>
                        <a:p>
                          <a:pPr algn="l">
                            <a:lnSpc>
                              <a:spcPct val="150000"/>
                            </a:lnSpc>
                            <a:spcAft>
                              <a:spcPts val="0"/>
                            </a:spcAft>
                            <a:tabLst>
                              <a:tab pos="630555" algn="l"/>
                            </a:tabLst>
                          </a:pPr>
                          <a:r>
                            <a:rPr lang="ru-RU" sz="2400" b="1" dirty="0">
                              <a:effectLst/>
                            </a:rPr>
                            <a:t> </a:t>
                          </a:r>
                          <a:r>
                            <a:rPr lang="ru-RU" sz="2400" b="1" dirty="0" smtClean="0">
                              <a:ln>
                                <a:solidFill>
                                  <a:sysClr val="windowText" lastClr="000000"/>
                                </a:solidFill>
                              </a:ln>
                              <a:effectLst/>
                            </a:rPr>
                            <a:t>      </a:t>
                          </a:r>
                          <a:r>
                            <a:rPr lang="ru-RU" sz="4400" b="1" dirty="0" smtClean="0">
                              <a:ln>
                                <a:solidFill>
                                  <a:sysClr val="windowText" lastClr="000000"/>
                                </a:solidFill>
                              </a:ln>
                              <a:solidFill>
                                <a:srgbClr val="FF0000"/>
                              </a:solidFill>
                              <a:effectLst/>
                            </a:rPr>
                            <a:t>ДИНАМОМЕТР</a:t>
                          </a:r>
                          <a:endParaRPr lang="ru-RU" sz="4400" b="1" dirty="0">
                            <a:ln>
                              <a:solidFill>
                                <a:sysClr val="windowText" lastClr="000000"/>
                              </a:solidFill>
                            </a:ln>
                            <a:solidFill>
                              <a:srgbClr val="FF0000"/>
                            </a:solidFill>
                            <a:effectLst/>
                            <a:latin typeface="Times New Roman"/>
                            <a:ea typeface="Times New Roman"/>
                          </a:endParaRPr>
                        </a:p>
                      </a:txBody>
                      <a:tcPr marL="64657" marR="64657" marT="0" marB="0" anchor="ctr">
                        <a:cell3D prstMaterial="dkEdge">
                          <a:bevel/>
                          <a:lightRig rig="flood" dir="t"/>
                        </a:cell3D>
                      </a:tcPr>
                    </a:tc>
                    <a:tc hMerge="1">
                      <a:txBody>
                        <a:bodyPr/>
                        <a:lstStyle/>
                        <a:p>
                          <a:pPr algn="l">
                            <a:lnSpc>
                              <a:spcPct val="150000"/>
                            </a:lnSpc>
                            <a:spcAft>
                              <a:spcPts val="0"/>
                            </a:spcAft>
                            <a:tabLst>
                              <a:tab pos="630555" algn="l"/>
                            </a:tabLst>
                          </a:pPr>
                          <a:endParaRPr lang="ru-RU" sz="2400" b="1" dirty="0">
                            <a:effectLst/>
                            <a:latin typeface="Times New Roman"/>
                            <a:ea typeface="Times New Roman"/>
                          </a:endParaRPr>
                        </a:p>
                      </a:txBody>
                      <a:tcPr marL="64657" marR="64657" marT="0" marB="0">
                        <a:cell3D prstMaterial="dkEdge">
                          <a:bevel/>
                          <a:lightRig rig="flood" dir="t"/>
                        </a:cell3D>
                      </a:tcPr>
                    </a:tc>
                    <a:tc hMerge="1">
                      <a:txBody>
                        <a:bodyPr/>
                        <a:lstStyle/>
                        <a:p>
                          <a:pPr algn="l">
                            <a:lnSpc>
                              <a:spcPct val="150000"/>
                            </a:lnSpc>
                            <a:spcAft>
                              <a:spcPts val="0"/>
                            </a:spcAft>
                            <a:tabLst>
                              <a:tab pos="630555" algn="l"/>
                            </a:tabLst>
                          </a:pPr>
                          <a:endParaRPr lang="ru-RU" sz="2400" b="1" dirty="0">
                            <a:effectLst/>
                            <a:latin typeface="Times New Roman"/>
                            <a:ea typeface="Times New Roman"/>
                          </a:endParaRPr>
                        </a:p>
                      </a:txBody>
                      <a:tcPr marL="64657" marR="64657" marT="0" marB="0">
                        <a:cell3D prstMaterial="dkEdge">
                          <a:bevel/>
                          <a:lightRig rig="flood" dir="t"/>
                        </a:cell3D>
                      </a:tcPr>
                    </a:tc>
                    <a:extLst>
                      <a:ext uri="{0D108BD9-81ED-4DB2-BD59-A6C34878D82A}">
                        <a16:rowId xmlns:a16="http://schemas.microsoft.com/office/drawing/2014/main" val="10004"/>
                      </a:ext>
                    </a:extLst>
                  </a:tr>
                </a:tbl>
              </a:graphicData>
            </a:graphic>
          </p:graphicFrame>
        </mc:Choice>
        <mc:Fallback xmlns="">
          <p:graphicFrame>
            <p:nvGraphicFramePr>
              <p:cNvPr id="8" name="Таблица 7"/>
              <p:cNvGraphicFramePr>
                <a:graphicFrameLocks noGrp="1"/>
              </p:cNvGraphicFramePr>
              <p:nvPr>
                <p:extLst>
                  <p:ext uri="{D42A27DB-BD31-4B8C-83A1-F6EECF244321}">
                    <p14:modId xmlns:p14="http://schemas.microsoft.com/office/powerpoint/2010/main" val="3884371877"/>
                  </p:ext>
                </p:extLst>
              </p:nvPr>
            </p:nvGraphicFramePr>
            <p:xfrm>
              <a:off x="53752" y="72008"/>
              <a:ext cx="9036497" cy="6603062"/>
            </p:xfrm>
            <a:graphic>
              <a:graphicData uri="http://schemas.openxmlformats.org/drawingml/2006/table">
                <a:tbl>
                  <a:tblPr>
                    <a:effectLst>
                      <a:innerShdw blurRad="63500" dist="50800" dir="8100000">
                        <a:prstClr val="black">
                          <a:alpha val="50000"/>
                        </a:prstClr>
                      </a:innerShdw>
                    </a:effectLst>
                    <a:tableStyleId>{ED083AE6-46FA-4A59-8FB0-9F97EB10719F}</a:tableStyleId>
                  </a:tblPr>
                  <a:tblGrid>
                    <a:gridCol w="2069976"/>
                    <a:gridCol w="2376264"/>
                    <a:gridCol w="2448272"/>
                    <a:gridCol w="2141985"/>
                  </a:tblGrid>
                  <a:tr h="548640">
                    <a:tc>
                      <a:txBody>
                        <a:bodyPr/>
                        <a:lstStyle/>
                        <a:p>
                          <a:pPr algn="ctr">
                            <a:lnSpc>
                              <a:spcPct val="150000"/>
                            </a:lnSpc>
                            <a:spcAft>
                              <a:spcPts val="0"/>
                            </a:spcAft>
                            <a:tabLst>
                              <a:tab pos="630555" algn="l"/>
                            </a:tabLst>
                          </a:pPr>
                          <a:r>
                            <a:rPr lang="ru-RU" sz="2400" b="1" dirty="0" smtClean="0">
                              <a:ln>
                                <a:solidFill>
                                  <a:srgbClr val="000066"/>
                                </a:solidFill>
                              </a:ln>
                              <a:solidFill>
                                <a:srgbClr val="0033CC"/>
                              </a:solidFill>
                              <a:effectLst/>
                            </a:rPr>
                            <a:t>Виды сил</a:t>
                          </a:r>
                          <a:endParaRPr lang="ru-RU" sz="2400" b="1" dirty="0">
                            <a:ln>
                              <a:solidFill>
                                <a:srgbClr val="000066"/>
                              </a:solidFill>
                            </a:ln>
                            <a:solidFill>
                              <a:srgbClr val="0033CC"/>
                            </a:solidFill>
                            <a:effectLst/>
                            <a:latin typeface="Times New Roman"/>
                            <a:ea typeface="Times New Roman"/>
                          </a:endParaRPr>
                        </a:p>
                      </a:txBody>
                      <a:tcPr marL="64657" marR="64657" marT="0" marB="0" anchor="ctr">
                        <a:cell3D prstMaterial="dkEdge">
                          <a:bevel/>
                          <a:lightRig rig="flood" dir="t"/>
                        </a:cell3D>
                        <a:solidFill>
                          <a:srgbClr val="FFFF00"/>
                        </a:solidFill>
                      </a:tcPr>
                    </a:tc>
                    <a:tc>
                      <a:txBody>
                        <a:bodyPr/>
                        <a:lstStyle/>
                        <a:p>
                          <a:pPr algn="ctr">
                            <a:lnSpc>
                              <a:spcPct val="150000"/>
                            </a:lnSpc>
                            <a:spcAft>
                              <a:spcPts val="0"/>
                            </a:spcAft>
                            <a:tabLst>
                              <a:tab pos="630555" algn="l"/>
                            </a:tabLst>
                          </a:pPr>
                          <a:r>
                            <a:rPr lang="ru-RU" sz="2400" b="1" dirty="0">
                              <a:ln>
                                <a:solidFill>
                                  <a:srgbClr val="000066"/>
                                </a:solidFill>
                              </a:ln>
                              <a:solidFill>
                                <a:srgbClr val="0033CC"/>
                              </a:solidFill>
                              <a:effectLst/>
                            </a:rPr>
                            <a:t>Сила тяжести</a:t>
                          </a:r>
                          <a:endParaRPr lang="ru-RU" sz="2400" b="1" dirty="0">
                            <a:ln>
                              <a:solidFill>
                                <a:srgbClr val="000066"/>
                              </a:solidFill>
                            </a:ln>
                            <a:solidFill>
                              <a:srgbClr val="0033CC"/>
                            </a:solidFill>
                            <a:effectLst/>
                            <a:latin typeface="Times New Roman"/>
                            <a:ea typeface="Times New Roman"/>
                          </a:endParaRPr>
                        </a:p>
                      </a:txBody>
                      <a:tcPr marL="64657" marR="64657" marT="0" marB="0" anchor="ctr">
                        <a:cell3D prstMaterial="dkEdge">
                          <a:bevel/>
                          <a:lightRig rig="flood" dir="t"/>
                        </a:cell3D>
                        <a:solidFill>
                          <a:srgbClr val="FFFF00"/>
                        </a:solidFill>
                      </a:tcPr>
                    </a:tc>
                    <a:tc>
                      <a:txBody>
                        <a:bodyPr/>
                        <a:lstStyle/>
                        <a:p>
                          <a:pPr algn="ctr">
                            <a:lnSpc>
                              <a:spcPct val="150000"/>
                            </a:lnSpc>
                            <a:spcAft>
                              <a:spcPts val="0"/>
                            </a:spcAft>
                            <a:tabLst>
                              <a:tab pos="630555" algn="l"/>
                            </a:tabLst>
                          </a:pPr>
                          <a:r>
                            <a:rPr lang="ru-RU" sz="2400" b="1" dirty="0">
                              <a:ln>
                                <a:solidFill>
                                  <a:srgbClr val="000066"/>
                                </a:solidFill>
                              </a:ln>
                              <a:solidFill>
                                <a:srgbClr val="0033CC"/>
                              </a:solidFill>
                              <a:effectLst/>
                            </a:rPr>
                            <a:t>Сила упругости</a:t>
                          </a:r>
                          <a:endParaRPr lang="ru-RU" sz="2400" b="1" dirty="0">
                            <a:ln>
                              <a:solidFill>
                                <a:srgbClr val="000066"/>
                              </a:solidFill>
                            </a:ln>
                            <a:solidFill>
                              <a:srgbClr val="0033CC"/>
                            </a:solidFill>
                            <a:effectLst/>
                            <a:latin typeface="Times New Roman"/>
                            <a:ea typeface="Times New Roman"/>
                          </a:endParaRPr>
                        </a:p>
                      </a:txBody>
                      <a:tcPr marL="64657" marR="64657" marT="0" marB="0" anchor="ctr">
                        <a:cell3D prstMaterial="dkEdge">
                          <a:bevel/>
                          <a:lightRig rig="flood" dir="t"/>
                        </a:cell3D>
                        <a:solidFill>
                          <a:srgbClr val="FFFF00"/>
                        </a:solidFill>
                      </a:tcPr>
                    </a:tc>
                    <a:tc>
                      <a:txBody>
                        <a:bodyPr/>
                        <a:lstStyle/>
                        <a:p>
                          <a:pPr algn="ctr">
                            <a:lnSpc>
                              <a:spcPct val="150000"/>
                            </a:lnSpc>
                            <a:spcAft>
                              <a:spcPts val="0"/>
                            </a:spcAft>
                            <a:tabLst>
                              <a:tab pos="630555" algn="l"/>
                            </a:tabLst>
                          </a:pPr>
                          <a:r>
                            <a:rPr lang="ru-RU" sz="2400" b="1" dirty="0">
                              <a:ln>
                                <a:solidFill>
                                  <a:srgbClr val="000066"/>
                                </a:solidFill>
                              </a:ln>
                              <a:solidFill>
                                <a:srgbClr val="0033CC"/>
                              </a:solidFill>
                              <a:effectLst/>
                            </a:rPr>
                            <a:t>Сила трения</a:t>
                          </a:r>
                          <a:endParaRPr lang="ru-RU" sz="2400" b="1" dirty="0">
                            <a:ln>
                              <a:solidFill>
                                <a:srgbClr val="000066"/>
                              </a:solidFill>
                            </a:ln>
                            <a:solidFill>
                              <a:srgbClr val="0033CC"/>
                            </a:solidFill>
                            <a:effectLst/>
                            <a:latin typeface="Times New Roman"/>
                            <a:ea typeface="Times New Roman"/>
                          </a:endParaRPr>
                        </a:p>
                      </a:txBody>
                      <a:tcPr marL="64657" marR="64657" marT="0" marB="0" anchor="ctr">
                        <a:cell3D prstMaterial="dkEdge">
                          <a:bevel/>
                          <a:lightRig rig="flood" dir="t"/>
                        </a:cell3D>
                        <a:solidFill>
                          <a:srgbClr val="FFFF00"/>
                        </a:solidFill>
                      </a:tcPr>
                    </a:tc>
                  </a:tr>
                  <a:tr h="1086992">
                    <a:tc>
                      <a:txBody>
                        <a:bodyPr/>
                        <a:lstStyle/>
                        <a:p>
                          <a:pPr algn="ctr">
                            <a:lnSpc>
                              <a:spcPct val="150000"/>
                            </a:lnSpc>
                            <a:spcAft>
                              <a:spcPts val="0"/>
                            </a:spcAft>
                            <a:tabLst>
                              <a:tab pos="630555" algn="l"/>
                            </a:tabLst>
                          </a:pPr>
                          <a:r>
                            <a:rPr lang="ru-RU" sz="2400" b="1" dirty="0" smtClean="0">
                              <a:ln>
                                <a:solidFill>
                                  <a:srgbClr val="000066"/>
                                </a:solidFill>
                              </a:ln>
                              <a:solidFill>
                                <a:srgbClr val="0033CC"/>
                              </a:solidFill>
                              <a:effectLst/>
                            </a:rPr>
                            <a:t>Обозначение</a:t>
                          </a:r>
                        </a:p>
                      </a:txBody>
                      <a:tcPr marL="64657" marR="64657" marT="0" marB="0" anchor="ctr">
                        <a:cell3D prstMaterial="dkEdge">
                          <a:bevel/>
                          <a:lightRig rig="flood" dir="t"/>
                        </a:cell3D>
                        <a:solidFill>
                          <a:srgbClr val="A3FFFF"/>
                        </a:solidFill>
                      </a:tcPr>
                    </a:tc>
                    <a:tc>
                      <a:txBody>
                        <a:bodyPr/>
                        <a:lstStyle/>
                        <a:p>
                          <a:endParaRPr lang="ru-RU"/>
                        </a:p>
                      </a:txBody>
                      <a:tcPr marL="64657" marR="64657" marT="0" marB="0" anchor="ctr">
                        <a:cell3D prstMaterial="dkEdge">
                          <a:bevel/>
                          <a:lightRig rig="flood" dir="t"/>
                        </a:cell3D>
                        <a:blipFill rotWithShape="1">
                          <a:blip r:embed="rId2"/>
                          <a:stretch>
                            <a:fillRect l="-87949" t="-52809" r="-193846" b="-459551"/>
                          </a:stretch>
                        </a:blipFill>
                      </a:tcPr>
                    </a:tc>
                    <a:tc>
                      <a:txBody>
                        <a:bodyPr/>
                        <a:lstStyle/>
                        <a:p>
                          <a:endParaRPr lang="ru-RU"/>
                        </a:p>
                      </a:txBody>
                      <a:tcPr marL="64657" marR="64657" marT="0" marB="0">
                        <a:cell3D prstMaterial="dkEdge">
                          <a:bevel/>
                          <a:lightRig rig="flood" dir="t"/>
                        </a:cell3D>
                        <a:blipFill rotWithShape="1">
                          <a:blip r:embed="rId2"/>
                          <a:stretch>
                            <a:fillRect l="-182338" t="-52809" r="-88060" b="-459551"/>
                          </a:stretch>
                        </a:blipFill>
                      </a:tcPr>
                    </a:tc>
                    <a:tc>
                      <a:txBody>
                        <a:bodyPr/>
                        <a:lstStyle/>
                        <a:p>
                          <a:endParaRPr lang="ru-RU"/>
                        </a:p>
                      </a:txBody>
                      <a:tcPr marL="64657" marR="64657" marT="0" marB="0">
                        <a:cell3D prstMaterial="dkEdge">
                          <a:bevel/>
                          <a:lightRig rig="flood" dir="t"/>
                        </a:cell3D>
                        <a:blipFill rotWithShape="1">
                          <a:blip r:embed="rId2"/>
                          <a:stretch>
                            <a:fillRect l="-323362" t="-52809" r="-855" b="-459551"/>
                          </a:stretch>
                        </a:blipFill>
                      </a:tcPr>
                    </a:tc>
                  </a:tr>
                  <a:tr h="1149164">
                    <a:tc>
                      <a:txBody>
                        <a:bodyPr/>
                        <a:lstStyle/>
                        <a:p>
                          <a:pPr algn="ctr">
                            <a:lnSpc>
                              <a:spcPct val="150000"/>
                            </a:lnSpc>
                            <a:spcAft>
                              <a:spcPts val="0"/>
                            </a:spcAft>
                            <a:tabLst>
                              <a:tab pos="630555" algn="l"/>
                            </a:tabLst>
                          </a:pPr>
                          <a:r>
                            <a:rPr lang="ru-RU" sz="2400" b="1" dirty="0" smtClean="0">
                              <a:ln>
                                <a:solidFill>
                                  <a:srgbClr val="000066"/>
                                </a:solidFill>
                              </a:ln>
                              <a:solidFill>
                                <a:srgbClr val="0033CC"/>
                              </a:solidFill>
                              <a:effectLst/>
                            </a:rPr>
                            <a:t>Формула </a:t>
                          </a:r>
                        </a:p>
                      </a:txBody>
                      <a:tcPr marL="64657" marR="64657" marT="0" marB="0" anchor="ctr">
                        <a:cell3D prstMaterial="dkEdge">
                          <a:bevel/>
                          <a:lightRig rig="flood" dir="t"/>
                        </a:cell3D>
                        <a:solidFill>
                          <a:srgbClr val="A3FFFF"/>
                        </a:solidFill>
                      </a:tcPr>
                    </a:tc>
                    <a:tc>
                      <a:txBody>
                        <a:bodyPr/>
                        <a:lstStyle/>
                        <a:p>
                          <a:endParaRPr lang="ru-RU"/>
                        </a:p>
                      </a:txBody>
                      <a:tcPr marL="64657" marR="64657" marT="0" marB="0" anchor="ctr">
                        <a:cell3D prstMaterial="dkEdge">
                          <a:bevel/>
                          <a:lightRig rig="flood" dir="t"/>
                        </a:cell3D>
                        <a:blipFill rotWithShape="1">
                          <a:blip r:embed="rId2"/>
                          <a:stretch>
                            <a:fillRect l="-87949" t="-143915" r="-193846" b="-332804"/>
                          </a:stretch>
                        </a:blipFill>
                      </a:tcPr>
                    </a:tc>
                    <a:tc>
                      <a:txBody>
                        <a:bodyPr/>
                        <a:lstStyle/>
                        <a:p>
                          <a:endParaRPr lang="ru-RU"/>
                        </a:p>
                      </a:txBody>
                      <a:tcPr marL="64657" marR="64657" marT="0" marB="0" anchor="ctr">
                        <a:cell3D prstMaterial="dkEdge">
                          <a:bevel/>
                          <a:lightRig rig="flood" dir="t"/>
                        </a:cell3D>
                        <a:blipFill rotWithShape="1">
                          <a:blip r:embed="rId2"/>
                          <a:stretch>
                            <a:fillRect l="-182338" t="-143915" r="-88060" b="-332804"/>
                          </a:stretch>
                        </a:blipFill>
                      </a:tcPr>
                    </a:tc>
                    <a:tc>
                      <a:txBody>
                        <a:bodyPr/>
                        <a:lstStyle/>
                        <a:p>
                          <a:endParaRPr lang="ru-RU"/>
                        </a:p>
                      </a:txBody>
                      <a:tcPr marL="64657" marR="64657" marT="0" marB="0" anchor="ctr">
                        <a:cell3D prstMaterial="dkEdge">
                          <a:bevel/>
                          <a:lightRig rig="flood" dir="t"/>
                        </a:cell3D>
                        <a:blipFill rotWithShape="1">
                          <a:blip r:embed="rId2"/>
                          <a:stretch>
                            <a:fillRect l="-323362" t="-143915" r="-855" b="-332804"/>
                          </a:stretch>
                        </a:blipFill>
                      </a:tcPr>
                    </a:tc>
                  </a:tr>
                  <a:tr h="2066499">
                    <a:tc>
                      <a:txBody>
                        <a:bodyPr/>
                        <a:lstStyle/>
                        <a:p>
                          <a:pPr algn="ctr">
                            <a:lnSpc>
                              <a:spcPct val="150000"/>
                            </a:lnSpc>
                            <a:spcAft>
                              <a:spcPts val="0"/>
                            </a:spcAft>
                            <a:tabLst>
                              <a:tab pos="630555" algn="l"/>
                            </a:tabLst>
                          </a:pPr>
                          <a:r>
                            <a:rPr lang="ru-RU" sz="2400" b="1" dirty="0">
                              <a:ln>
                                <a:solidFill>
                                  <a:srgbClr val="000066"/>
                                </a:solidFill>
                              </a:ln>
                              <a:solidFill>
                                <a:srgbClr val="0033CC"/>
                              </a:solidFill>
                              <a:effectLst/>
                            </a:rPr>
                            <a:t>Точка </a:t>
                          </a:r>
                          <a:r>
                            <a:rPr lang="ru-RU" sz="2400" b="1" dirty="0" smtClean="0">
                              <a:ln>
                                <a:solidFill>
                                  <a:srgbClr val="000066"/>
                                </a:solidFill>
                              </a:ln>
                              <a:solidFill>
                                <a:srgbClr val="0033CC"/>
                              </a:solidFill>
                              <a:effectLst/>
                            </a:rPr>
                            <a:t>приложения.</a:t>
                          </a:r>
                        </a:p>
                        <a:p>
                          <a:pPr algn="ctr">
                            <a:lnSpc>
                              <a:spcPct val="150000"/>
                            </a:lnSpc>
                            <a:spcAft>
                              <a:spcPts val="0"/>
                            </a:spcAft>
                            <a:tabLst>
                              <a:tab pos="630555" algn="l"/>
                            </a:tabLst>
                          </a:pPr>
                          <a:r>
                            <a:rPr lang="ru-RU" sz="2400" b="1" dirty="0" smtClean="0">
                              <a:ln>
                                <a:solidFill>
                                  <a:srgbClr val="000066"/>
                                </a:solidFill>
                              </a:ln>
                              <a:solidFill>
                                <a:srgbClr val="0033CC"/>
                              </a:solidFill>
                              <a:effectLst/>
                            </a:rPr>
                            <a:t>Направление</a:t>
                          </a:r>
                          <a:endParaRPr lang="ru-RU" sz="2400" b="1" dirty="0">
                            <a:ln>
                              <a:solidFill>
                                <a:srgbClr val="000066"/>
                              </a:solidFill>
                            </a:ln>
                            <a:solidFill>
                              <a:srgbClr val="0033CC"/>
                            </a:solidFill>
                            <a:effectLst/>
                            <a:latin typeface="Times New Roman"/>
                            <a:ea typeface="Times New Roman"/>
                          </a:endParaRPr>
                        </a:p>
                      </a:txBody>
                      <a:tcPr marL="64657" marR="64657" marT="0" marB="0" anchor="ctr">
                        <a:cell3D prstMaterial="dkEdge">
                          <a:bevel/>
                          <a:lightRig rig="flood" dir="t"/>
                        </a:cell3D>
                        <a:solidFill>
                          <a:srgbClr val="A3FFFF"/>
                        </a:solidFill>
                      </a:tcPr>
                    </a:tc>
                    <a:tc>
                      <a:txBody>
                        <a:bodyPr/>
                        <a:lstStyle/>
                        <a:p>
                          <a:pPr algn="l">
                            <a:lnSpc>
                              <a:spcPct val="150000"/>
                            </a:lnSpc>
                            <a:spcAft>
                              <a:spcPts val="0"/>
                            </a:spcAft>
                            <a:tabLst>
                              <a:tab pos="630555" algn="l"/>
                            </a:tabLst>
                          </a:pPr>
                          <a:r>
                            <a:rPr lang="ru-RU" sz="2400" b="1" dirty="0">
                              <a:effectLst/>
                            </a:rPr>
                            <a:t> </a:t>
                          </a:r>
                          <a:endParaRPr lang="ru-RU" sz="2400" b="1" dirty="0">
                            <a:effectLst/>
                            <a:latin typeface="Times New Roman"/>
                            <a:ea typeface="Times New Roman"/>
                          </a:endParaRPr>
                        </a:p>
                      </a:txBody>
                      <a:tcPr marL="64657" marR="64657" marT="0" marB="0">
                        <a:cell3D prstMaterial="dkEdge">
                          <a:bevel/>
                          <a:lightRig rig="flood" dir="t"/>
                        </a:cell3D>
                      </a:tcPr>
                    </a:tc>
                    <a:tc>
                      <a:txBody>
                        <a:bodyPr/>
                        <a:lstStyle/>
                        <a:p>
                          <a:pPr algn="l">
                            <a:lnSpc>
                              <a:spcPct val="150000"/>
                            </a:lnSpc>
                            <a:spcAft>
                              <a:spcPts val="0"/>
                            </a:spcAft>
                            <a:tabLst>
                              <a:tab pos="630555" algn="l"/>
                            </a:tabLst>
                          </a:pPr>
                          <a:endParaRPr lang="ru-RU" sz="2400" b="1" dirty="0">
                            <a:effectLst/>
                            <a:latin typeface="Times New Roman"/>
                            <a:ea typeface="Times New Roman"/>
                          </a:endParaRPr>
                        </a:p>
                      </a:txBody>
                      <a:tcPr marL="64657" marR="64657" marT="0" marB="0">
                        <a:cell3D prstMaterial="dkEdge">
                          <a:bevel/>
                          <a:lightRig rig="flood" dir="t"/>
                        </a:cell3D>
                      </a:tcPr>
                    </a:tc>
                    <a:tc>
                      <a:txBody>
                        <a:bodyPr/>
                        <a:lstStyle/>
                        <a:p>
                          <a:pPr algn="l">
                            <a:lnSpc>
                              <a:spcPct val="150000"/>
                            </a:lnSpc>
                            <a:spcAft>
                              <a:spcPts val="0"/>
                            </a:spcAft>
                            <a:tabLst>
                              <a:tab pos="630555" algn="l"/>
                            </a:tabLst>
                          </a:pPr>
                          <a:r>
                            <a:rPr lang="ru-RU" sz="2400" b="1" dirty="0">
                              <a:effectLst/>
                            </a:rPr>
                            <a:t> </a:t>
                          </a:r>
                          <a:endParaRPr lang="ru-RU" sz="2400" b="1" dirty="0">
                            <a:effectLst/>
                            <a:latin typeface="Times New Roman"/>
                            <a:ea typeface="Times New Roman"/>
                          </a:endParaRPr>
                        </a:p>
                      </a:txBody>
                      <a:tcPr marL="64657" marR="64657" marT="0" marB="0">
                        <a:cell3D prstMaterial="dkEdge">
                          <a:bevel/>
                          <a:lightRig rig="flood" dir="t"/>
                        </a:cell3D>
                      </a:tcPr>
                    </a:tc>
                  </a:tr>
                  <a:tr h="1751767">
                    <a:tc>
                      <a:txBody>
                        <a:bodyPr/>
                        <a:lstStyle/>
                        <a:p>
                          <a:pPr algn="ctr">
                            <a:lnSpc>
                              <a:spcPct val="150000"/>
                            </a:lnSpc>
                            <a:spcAft>
                              <a:spcPts val="0"/>
                            </a:spcAft>
                            <a:tabLst>
                              <a:tab pos="630555" algn="l"/>
                            </a:tabLst>
                          </a:pPr>
                          <a:r>
                            <a:rPr lang="ru-RU" sz="2400" b="1" dirty="0">
                              <a:ln>
                                <a:solidFill>
                                  <a:srgbClr val="000066"/>
                                </a:solidFill>
                              </a:ln>
                              <a:solidFill>
                                <a:srgbClr val="0033CC"/>
                              </a:solidFill>
                              <a:effectLst/>
                            </a:rPr>
                            <a:t>Прибор для измерения</a:t>
                          </a:r>
                          <a:endParaRPr lang="ru-RU" sz="2400" b="1" dirty="0">
                            <a:ln>
                              <a:solidFill>
                                <a:srgbClr val="000066"/>
                              </a:solidFill>
                            </a:ln>
                            <a:solidFill>
                              <a:srgbClr val="0033CC"/>
                            </a:solidFill>
                            <a:effectLst/>
                            <a:latin typeface="Times New Roman"/>
                            <a:ea typeface="Times New Roman"/>
                          </a:endParaRPr>
                        </a:p>
                      </a:txBody>
                      <a:tcPr marL="64657" marR="64657" marT="0" marB="0" anchor="ctr">
                        <a:cell3D prstMaterial="dkEdge">
                          <a:bevel/>
                          <a:lightRig rig="flood" dir="t"/>
                        </a:cell3D>
                        <a:solidFill>
                          <a:srgbClr val="A3FFFF"/>
                        </a:solidFill>
                      </a:tcPr>
                    </a:tc>
                    <a:tc gridSpan="3">
                      <a:txBody>
                        <a:bodyPr/>
                        <a:lstStyle/>
                        <a:p>
                          <a:pPr algn="l">
                            <a:lnSpc>
                              <a:spcPct val="150000"/>
                            </a:lnSpc>
                            <a:spcAft>
                              <a:spcPts val="0"/>
                            </a:spcAft>
                            <a:tabLst>
                              <a:tab pos="630555" algn="l"/>
                            </a:tabLst>
                          </a:pPr>
                          <a:r>
                            <a:rPr lang="ru-RU" sz="2400" b="1" dirty="0">
                              <a:effectLst/>
                            </a:rPr>
                            <a:t> </a:t>
                          </a:r>
                          <a:r>
                            <a:rPr lang="ru-RU" sz="2400" b="1" dirty="0" smtClean="0">
                              <a:ln>
                                <a:solidFill>
                                  <a:sysClr val="windowText" lastClr="000000"/>
                                </a:solidFill>
                              </a:ln>
                              <a:effectLst/>
                            </a:rPr>
                            <a:t>      </a:t>
                          </a:r>
                          <a:r>
                            <a:rPr lang="ru-RU" sz="4400" b="1" dirty="0" smtClean="0">
                              <a:ln>
                                <a:solidFill>
                                  <a:sysClr val="windowText" lastClr="000000"/>
                                </a:solidFill>
                              </a:ln>
                              <a:solidFill>
                                <a:srgbClr val="FF0000"/>
                              </a:solidFill>
                              <a:effectLst/>
                            </a:rPr>
                            <a:t>ДИНАМОМЕТР</a:t>
                          </a:r>
                          <a:endParaRPr lang="ru-RU" sz="4400" b="1" dirty="0">
                            <a:ln>
                              <a:solidFill>
                                <a:sysClr val="windowText" lastClr="000000"/>
                              </a:solidFill>
                            </a:ln>
                            <a:solidFill>
                              <a:srgbClr val="FF0000"/>
                            </a:solidFill>
                            <a:effectLst/>
                            <a:latin typeface="Times New Roman"/>
                            <a:ea typeface="Times New Roman"/>
                          </a:endParaRPr>
                        </a:p>
                      </a:txBody>
                      <a:tcPr marL="64657" marR="64657" marT="0" marB="0" anchor="ctr">
                        <a:cell3D prstMaterial="dkEdge">
                          <a:bevel/>
                          <a:lightRig rig="flood" dir="t"/>
                        </a:cell3D>
                      </a:tcPr>
                    </a:tc>
                    <a:tc hMerge="1">
                      <a:txBody>
                        <a:bodyPr/>
                        <a:lstStyle/>
                        <a:p>
                          <a:pPr algn="l">
                            <a:lnSpc>
                              <a:spcPct val="150000"/>
                            </a:lnSpc>
                            <a:spcAft>
                              <a:spcPts val="0"/>
                            </a:spcAft>
                            <a:tabLst>
                              <a:tab pos="630555" algn="l"/>
                            </a:tabLst>
                          </a:pPr>
                          <a:endParaRPr lang="ru-RU" sz="2400" b="1" dirty="0">
                            <a:effectLst/>
                            <a:latin typeface="Times New Roman"/>
                            <a:ea typeface="Times New Roman"/>
                          </a:endParaRPr>
                        </a:p>
                      </a:txBody>
                      <a:tcPr marL="64657" marR="64657" marT="0" marB="0">
                        <a:cell3D prstMaterial="dkEdge">
                          <a:bevel/>
                          <a:lightRig rig="flood" dir="t"/>
                        </a:cell3D>
                      </a:tcPr>
                    </a:tc>
                    <a:tc hMerge="1">
                      <a:txBody>
                        <a:bodyPr/>
                        <a:lstStyle/>
                        <a:p>
                          <a:pPr algn="l">
                            <a:lnSpc>
                              <a:spcPct val="150000"/>
                            </a:lnSpc>
                            <a:spcAft>
                              <a:spcPts val="0"/>
                            </a:spcAft>
                            <a:tabLst>
                              <a:tab pos="630555" algn="l"/>
                            </a:tabLst>
                          </a:pPr>
                          <a:endParaRPr lang="ru-RU" sz="2400" b="1" dirty="0">
                            <a:effectLst/>
                            <a:latin typeface="Times New Roman"/>
                            <a:ea typeface="Times New Roman"/>
                          </a:endParaRPr>
                        </a:p>
                      </a:txBody>
                      <a:tcPr marL="64657" marR="64657" marT="0" marB="0">
                        <a:cell3D prstMaterial="dkEdge">
                          <a:bevel/>
                          <a:lightRig rig="flood" dir="t"/>
                        </a:cell3D>
                      </a:tcPr>
                    </a:tc>
                  </a:tr>
                </a:tbl>
              </a:graphicData>
            </a:graphic>
          </p:graphicFrame>
        </mc:Fallback>
      </mc:AlternateContent>
      <p:pic>
        <p:nvPicPr>
          <p:cNvPr id="19" name="Picture 3" descr="D:\Мои документы\Кадетский корпус\Информация по физике из интернета\Информация к урокам\7 класс\Картинки\Zavisimost_ot_massy.gif"/>
          <p:cNvPicPr>
            <a:picLocks noChangeAspect="1" noChangeArrowheads="1"/>
          </p:cNvPicPr>
          <p:nvPr/>
        </p:nvPicPr>
        <p:blipFill rotWithShape="1">
          <a:blip r:embed="rId3">
            <a:extLst>
              <a:ext uri="{28A0092B-C50C-407E-A947-70E740481C1C}">
                <a14:useLocalDpi xmlns:a14="http://schemas.microsoft.com/office/drawing/2010/main" val="0"/>
              </a:ext>
            </a:extLst>
          </a:blip>
          <a:srcRect t="25823" r="60909" b="29074"/>
          <a:stretch/>
        </p:blipFill>
        <p:spPr bwMode="auto">
          <a:xfrm>
            <a:off x="2123728" y="2780928"/>
            <a:ext cx="2376264" cy="18789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2" descr="D:\Работаем здесь\Рисунок1.gif"/>
          <p:cNvPicPr>
            <a:picLocks noChangeAspect="1" noChangeArrowheads="1"/>
          </p:cNvPicPr>
          <p:nvPr/>
        </p:nvPicPr>
        <p:blipFill rotWithShape="1">
          <a:blip r:embed="rId4">
            <a:extLst>
              <a:ext uri="{28A0092B-C50C-407E-A947-70E740481C1C}">
                <a14:useLocalDpi xmlns:a14="http://schemas.microsoft.com/office/drawing/2010/main" val="0"/>
              </a:ext>
            </a:extLst>
          </a:blip>
          <a:srcRect l="29711" t="44675" r="28888" b="4633"/>
          <a:stretch/>
        </p:blipFill>
        <p:spPr bwMode="auto">
          <a:xfrm>
            <a:off x="4499992" y="2780928"/>
            <a:ext cx="2375640" cy="19072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3" descr="D:\Работаем здесь\Рисунок1.png"/>
          <p:cNvPicPr>
            <a:picLocks noChangeAspect="1" noChangeArrowheads="1"/>
          </p:cNvPicPr>
          <p:nvPr/>
        </p:nvPicPr>
        <p:blipFill rotWithShape="1">
          <a:blip r:embed="rId5">
            <a:extLst>
              <a:ext uri="{28A0092B-C50C-407E-A947-70E740481C1C}">
                <a14:useLocalDpi xmlns:a14="http://schemas.microsoft.com/office/drawing/2010/main" val="0"/>
              </a:ext>
            </a:extLst>
          </a:blip>
          <a:srcRect l="6096" t="8909" r="6458" b="6087"/>
          <a:stretch/>
        </p:blipFill>
        <p:spPr bwMode="auto">
          <a:xfrm>
            <a:off x="6971456" y="2824198"/>
            <a:ext cx="2053209" cy="18789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62" name="Picture 2" descr="Картинки по запросу динамометр"/>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5069004"/>
            <a:ext cx="2232248" cy="15366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81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r="-100000" b="-100000"/>
        </a:gradFill>
        <a:effectLst/>
      </p:bgPr>
    </p:bg>
    <p:spTree>
      <p:nvGrpSpPr>
        <p:cNvPr id="1" name=""/>
        <p:cNvGrpSpPr/>
        <p:nvPr/>
      </p:nvGrpSpPr>
      <p:grpSpPr>
        <a:xfrm>
          <a:off x="0" y="0"/>
          <a:ext cx="0" cy="0"/>
          <a:chOff x="0" y="0"/>
          <a:chExt cx="0" cy="0"/>
        </a:xfrm>
      </p:grpSpPr>
      <p:pic>
        <p:nvPicPr>
          <p:cNvPr id="3074" name="Picture 2" descr="Картинки по запросу архипелаг"/>
          <p:cNvPicPr>
            <a:picLocks noChangeAspect="1" noChangeArrowheads="1"/>
          </p:cNvPicPr>
          <p:nvPr/>
        </p:nvPicPr>
        <p:blipFill rotWithShape="1">
          <a:blip r:embed="rId2">
            <a:extLst>
              <a:ext uri="{28A0092B-C50C-407E-A947-70E740481C1C}">
                <a14:useLocalDpi xmlns:a14="http://schemas.microsoft.com/office/drawing/2010/main" val="0"/>
              </a:ext>
            </a:extLst>
          </a:blip>
          <a:srcRect l="6124" t="1842" r="10017" b="8819"/>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Похожее изображени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4659403"/>
            <a:ext cx="3024336" cy="2135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Картинки по запросу острово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062" y="746372"/>
            <a:ext cx="2381250" cy="31146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Картинки по запросу островок"/>
          <p:cNvPicPr>
            <a:picLocks noChangeAspect="1" noChangeArrowheads="1"/>
          </p:cNvPicPr>
          <p:nvPr/>
        </p:nvPicPr>
        <p:blipFill rotWithShape="1">
          <a:blip r:embed="rId5">
            <a:extLst>
              <a:ext uri="{28A0092B-C50C-407E-A947-70E740481C1C}">
                <a14:useLocalDpi xmlns:a14="http://schemas.microsoft.com/office/drawing/2010/main" val="0"/>
              </a:ext>
            </a:extLst>
          </a:blip>
          <a:srcRect b="16333"/>
          <a:stretch/>
        </p:blipFill>
        <p:spPr bwMode="auto">
          <a:xfrm>
            <a:off x="755576" y="4585696"/>
            <a:ext cx="2880320" cy="21556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4139952" y="-3577"/>
            <a:ext cx="4685898" cy="1200329"/>
          </a:xfrm>
          <a:prstGeom prst="rect">
            <a:avLst/>
          </a:prstGeom>
          <a:noFill/>
        </p:spPr>
        <p:txBody>
          <a:bodyPr wrap="none" lIns="91440" tIns="45720" rIns="91440" bIns="45720">
            <a:spAutoFit/>
          </a:bodyPr>
          <a:lstStyle/>
          <a:p>
            <a:pPr algn="ctr"/>
            <a:r>
              <a:rPr lang="ru-RU" sz="36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Остров </a:t>
            </a:r>
          </a:p>
          <a:p>
            <a:pPr algn="ctr"/>
            <a:r>
              <a:rPr lang="ru-RU" sz="36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СИЛЫ УПРУГОСТИ</a:t>
            </a:r>
            <a:endParaRPr lang="ru-RU" sz="3600" b="1" cap="none" spc="0"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p:txBody>
      </p:sp>
      <p:pic>
        <p:nvPicPr>
          <p:cNvPr id="3082" name="Picture 10" descr="Картинки по запросу островок"/>
          <p:cNvPicPr>
            <a:picLocks noChangeAspect="1" noChangeArrowheads="1"/>
          </p:cNvPicPr>
          <p:nvPr/>
        </p:nvPicPr>
        <p:blipFill rotWithShape="1">
          <a:blip r:embed="rId6">
            <a:extLst>
              <a:ext uri="{28A0092B-C50C-407E-A947-70E740481C1C}">
                <a14:useLocalDpi xmlns:a14="http://schemas.microsoft.com/office/drawing/2010/main" val="0"/>
              </a:ext>
            </a:extLst>
          </a:blip>
          <a:srcRect l="3293" r="66524"/>
          <a:stretch/>
        </p:blipFill>
        <p:spPr bwMode="auto">
          <a:xfrm>
            <a:off x="3491880" y="2426626"/>
            <a:ext cx="2432395" cy="286884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5004048" y="3645024"/>
            <a:ext cx="4087979" cy="1323439"/>
          </a:xfrm>
          <a:prstGeom prst="rect">
            <a:avLst/>
          </a:prstGeom>
          <a:noFill/>
        </p:spPr>
        <p:txBody>
          <a:bodyPr wrap="none" lIns="91440" tIns="45720" rIns="91440" bIns="45720">
            <a:spAutoFit/>
          </a:bodyPr>
          <a:lstStyle/>
          <a:p>
            <a:pPr algn="ctr"/>
            <a:r>
              <a:rPr lang="ru-RU" sz="40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Остров </a:t>
            </a:r>
          </a:p>
          <a:p>
            <a:pPr algn="ctr"/>
            <a:r>
              <a:rPr lang="ru-RU" sz="40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СИЛЫ ТРЕНИЯ</a:t>
            </a:r>
            <a:endParaRPr lang="ru-RU" sz="4000" b="1" cap="none" spc="0"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p:txBody>
      </p:sp>
      <p:sp>
        <p:nvSpPr>
          <p:cNvPr id="11" name="Прямоугольник 10"/>
          <p:cNvSpPr/>
          <p:nvPr/>
        </p:nvSpPr>
        <p:spPr>
          <a:xfrm>
            <a:off x="179512" y="65892"/>
            <a:ext cx="3175869" cy="1323439"/>
          </a:xfrm>
          <a:prstGeom prst="rect">
            <a:avLst/>
          </a:prstGeom>
          <a:noFill/>
        </p:spPr>
        <p:txBody>
          <a:bodyPr wrap="none" lIns="91440" tIns="45720" rIns="91440" bIns="45720">
            <a:spAutoFit/>
          </a:bodyPr>
          <a:lstStyle/>
          <a:p>
            <a:pPr algn="ctr"/>
            <a:r>
              <a:rPr lang="ru-RU" sz="40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Остров </a:t>
            </a:r>
          </a:p>
          <a:p>
            <a:pPr algn="ctr"/>
            <a:r>
              <a:rPr lang="ru-RU" sz="40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ВЕСА ТЕЛА</a:t>
            </a:r>
          </a:p>
        </p:txBody>
      </p:sp>
      <p:sp>
        <p:nvSpPr>
          <p:cNvPr id="2" name="Прямоугольник 1"/>
          <p:cNvSpPr/>
          <p:nvPr/>
        </p:nvSpPr>
        <p:spPr>
          <a:xfrm>
            <a:off x="-21213" y="3545721"/>
            <a:ext cx="4536819" cy="1323439"/>
          </a:xfrm>
          <a:prstGeom prst="rect">
            <a:avLst/>
          </a:prstGeom>
          <a:noFill/>
        </p:spPr>
        <p:txBody>
          <a:bodyPr wrap="none" lIns="91440" tIns="45720" rIns="91440" bIns="45720">
            <a:spAutoFit/>
          </a:bodyPr>
          <a:lstStyle/>
          <a:p>
            <a:pPr algn="ctr"/>
            <a:r>
              <a:rPr lang="ru-RU" sz="40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Остров </a:t>
            </a:r>
          </a:p>
          <a:p>
            <a:pPr algn="ctr"/>
            <a:r>
              <a:rPr lang="ru-RU" sz="40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СИЛЫ ТЯЖЕСТИ</a:t>
            </a:r>
            <a:endParaRPr lang="ru-RU" sz="4000" b="1" cap="none" spc="0"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p:txBody>
      </p:sp>
      <p:pic>
        <p:nvPicPr>
          <p:cNvPr id="12" name="Picture 2" descr="МАЛЕНЬКИЙ ОСТРОВ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9469" y="1152490"/>
            <a:ext cx="2492534" cy="24925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Прямоугольник 18"/>
          <p:cNvSpPr/>
          <p:nvPr/>
        </p:nvSpPr>
        <p:spPr>
          <a:xfrm>
            <a:off x="2824922" y="1826461"/>
            <a:ext cx="3634328" cy="1200329"/>
          </a:xfrm>
          <a:prstGeom prst="rect">
            <a:avLst/>
          </a:prstGeom>
          <a:noFill/>
        </p:spPr>
        <p:txBody>
          <a:bodyPr wrap="none" lIns="91440" tIns="45720" rIns="91440" bIns="45720">
            <a:spAutoFit/>
          </a:bodyPr>
          <a:lstStyle/>
          <a:p>
            <a:pPr algn="ctr"/>
            <a:r>
              <a:rPr lang="ru-RU" sz="36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Таинственный </a:t>
            </a:r>
          </a:p>
          <a:p>
            <a:pPr algn="ctr"/>
            <a:r>
              <a:rPr lang="ru-RU" sz="36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ОСТРОВ</a:t>
            </a:r>
            <a:endParaRPr lang="ru-RU" sz="3600" b="1" cap="none" spc="0"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p:txBody>
      </p:sp>
    </p:spTree>
    <p:extLst>
      <p:ext uri="{BB962C8B-B14F-4D97-AF65-F5344CB8AC3E}">
        <p14:creationId xmlns:p14="http://schemas.microsoft.com/office/powerpoint/2010/main" val="282434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3366FF"/>
            </a:gs>
            <a:gs pos="59000">
              <a:schemeClr val="bg1"/>
            </a:gs>
            <a:gs pos="83000">
              <a:srgbClr val="D9ECFF"/>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1266" name="Picture 2" descr="Картинки по запросу карта историческая"/>
          <p:cNvPicPr>
            <a:picLocks noChangeAspect="1" noChangeArrowheads="1"/>
          </p:cNvPicPr>
          <p:nvPr/>
        </p:nvPicPr>
        <p:blipFill rotWithShape="1">
          <a:blip r:embed="rId2">
            <a:extLst>
              <a:ext uri="{28A0092B-C50C-407E-A947-70E740481C1C}">
                <a14:useLocalDpi xmlns:a14="http://schemas.microsoft.com/office/drawing/2010/main" val="0"/>
              </a:ext>
            </a:extLst>
          </a:blip>
          <a:srcRect l="1614" r="1348"/>
          <a:stretch/>
        </p:blipFill>
        <p:spPr bwMode="auto">
          <a:xfrm>
            <a:off x="-58605" y="0"/>
            <a:ext cx="9202605" cy="68703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0029" y="116632"/>
            <a:ext cx="8612388" cy="1940957"/>
          </a:xfrm>
          <a:prstGeom prst="flowChartAlternateProcess">
            <a:avLst/>
          </a:prstGeom>
          <a:noFill/>
          <a:ln>
            <a:noFill/>
          </a:ln>
          <a:scene3d>
            <a:camera prst="orthographicFront"/>
            <a:lightRig rig="threePt" dir="t"/>
          </a:scene3d>
          <a:sp3d>
            <a:bevelT w="114300" prst="artDeco"/>
          </a:sp3d>
        </p:spPr>
        <p:txBody>
          <a:bodyPr wrap="square" rtlCol="0">
            <a:spAutoFit/>
          </a:bodyPr>
          <a:lstStyle/>
          <a:p>
            <a:pPr algn="ctr"/>
            <a:r>
              <a:rPr lang="ru-RU" sz="5400" b="1" dirty="0" smtClean="0">
                <a:ln>
                  <a:solidFill>
                    <a:srgbClr val="003300"/>
                  </a:solidFill>
                </a:ln>
                <a:solidFill>
                  <a:srgbClr val="FFFF00"/>
                </a:solidFill>
                <a:latin typeface="Comic Sans MS" panose="030F0702030302020204" pitchFamily="66" charset="0"/>
              </a:rPr>
              <a:t>ЭКСПЕРИМЕНТАЛЬНОЕ ЗАДАНИЕ</a:t>
            </a:r>
            <a:endParaRPr lang="ru-RU" sz="5400" b="1" dirty="0">
              <a:ln>
                <a:solidFill>
                  <a:srgbClr val="003300"/>
                </a:solidFill>
              </a:ln>
              <a:solidFill>
                <a:srgbClr val="FFFF00"/>
              </a:solidFill>
              <a:latin typeface="Comic Sans MS" panose="030F0702030302020204" pitchFamily="66" charset="0"/>
            </a:endParaRPr>
          </a:p>
        </p:txBody>
      </p:sp>
      <p:sp>
        <p:nvSpPr>
          <p:cNvPr id="8" name="Прямоугольник 7"/>
          <p:cNvSpPr/>
          <p:nvPr/>
        </p:nvSpPr>
        <p:spPr>
          <a:xfrm>
            <a:off x="2485880" y="2439895"/>
            <a:ext cx="4172241" cy="3785652"/>
          </a:xfrm>
          <a:prstGeom prst="rect">
            <a:avLst/>
          </a:prstGeom>
          <a:solidFill>
            <a:schemeClr val="accent6">
              <a:lumMod val="20000"/>
              <a:lumOff val="80000"/>
            </a:schemeClr>
          </a:solidFill>
          <a:ln>
            <a:solidFill>
              <a:schemeClr val="bg1"/>
            </a:solidFill>
          </a:ln>
          <a:effectLst>
            <a:outerShdw blurRad="40000" dist="23000" dir="5400000" rotWithShape="0">
              <a:srgbClr val="000000">
                <a:alpha val="35000"/>
              </a:srgbClr>
            </a:outerShdw>
          </a:effectLst>
          <a:scene3d>
            <a:camera prst="orthographicFront"/>
            <a:lightRig rig="flat" dir="tl">
              <a:rot lat="0" lon="0" rev="6600000"/>
            </a:lightRig>
          </a:scene3d>
          <a:sp3d>
            <a:bevelT w="165100" prst="coolSlant"/>
          </a:sp3d>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sp3d extrusionH="25400" contourW="8890">
              <a:bevelT w="38100" h="31750"/>
              <a:contourClr>
                <a:schemeClr val="accent2">
                  <a:shade val="75000"/>
                </a:schemeClr>
              </a:contourClr>
            </a:sp3d>
          </a:bodyPr>
          <a:lstStyle/>
          <a:p>
            <a:pPr algn="ctr"/>
            <a:r>
              <a:rPr lang="ru-RU" sz="4000" b="1" cap="none" spc="0" dirty="0" smtClean="0">
                <a:ln w="11430">
                  <a:solidFill>
                    <a:sysClr val="windowText" lastClr="000000"/>
                  </a:solidFill>
                </a:ln>
                <a:solidFill>
                  <a:srgbClr val="00CC00"/>
                </a:solidFill>
                <a:effectLst>
                  <a:outerShdw blurRad="50800" dist="39000" dir="5460000" algn="tl">
                    <a:srgbClr val="000000">
                      <a:alpha val="38000"/>
                    </a:srgbClr>
                  </a:outerShdw>
                </a:effectLst>
                <a:latin typeface="Segoe Print" panose="02000600000000000000" pitchFamily="2" charset="0"/>
              </a:rPr>
              <a:t>Для выполнения задания используйте маршрутную карту</a:t>
            </a:r>
            <a:endParaRPr lang="ru-RU" sz="4000" b="1" cap="none" spc="0" dirty="0">
              <a:ln w="11430">
                <a:solidFill>
                  <a:sysClr val="windowText" lastClr="000000"/>
                </a:solidFill>
              </a:ln>
              <a:solidFill>
                <a:srgbClr val="00CC00"/>
              </a:solidFill>
              <a:effectLst>
                <a:outerShdw blurRad="50800" dist="39000" dir="5460000" algn="tl">
                  <a:srgbClr val="000000">
                    <a:alpha val="38000"/>
                  </a:srgbClr>
                </a:outerShdw>
              </a:effectLst>
              <a:latin typeface="Segoe Print" panose="020006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Картинки по запросу островок"/>
          <p:cNvPicPr>
            <a:picLocks noChangeAspect="1" noChangeArrowheads="1"/>
          </p:cNvPicPr>
          <p:nvPr/>
        </p:nvPicPr>
        <p:blipFill rotWithShape="1">
          <a:blip r:embed="rId2">
            <a:extLst>
              <a:ext uri="{28A0092B-C50C-407E-A947-70E740481C1C}">
                <a14:useLocalDpi xmlns:a14="http://schemas.microsoft.com/office/drawing/2010/main" val="0"/>
              </a:ext>
            </a:extLst>
          </a:blip>
          <a:srcRect b="16333"/>
          <a:stretch/>
        </p:blipFill>
        <p:spPr bwMode="auto">
          <a:xfrm>
            <a:off x="6033308" y="4502775"/>
            <a:ext cx="2880320" cy="21556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8" descr="Картинки по запросу острово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378" y="746372"/>
            <a:ext cx="2381250" cy="3114676"/>
          </a:xfrm>
          <a:prstGeom prst="rect">
            <a:avLst/>
          </a:prstGeom>
          <a:noFill/>
          <a:extLst>
            <a:ext uri="{909E8E84-426E-40DD-AFC4-6F175D3DCCD1}">
              <a14:hiddenFill xmlns:a14="http://schemas.microsoft.com/office/drawing/2010/main">
                <a:solidFill>
                  <a:srgbClr val="FFFFFF"/>
                </a:solidFill>
              </a14:hiddenFill>
            </a:ext>
          </a:extLst>
        </p:spPr>
      </p:pic>
      <p:sp>
        <p:nvSpPr>
          <p:cNvPr id="2" name="Скругленный прямоугольник 1"/>
          <p:cNvSpPr/>
          <p:nvPr/>
        </p:nvSpPr>
        <p:spPr>
          <a:xfrm>
            <a:off x="7723003" y="5615392"/>
            <a:ext cx="1296144" cy="1152128"/>
          </a:xfrm>
          <a:prstGeom prst="roundRect">
            <a:avLst/>
          </a:prstGeom>
          <a:solidFill>
            <a:srgbClr val="006600"/>
          </a:solidFill>
          <a:ln>
            <a:solidFill>
              <a:srgbClr val="006600"/>
            </a:solidFill>
          </a:ln>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9600" b="1" dirty="0" smtClean="0">
                <a:latin typeface="Comic Sans MS" panose="030F0702030302020204" pitchFamily="66" charset="0"/>
              </a:rPr>
              <a:t>И</a:t>
            </a:r>
            <a:endParaRPr lang="ru-RU" sz="9600" b="1" dirty="0">
              <a:latin typeface="Comic Sans MS" panose="030F0702030302020204" pitchFamily="66" charset="0"/>
            </a:endParaRPr>
          </a:p>
        </p:txBody>
      </p:sp>
      <p:sp>
        <p:nvSpPr>
          <p:cNvPr id="4" name="Прямоугольник 3"/>
          <p:cNvSpPr/>
          <p:nvPr/>
        </p:nvSpPr>
        <p:spPr>
          <a:xfrm>
            <a:off x="5857481" y="3548668"/>
            <a:ext cx="3231974" cy="1077218"/>
          </a:xfrm>
          <a:prstGeom prst="rect">
            <a:avLst/>
          </a:prstGeom>
          <a:noFill/>
        </p:spPr>
        <p:txBody>
          <a:bodyPr wrap="none" lIns="91440" tIns="45720" rIns="91440" bIns="45720">
            <a:spAutoFit/>
          </a:bodyPr>
          <a:lstStyle/>
          <a:p>
            <a:pPr algn="ctr"/>
            <a:r>
              <a:rPr lang="ru-RU" sz="36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Остров </a:t>
            </a:r>
            <a:r>
              <a:rPr lang="en-US" sz="3600" b="1"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V</a:t>
            </a:r>
            <a:r>
              <a:rPr lang="ru-RU" sz="36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 </a:t>
            </a:r>
          </a:p>
          <a:p>
            <a:pPr algn="ctr"/>
            <a:r>
              <a:rPr lang="ru-RU" sz="28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СИЛЫ ТЯЖЕСТИ</a:t>
            </a:r>
            <a:endParaRPr lang="ru-RU" sz="2800" b="1" cap="none" spc="0"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p:txBody>
      </p:sp>
      <p:sp>
        <p:nvSpPr>
          <p:cNvPr id="5" name="Стрелка вверх 4"/>
          <p:cNvSpPr/>
          <p:nvPr/>
        </p:nvSpPr>
        <p:spPr>
          <a:xfrm>
            <a:off x="935596" y="2708920"/>
            <a:ext cx="684076" cy="1152128"/>
          </a:xfrm>
          <a:prstGeom prst="upArrow">
            <a:avLst/>
          </a:prstGeom>
          <a:solidFill>
            <a:srgbClr val="FFFF00"/>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4517455" y="47526"/>
            <a:ext cx="4572000" cy="1077218"/>
          </a:xfrm>
          <a:prstGeom prst="rect">
            <a:avLst/>
          </a:prstGeom>
        </p:spPr>
        <p:txBody>
          <a:bodyPr>
            <a:spAutoFit/>
          </a:bodyPr>
          <a:lstStyle/>
          <a:p>
            <a:pPr algn="ctr"/>
            <a:r>
              <a:rPr lang="ru-RU" sz="3600" b="1"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Остров </a:t>
            </a:r>
            <a:r>
              <a:rPr lang="en-US" sz="3600"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I</a:t>
            </a:r>
            <a:r>
              <a:rPr lang="en-US" sz="3600" b="1"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V</a:t>
            </a:r>
            <a:endParaRPr lang="ru-RU" sz="3600" b="1"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a:p>
            <a:pPr algn="ctr"/>
            <a:r>
              <a:rPr lang="ru-RU" sz="2800" b="1"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СИЛЫ </a:t>
            </a:r>
            <a:r>
              <a:rPr lang="ru-RU" sz="2800"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УПРУГОСТИ</a:t>
            </a:r>
            <a:endParaRPr lang="ru-RU" sz="2800" b="1"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p:txBody>
      </p:sp>
      <p:pic>
        <p:nvPicPr>
          <p:cNvPr id="8" name="Picture 2" descr="МАЛЕНЬКИЙ ОСТРОВ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391" y="4369125"/>
            <a:ext cx="2492534" cy="24925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47391" y="3861048"/>
            <a:ext cx="2412840" cy="1077218"/>
          </a:xfrm>
          <a:prstGeom prst="rect">
            <a:avLst/>
          </a:prstGeom>
          <a:noFill/>
        </p:spPr>
        <p:txBody>
          <a:bodyPr wrap="none" lIns="91440" tIns="45720" rIns="91440" bIns="45720">
            <a:spAutoFit/>
          </a:bodyPr>
          <a:lstStyle/>
          <a:p>
            <a:pPr algn="ctr"/>
            <a:r>
              <a:rPr lang="ru-RU" sz="36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Остров</a:t>
            </a:r>
            <a:r>
              <a:rPr lang="en-US" sz="36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 I</a:t>
            </a:r>
            <a:r>
              <a:rPr lang="ru-RU" sz="36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 </a:t>
            </a:r>
          </a:p>
          <a:p>
            <a:pPr algn="ctr"/>
            <a:r>
              <a:rPr lang="ru-RU" sz="28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ВЕСА ТЕЛА</a:t>
            </a:r>
          </a:p>
        </p:txBody>
      </p:sp>
      <p:pic>
        <p:nvPicPr>
          <p:cNvPr id="10" name="Picture 6" descr="Похожее изображение"/>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56775"/>
            <a:ext cx="3024336" cy="2135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35566" y="1559694"/>
            <a:ext cx="2916183" cy="1077218"/>
          </a:xfrm>
          <a:prstGeom prst="rect">
            <a:avLst/>
          </a:prstGeom>
          <a:noFill/>
        </p:spPr>
        <p:txBody>
          <a:bodyPr wrap="none" lIns="91440" tIns="45720" rIns="91440" bIns="45720">
            <a:spAutoFit/>
          </a:bodyPr>
          <a:lstStyle/>
          <a:p>
            <a:pPr algn="ctr"/>
            <a:r>
              <a:rPr lang="ru-RU" sz="36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Остров </a:t>
            </a:r>
            <a:r>
              <a:rPr lang="en-US" sz="36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II</a:t>
            </a:r>
            <a:endParaRPr lang="ru-RU" sz="36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a:p>
            <a:pPr algn="ctr"/>
            <a:r>
              <a:rPr lang="ru-RU" sz="28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СИЛЫ ТРЕНИЯ</a:t>
            </a:r>
            <a:endParaRPr lang="ru-RU" sz="2800" b="1" cap="none" spc="0"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p:txBody>
      </p:sp>
      <p:pic>
        <p:nvPicPr>
          <p:cNvPr id="12" name="Picture 10" descr="Картинки по запросу островок"/>
          <p:cNvPicPr>
            <a:picLocks noChangeAspect="1" noChangeArrowheads="1"/>
          </p:cNvPicPr>
          <p:nvPr/>
        </p:nvPicPr>
        <p:blipFill rotWithShape="1">
          <a:blip r:embed="rId6">
            <a:extLst>
              <a:ext uri="{28A0092B-C50C-407E-A947-70E740481C1C}">
                <a14:useLocalDpi xmlns:a14="http://schemas.microsoft.com/office/drawing/2010/main" val="0"/>
              </a:ext>
            </a:extLst>
          </a:blip>
          <a:srcRect l="3293" r="66524"/>
          <a:stretch/>
        </p:blipFill>
        <p:spPr bwMode="auto">
          <a:xfrm>
            <a:off x="3000511" y="1863868"/>
            <a:ext cx="2856970" cy="3369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Выгнутая вверх стрелка 12"/>
          <p:cNvSpPr/>
          <p:nvPr/>
        </p:nvSpPr>
        <p:spPr>
          <a:xfrm rot="2787014">
            <a:off x="2955234" y="1078223"/>
            <a:ext cx="2221585" cy="962942"/>
          </a:xfrm>
          <a:prstGeom prst="curvedDownArrow">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ysClr val="windowText" lastClr="000000"/>
                </a:solidFill>
              </a:ln>
              <a:solidFill>
                <a:schemeClr val="tx1"/>
              </a:solidFill>
            </a:endParaRPr>
          </a:p>
        </p:txBody>
      </p:sp>
      <p:sp>
        <p:nvSpPr>
          <p:cNvPr id="14" name="Прямоугольник 13"/>
          <p:cNvSpPr/>
          <p:nvPr/>
        </p:nvSpPr>
        <p:spPr>
          <a:xfrm>
            <a:off x="2897204" y="4293096"/>
            <a:ext cx="3020379" cy="1077218"/>
          </a:xfrm>
          <a:prstGeom prst="rect">
            <a:avLst/>
          </a:prstGeom>
          <a:noFill/>
        </p:spPr>
        <p:txBody>
          <a:bodyPr wrap="none" lIns="91440" tIns="45720" rIns="91440" bIns="45720">
            <a:spAutoFit/>
          </a:bodyPr>
          <a:lstStyle/>
          <a:p>
            <a:pPr algn="ctr"/>
            <a:r>
              <a:rPr lang="ru-RU" sz="28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Таинственный </a:t>
            </a:r>
          </a:p>
          <a:p>
            <a:pPr algn="ctr"/>
            <a:r>
              <a:rPr lang="ru-RU" sz="36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ОСТРОВ</a:t>
            </a:r>
            <a:r>
              <a:rPr lang="en-US" sz="36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 III</a:t>
            </a:r>
            <a:endParaRPr lang="ru-RU" sz="3600" b="1" cap="none" spc="0"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p:txBody>
      </p:sp>
      <p:sp>
        <p:nvSpPr>
          <p:cNvPr id="15" name="Стрелка вверх 14"/>
          <p:cNvSpPr/>
          <p:nvPr/>
        </p:nvSpPr>
        <p:spPr>
          <a:xfrm rot="10800000">
            <a:off x="6461417" y="1287804"/>
            <a:ext cx="684076" cy="2260864"/>
          </a:xfrm>
          <a:prstGeom prst="upArrow">
            <a:avLst/>
          </a:prstGeom>
          <a:solidFill>
            <a:srgbClr val="FFFF00"/>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верх 15"/>
          <p:cNvSpPr/>
          <p:nvPr/>
        </p:nvSpPr>
        <p:spPr>
          <a:xfrm rot="16200000">
            <a:off x="4004732" y="4738943"/>
            <a:ext cx="684076" cy="3373077"/>
          </a:xfrm>
          <a:prstGeom prst="upArrow">
            <a:avLst/>
          </a:prstGeom>
          <a:solidFill>
            <a:srgbClr val="FFFF00"/>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187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340" name="Picture 4" descr="Картинки по запросу военные комплекс сарма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42" y="2825184"/>
            <a:ext cx="7060577" cy="3967847"/>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Картинки по запросу военные комплексы искандер путин"/>
          <p:cNvPicPr>
            <a:picLocks noChangeAspect="1" noChangeArrowheads="1"/>
          </p:cNvPicPr>
          <p:nvPr/>
        </p:nvPicPr>
        <p:blipFill rotWithShape="1">
          <a:blip r:embed="rId3">
            <a:extLst>
              <a:ext uri="{28A0092B-C50C-407E-A947-70E740481C1C}">
                <a14:useLocalDpi xmlns:a14="http://schemas.microsoft.com/office/drawing/2010/main" val="0"/>
              </a:ext>
            </a:extLst>
          </a:blip>
          <a:srcRect l="14006" t="5042"/>
          <a:stretch/>
        </p:blipFill>
        <p:spPr bwMode="auto">
          <a:xfrm>
            <a:off x="104128" y="119423"/>
            <a:ext cx="4104456" cy="30215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344" name="Picture 8" descr="Картинки по запросу военные комплекс кинжал"/>
          <p:cNvPicPr>
            <a:picLocks noChangeAspect="1" noChangeArrowheads="1"/>
          </p:cNvPicPr>
          <p:nvPr/>
        </p:nvPicPr>
        <p:blipFill rotWithShape="1">
          <a:blip r:embed="rId4">
            <a:extLst>
              <a:ext uri="{28A0092B-C50C-407E-A947-70E740481C1C}">
                <a14:useLocalDpi xmlns:a14="http://schemas.microsoft.com/office/drawing/2010/main" val="0"/>
              </a:ext>
            </a:extLst>
          </a:blip>
          <a:srcRect t="11149"/>
          <a:stretch/>
        </p:blipFill>
        <p:spPr bwMode="auto">
          <a:xfrm>
            <a:off x="4544311" y="727013"/>
            <a:ext cx="4546383" cy="3029649"/>
          </a:xfrm>
          <a:prstGeom prst="rect">
            <a:avLst/>
          </a:prstGeom>
          <a:noFill/>
          <a:extLst>
            <a:ext uri="{909E8E84-426E-40DD-AFC4-6F175D3DCCD1}">
              <a14:hiddenFill xmlns:a14="http://schemas.microsoft.com/office/drawing/2010/main">
                <a:solidFill>
                  <a:srgbClr val="FFFFFF"/>
                </a:solidFill>
              </a14:hiddenFill>
            </a:ext>
          </a:extLst>
        </p:spPr>
      </p:pic>
      <p:sp>
        <p:nvSpPr>
          <p:cNvPr id="25" name="Прямоугольник 24"/>
          <p:cNvSpPr/>
          <p:nvPr/>
        </p:nvSpPr>
        <p:spPr>
          <a:xfrm>
            <a:off x="3923928" y="2649483"/>
            <a:ext cx="4955769"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Ракетный комплекс РС-24 «</a:t>
            </a:r>
            <a:r>
              <a:rPr lang="ru-RU"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Ярс</a:t>
            </a: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Прямоугольник 6"/>
          <p:cNvSpPr/>
          <p:nvPr/>
        </p:nvSpPr>
        <p:spPr>
          <a:xfrm>
            <a:off x="0" y="44624"/>
            <a:ext cx="9143999" cy="1569660"/>
          </a:xfrm>
          <a:prstGeom prst="rect">
            <a:avLst/>
          </a:prstGeom>
        </p:spPr>
        <p:txBody>
          <a:bodyPr wrap="square">
            <a:spAutoFit/>
          </a:bodyPr>
          <a:lstStyle/>
          <a:p>
            <a:pPr algn="ctr"/>
            <a:r>
              <a:rPr lang="ru-RU" sz="3200" b="1" dirty="0" smtClean="0">
                <a:ln>
                  <a:solidFill>
                    <a:srgbClr val="C00000"/>
                  </a:solidFill>
                </a:ln>
                <a:solidFill>
                  <a:schemeClr val="bg1"/>
                </a:solidFill>
              </a:rPr>
              <a:t>Ракетный комплекс РС-28 «Сармат». Гиперзвуковые комплексы «Авангард» и «Кинжал»</a:t>
            </a:r>
            <a:endParaRPr lang="ru-RU" sz="3200" b="1" dirty="0">
              <a:ln>
                <a:solidFill>
                  <a:srgbClr val="C00000"/>
                </a:solidFill>
              </a:ln>
              <a:solidFill>
                <a:schemeClr val="bg1"/>
              </a:solidFill>
            </a:endParaRPr>
          </a:p>
        </p:txBody>
      </p:sp>
      <p:sp>
        <p:nvSpPr>
          <p:cNvPr id="8" name="Скругленный прямоугольник 7"/>
          <p:cNvSpPr/>
          <p:nvPr/>
        </p:nvSpPr>
        <p:spPr>
          <a:xfrm>
            <a:off x="7668344" y="5615392"/>
            <a:ext cx="1296144" cy="1152128"/>
          </a:xfrm>
          <a:prstGeom prst="roundRect">
            <a:avLst/>
          </a:prstGeom>
          <a:solidFill>
            <a:srgbClr val="006600"/>
          </a:solidFill>
          <a:ln>
            <a:solidFill>
              <a:srgbClr val="006600"/>
            </a:solidFill>
          </a:ln>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9600" b="1" dirty="0">
                <a:latin typeface="Comic Sans MS" panose="030F0702030302020204" pitchFamily="66" charset="0"/>
              </a:rPr>
              <a:t>С</a:t>
            </a:r>
          </a:p>
        </p:txBody>
      </p:sp>
    </p:spTree>
    <p:extLst>
      <p:ext uri="{BB962C8B-B14F-4D97-AF65-F5344CB8AC3E}">
        <p14:creationId xmlns:p14="http://schemas.microsoft.com/office/powerpoint/2010/main" val="41191587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7" name="Picture 2" descr="Картинки по запросу острова"/>
          <p:cNvPicPr>
            <a:picLocks noChangeAspect="1" noChangeArrowheads="1"/>
          </p:cNvPicPr>
          <p:nvPr/>
        </p:nvPicPr>
        <p:blipFill rotWithShape="1">
          <a:blip r:embed="rId2">
            <a:extLst>
              <a:ext uri="{28A0092B-C50C-407E-A947-70E740481C1C}">
                <a14:useLocalDpi xmlns:a14="http://schemas.microsoft.com/office/drawing/2010/main" val="0"/>
              </a:ext>
            </a:extLst>
          </a:blip>
          <a:srcRect l="17628" r="6149"/>
          <a:stretch/>
        </p:blipFill>
        <p:spPr bwMode="auto">
          <a:xfrm>
            <a:off x="-7190" y="0"/>
            <a:ext cx="915119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2730400"/>
            <a:ext cx="8935509" cy="4154984"/>
          </a:xfrm>
          <a:prstGeom prst="rect">
            <a:avLst/>
          </a:prstGeom>
          <a:noFill/>
          <a:ln>
            <a:noFill/>
          </a:ln>
          <a:effectLst>
            <a:glow rad="139700">
              <a:schemeClr val="accent5">
                <a:satMod val="175000"/>
                <a:alpha val="40000"/>
              </a:schemeClr>
            </a:glow>
            <a:outerShdw blurRad="40000" dist="20000" dir="5400000" rotWithShape="0">
              <a:srgbClr val="000000">
                <a:alpha val="38000"/>
              </a:srgbClr>
            </a:outerShdw>
          </a:effectLst>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ru-RU" sz="8800" b="1" cap="none" spc="0" dirty="0" smtClean="0">
                <a:ln w="18000">
                  <a:solidFill>
                    <a:srgbClr val="C00000"/>
                  </a:solidFill>
                  <a:prstDash val="solid"/>
                  <a:miter lim="800000"/>
                </a:ln>
                <a:solidFill>
                  <a:srgbClr val="FFFF00"/>
                </a:solidFill>
                <a:effectLst>
                  <a:outerShdw blurRad="25500" dist="23000" dir="7020000" algn="tl">
                    <a:srgbClr val="000000">
                      <a:alpha val="50000"/>
                    </a:srgbClr>
                  </a:outerShdw>
                </a:effectLst>
                <a:latin typeface="Comic Sans MS" panose="030F0702030302020204" pitchFamily="66" charset="0"/>
              </a:rPr>
              <a:t>«В ПОИСКАХ АРХИПЕЛАГА СИЛ»</a:t>
            </a:r>
            <a:endParaRPr lang="ru-RU" sz="8800" b="1" cap="none" spc="0" dirty="0">
              <a:ln w="18000">
                <a:solidFill>
                  <a:srgbClr val="C00000"/>
                </a:solidFill>
                <a:prstDash val="solid"/>
                <a:miter lim="800000"/>
              </a:ln>
              <a:solidFill>
                <a:srgbClr val="FFFF00"/>
              </a:solidFill>
              <a:effectLst>
                <a:outerShdw blurRad="25500" dist="23000" dir="7020000" algn="tl">
                  <a:srgbClr val="000000">
                    <a:alpha val="50000"/>
                  </a:srgbClr>
                </a:outerShdw>
              </a:effectLst>
              <a:latin typeface="Comic Sans MS" panose="030F0702030302020204" pitchFamily="66" charset="0"/>
            </a:endParaRPr>
          </a:p>
        </p:txBody>
      </p:sp>
      <p:sp>
        <p:nvSpPr>
          <p:cNvPr id="3" name="TextBox 2"/>
          <p:cNvSpPr txBox="1"/>
          <p:nvPr/>
        </p:nvSpPr>
        <p:spPr>
          <a:xfrm>
            <a:off x="51222" y="116632"/>
            <a:ext cx="3195106" cy="1200329"/>
          </a:xfrm>
          <a:prstGeom prst="rect">
            <a:avLst/>
          </a:prstGeom>
          <a:noFill/>
          <a:ln>
            <a:noFill/>
          </a:ln>
          <a:effectLst>
            <a:glow rad="101600">
              <a:schemeClr val="accent4">
                <a:satMod val="175000"/>
                <a:alpha val="40000"/>
              </a:schemeClr>
            </a:glow>
            <a:outerShdw blurRad="40000" dist="20000" dir="5400000" rotWithShape="0">
              <a:srgbClr val="000000">
                <a:alpha val="38000"/>
              </a:srgb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ru-RU" sz="7200" b="1" dirty="0" smtClean="0">
                <a:ln>
                  <a:solidFill>
                    <a:sysClr val="windowText" lastClr="000000"/>
                  </a:solidFill>
                </a:ln>
                <a:solidFill>
                  <a:srgbClr val="FFC000"/>
                </a:solidFill>
                <a:latin typeface="Segoe Script" panose="030B0504020000000003" pitchFamily="66" charset="0"/>
              </a:rPr>
              <a:t>Тема:</a:t>
            </a:r>
            <a:endParaRPr lang="ru-RU" sz="7200" b="1" dirty="0">
              <a:ln>
                <a:solidFill>
                  <a:sysClr val="windowText" lastClr="000000"/>
                </a:solidFill>
              </a:ln>
              <a:solidFill>
                <a:srgbClr val="FFC000"/>
              </a:solidFill>
              <a:latin typeface="Segoe Script" panose="030B0504020000000003" pitchFamily="66" charset="0"/>
            </a:endParaRPr>
          </a:p>
        </p:txBody>
      </p:sp>
      <p:sp>
        <p:nvSpPr>
          <p:cNvPr id="5" name="Прямоугольник 4"/>
          <p:cNvSpPr/>
          <p:nvPr/>
        </p:nvSpPr>
        <p:spPr>
          <a:xfrm>
            <a:off x="3635896" y="44624"/>
            <a:ext cx="5508104" cy="29238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3200" b="1" dirty="0">
                <a:ln>
                  <a:solidFill>
                    <a:sysClr val="windowText" lastClr="000000"/>
                  </a:solidFill>
                </a:ln>
                <a:solidFill>
                  <a:schemeClr val="bg1"/>
                </a:solidFill>
              </a:rPr>
              <a:t>Вам знакомо выражение «Выше головы не прыгнешь»? </a:t>
            </a:r>
            <a:endParaRPr lang="ru-RU" sz="3200" b="1" dirty="0" smtClean="0">
              <a:ln>
                <a:solidFill>
                  <a:sysClr val="windowText" lastClr="000000"/>
                </a:solidFill>
              </a:ln>
              <a:solidFill>
                <a:schemeClr val="bg1"/>
              </a:solidFill>
            </a:endParaRPr>
          </a:p>
          <a:p>
            <a:pPr algn="ctr"/>
            <a:r>
              <a:rPr lang="ru-RU" sz="3200" b="1" dirty="0" smtClean="0">
                <a:ln>
                  <a:solidFill>
                    <a:sysClr val="windowText" lastClr="000000"/>
                  </a:solidFill>
                </a:ln>
                <a:solidFill>
                  <a:schemeClr val="bg1"/>
                </a:solidFill>
              </a:rPr>
              <a:t>Это заблуждение… </a:t>
            </a:r>
          </a:p>
          <a:p>
            <a:pPr algn="ctr"/>
            <a:r>
              <a:rPr lang="ru-RU" sz="3200" b="1" dirty="0" smtClean="0">
                <a:ln>
                  <a:solidFill>
                    <a:sysClr val="windowText" lastClr="000000"/>
                  </a:solidFill>
                </a:ln>
                <a:solidFill>
                  <a:schemeClr val="bg1"/>
                </a:solidFill>
              </a:rPr>
              <a:t>Человек </a:t>
            </a:r>
            <a:r>
              <a:rPr lang="ru-RU" sz="3200" b="1" dirty="0">
                <a:ln>
                  <a:solidFill>
                    <a:sysClr val="windowText" lastClr="000000"/>
                  </a:solidFill>
                </a:ln>
                <a:solidFill>
                  <a:schemeClr val="bg1"/>
                </a:solidFill>
              </a:rPr>
              <a:t>может все. </a:t>
            </a:r>
            <a:endParaRPr lang="ru-RU" sz="3200" b="1" dirty="0" smtClean="0">
              <a:ln>
                <a:solidFill>
                  <a:sysClr val="windowText" lastClr="000000"/>
                </a:solidFill>
              </a:ln>
              <a:solidFill>
                <a:schemeClr val="bg1"/>
              </a:solidFill>
            </a:endParaRPr>
          </a:p>
          <a:p>
            <a:pPr algn="r"/>
            <a:r>
              <a:rPr lang="ru-RU" sz="2400" b="1" dirty="0" smtClean="0">
                <a:ln>
                  <a:solidFill>
                    <a:sysClr val="windowText" lastClr="000000"/>
                  </a:solidFill>
                </a:ln>
                <a:solidFill>
                  <a:schemeClr val="bg1"/>
                </a:solidFill>
              </a:rPr>
              <a:t>Никола Тесла</a:t>
            </a:r>
            <a:endParaRPr lang="ru-RU" sz="2400" b="1" dirty="0">
              <a:ln>
                <a:solidFill>
                  <a:sysClr val="windowText" lastClr="000000"/>
                </a:solidFill>
              </a:ln>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4" descr="Похожее изображение"/>
          <p:cNvPicPr>
            <a:picLocks noChangeAspect="1" noChangeArrowheads="1"/>
          </p:cNvPicPr>
          <p:nvPr/>
        </p:nvPicPr>
        <p:blipFill rotWithShape="1">
          <a:blip r:embed="rId2">
            <a:extLst>
              <a:ext uri="{28A0092B-C50C-407E-A947-70E740481C1C}">
                <a14:useLocalDpi xmlns:a14="http://schemas.microsoft.com/office/drawing/2010/main" val="0"/>
              </a:ext>
            </a:extLst>
          </a:blip>
          <a:srcRect l="24596" r="29972" b="8039"/>
          <a:stretch/>
        </p:blipFill>
        <p:spPr bwMode="auto">
          <a:xfrm>
            <a:off x="5580112" y="2682900"/>
            <a:ext cx="3563888" cy="41304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Картинки по запросу военные комплекс путин була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464" y="201168"/>
            <a:ext cx="4824536" cy="2738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Картинки по запросу военные комплекс авангард"/>
          <p:cNvPicPr>
            <a:picLocks noChangeAspect="1" noChangeArrowheads="1"/>
          </p:cNvPicPr>
          <p:nvPr/>
        </p:nvPicPr>
        <p:blipFill rotWithShape="1">
          <a:blip r:embed="rId4">
            <a:extLst>
              <a:ext uri="{28A0092B-C50C-407E-A947-70E740481C1C}">
                <a14:useLocalDpi xmlns:a14="http://schemas.microsoft.com/office/drawing/2010/main" val="0"/>
              </a:ext>
            </a:extLst>
          </a:blip>
          <a:srcRect l="9579" r="3083"/>
          <a:stretch/>
        </p:blipFill>
        <p:spPr bwMode="auto">
          <a:xfrm>
            <a:off x="31065" y="71626"/>
            <a:ext cx="4653887" cy="29973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descr="Картинки по запросу военные комплекс путин борей"/>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65" y="2996952"/>
            <a:ext cx="5749791" cy="38164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097144" y="1931348"/>
            <a:ext cx="4955769"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Стратегический комплекс «Авангард</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Прямоугольник 7"/>
          <p:cNvSpPr/>
          <p:nvPr/>
        </p:nvSpPr>
        <p:spPr>
          <a:xfrm>
            <a:off x="22615" y="2996952"/>
            <a:ext cx="4955769"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Атомные подводные ракетоносцы проекта </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955 </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«Борей» </a:t>
            </a:r>
            <a:endPar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9984260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362" name="Picture 2" descr="Картинки по запросу карта россии с цветами флаг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4159323" cy="260104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10873" y="260648"/>
            <a:ext cx="8722260"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СИЛА РОССИИ</a:t>
            </a:r>
            <a:endParaRPr lang="ru-RU"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9" name="Picture 6" descr="47853101_icon"/>
          <p:cNvPicPr>
            <a:picLocks noChangeAspect="1" noChangeArrowheads="1"/>
          </p:cNvPicPr>
          <p:nvPr/>
        </p:nvPicPr>
        <p:blipFill rotWithShape="1">
          <a:blip r:embed="rId3"/>
          <a:srcRect b="15633"/>
          <a:stretch/>
        </p:blipFill>
        <p:spPr bwMode="auto">
          <a:xfrm>
            <a:off x="4190052" y="2060848"/>
            <a:ext cx="4596019" cy="4392488"/>
          </a:xfrm>
          <a:prstGeom prst="rect">
            <a:avLst/>
          </a:prstGeom>
          <a:ln>
            <a:noFill/>
          </a:ln>
          <a:effectLst>
            <a:outerShdw blurRad="292100" dist="139700" dir="2700000" algn="tl" rotWithShape="0">
              <a:srgbClr val="333333">
                <a:alpha val="65000"/>
              </a:srgbClr>
            </a:outerShdw>
          </a:effectLst>
        </p:spPr>
      </p:pic>
      <p:pic>
        <p:nvPicPr>
          <p:cNvPr id="15364" name="Picture 4" descr="Картинки по запросу архипелаг росси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922868"/>
            <a:ext cx="3794516" cy="253046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5535" y="5373216"/>
            <a:ext cx="8390535" cy="1077218"/>
          </a:xfrm>
          <a:prstGeom prst="rect">
            <a:avLst/>
          </a:prstGeom>
        </p:spPr>
        <p:txBody>
          <a:bodyPr wrap="square">
            <a:spAutoFit/>
          </a:bodyPr>
          <a:lstStyle/>
          <a:p>
            <a:pPr algn="ctr"/>
            <a:r>
              <a:rPr lang="ru-RU" sz="3200" b="1" dirty="0" smtClean="0">
                <a:ln>
                  <a:solidFill>
                    <a:srgbClr val="000066"/>
                  </a:solidFill>
                </a:ln>
                <a:solidFill>
                  <a:schemeClr val="bg1"/>
                </a:solidFill>
                <a:latin typeface="Arial" panose="020B0604020202020204" pitchFamily="34" charset="0"/>
                <a:cs typeface="Arial" panose="020B0604020202020204" pitchFamily="34" charset="0"/>
              </a:rPr>
              <a:t>РОДИНА…</a:t>
            </a:r>
            <a:r>
              <a:rPr lang="ru-RU" sz="3200" b="1" dirty="0">
                <a:ln>
                  <a:solidFill>
                    <a:srgbClr val="000066"/>
                  </a:solidFill>
                </a:ln>
                <a:solidFill>
                  <a:schemeClr val="bg1"/>
                </a:solidFill>
                <a:latin typeface="Arial" panose="020B0604020202020204" pitchFamily="34" charset="0"/>
                <a:cs typeface="Arial" panose="020B0604020202020204" pitchFamily="34" charset="0"/>
              </a:rPr>
              <a:t> Мы ей обязаны нашими силами, и вдохно­вением, и радостями.</a:t>
            </a:r>
          </a:p>
        </p:txBody>
      </p:sp>
    </p:spTree>
    <p:extLst>
      <p:ext uri="{BB962C8B-B14F-4D97-AF65-F5344CB8AC3E}">
        <p14:creationId xmlns:p14="http://schemas.microsoft.com/office/powerpoint/2010/main" val="3950968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r="-100000" b="-100000"/>
        </a:gradFill>
        <a:effectLst/>
      </p:bgPr>
    </p:bg>
    <p:spTree>
      <p:nvGrpSpPr>
        <p:cNvPr id="1" name=""/>
        <p:cNvGrpSpPr/>
        <p:nvPr/>
      </p:nvGrpSpPr>
      <p:grpSpPr>
        <a:xfrm>
          <a:off x="0" y="0"/>
          <a:ext cx="0" cy="0"/>
          <a:chOff x="0" y="0"/>
          <a:chExt cx="0" cy="0"/>
        </a:xfrm>
      </p:grpSpPr>
      <p:pic>
        <p:nvPicPr>
          <p:cNvPr id="3074" name="Picture 2" descr="Картинки по запросу архипелаг"/>
          <p:cNvPicPr>
            <a:picLocks noChangeAspect="1" noChangeArrowheads="1"/>
          </p:cNvPicPr>
          <p:nvPr/>
        </p:nvPicPr>
        <p:blipFill rotWithShape="1">
          <a:blip r:embed="rId2">
            <a:extLst>
              <a:ext uri="{28A0092B-C50C-407E-A947-70E740481C1C}">
                <a14:useLocalDpi xmlns:a14="http://schemas.microsoft.com/office/drawing/2010/main" val="0"/>
              </a:ext>
            </a:extLst>
          </a:blip>
          <a:srcRect l="6124" t="1842" r="10017" b="8819"/>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Картинки по запросу островок"/>
          <p:cNvPicPr>
            <a:picLocks noChangeAspect="1" noChangeArrowheads="1"/>
          </p:cNvPicPr>
          <p:nvPr/>
        </p:nvPicPr>
        <p:blipFill rotWithShape="1">
          <a:blip r:embed="rId3">
            <a:extLst>
              <a:ext uri="{28A0092B-C50C-407E-A947-70E740481C1C}">
                <a14:useLocalDpi xmlns:a14="http://schemas.microsoft.com/office/drawing/2010/main" val="0"/>
              </a:ext>
            </a:extLst>
          </a:blip>
          <a:srcRect b="16333"/>
          <a:stretch/>
        </p:blipFill>
        <p:spPr bwMode="auto">
          <a:xfrm>
            <a:off x="755576" y="4585696"/>
            <a:ext cx="2880320" cy="21556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4659403"/>
            <a:ext cx="3024336" cy="2135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Картинки по запросу островок"/>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9222" y="746372"/>
            <a:ext cx="2381250" cy="3114676"/>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4139952" y="-3577"/>
            <a:ext cx="4685898" cy="1200329"/>
          </a:xfrm>
          <a:prstGeom prst="rect">
            <a:avLst/>
          </a:prstGeom>
          <a:noFill/>
        </p:spPr>
        <p:txBody>
          <a:bodyPr wrap="none" lIns="91440" tIns="45720" rIns="91440" bIns="45720">
            <a:spAutoFit/>
          </a:bodyPr>
          <a:lstStyle/>
          <a:p>
            <a:pPr algn="ctr"/>
            <a:r>
              <a:rPr lang="ru-RU" sz="36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Остров </a:t>
            </a:r>
          </a:p>
          <a:p>
            <a:pPr algn="ctr"/>
            <a:r>
              <a:rPr lang="ru-RU" sz="36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СИЛЫ УПРУГОСТИ</a:t>
            </a:r>
            <a:endParaRPr lang="ru-RU" sz="3600" b="1" cap="none" spc="0"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p:txBody>
      </p:sp>
      <p:pic>
        <p:nvPicPr>
          <p:cNvPr id="3082" name="Picture 10" descr="Картинки по запросу островок"/>
          <p:cNvPicPr>
            <a:picLocks noChangeAspect="1" noChangeArrowheads="1"/>
          </p:cNvPicPr>
          <p:nvPr/>
        </p:nvPicPr>
        <p:blipFill rotWithShape="1">
          <a:blip r:embed="rId6">
            <a:extLst>
              <a:ext uri="{28A0092B-C50C-407E-A947-70E740481C1C}">
                <a14:useLocalDpi xmlns:a14="http://schemas.microsoft.com/office/drawing/2010/main" val="0"/>
              </a:ext>
            </a:extLst>
          </a:blip>
          <a:srcRect l="3293" r="66524"/>
          <a:stretch/>
        </p:blipFill>
        <p:spPr bwMode="auto">
          <a:xfrm>
            <a:off x="3491880" y="2426626"/>
            <a:ext cx="2432395" cy="286884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5004048" y="3645024"/>
            <a:ext cx="4087979" cy="1323439"/>
          </a:xfrm>
          <a:prstGeom prst="rect">
            <a:avLst/>
          </a:prstGeom>
          <a:noFill/>
        </p:spPr>
        <p:txBody>
          <a:bodyPr wrap="none" lIns="91440" tIns="45720" rIns="91440" bIns="45720">
            <a:spAutoFit/>
          </a:bodyPr>
          <a:lstStyle/>
          <a:p>
            <a:pPr algn="ctr"/>
            <a:r>
              <a:rPr lang="ru-RU" sz="40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Остров </a:t>
            </a:r>
          </a:p>
          <a:p>
            <a:pPr algn="ctr"/>
            <a:r>
              <a:rPr lang="ru-RU" sz="40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СИЛЫ ТРЕНИЯ</a:t>
            </a:r>
            <a:endParaRPr lang="ru-RU" sz="4000" b="1" cap="none" spc="0"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p:txBody>
      </p:sp>
      <p:sp>
        <p:nvSpPr>
          <p:cNvPr id="11" name="Прямоугольник 10"/>
          <p:cNvSpPr/>
          <p:nvPr/>
        </p:nvSpPr>
        <p:spPr>
          <a:xfrm>
            <a:off x="179512" y="65892"/>
            <a:ext cx="3175869" cy="1323439"/>
          </a:xfrm>
          <a:prstGeom prst="rect">
            <a:avLst/>
          </a:prstGeom>
          <a:noFill/>
        </p:spPr>
        <p:txBody>
          <a:bodyPr wrap="none" lIns="91440" tIns="45720" rIns="91440" bIns="45720">
            <a:spAutoFit/>
          </a:bodyPr>
          <a:lstStyle/>
          <a:p>
            <a:pPr algn="ctr"/>
            <a:r>
              <a:rPr lang="ru-RU" sz="40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Остров </a:t>
            </a:r>
          </a:p>
          <a:p>
            <a:pPr algn="ctr"/>
            <a:r>
              <a:rPr lang="ru-RU" sz="40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ВЕСА ТЕЛА</a:t>
            </a:r>
          </a:p>
        </p:txBody>
      </p:sp>
      <p:sp>
        <p:nvSpPr>
          <p:cNvPr id="2" name="Прямоугольник 1"/>
          <p:cNvSpPr/>
          <p:nvPr/>
        </p:nvSpPr>
        <p:spPr>
          <a:xfrm>
            <a:off x="-21213" y="3545721"/>
            <a:ext cx="4536819" cy="1323439"/>
          </a:xfrm>
          <a:prstGeom prst="rect">
            <a:avLst/>
          </a:prstGeom>
          <a:noFill/>
        </p:spPr>
        <p:txBody>
          <a:bodyPr wrap="none" lIns="91440" tIns="45720" rIns="91440" bIns="45720">
            <a:spAutoFit/>
          </a:bodyPr>
          <a:lstStyle/>
          <a:p>
            <a:pPr algn="ctr"/>
            <a:r>
              <a:rPr lang="ru-RU" sz="40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Остров </a:t>
            </a:r>
          </a:p>
          <a:p>
            <a:pPr algn="ctr"/>
            <a:r>
              <a:rPr lang="ru-RU" sz="40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СИЛЫ ТЯЖЕСТИ</a:t>
            </a:r>
            <a:endParaRPr lang="ru-RU" sz="4000" b="1" cap="none" spc="0"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p:txBody>
      </p:sp>
      <p:pic>
        <p:nvPicPr>
          <p:cNvPr id="12" name="Picture 2" descr="МАЛЕНЬКИЙ ОСТРОВ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252" y="1223172"/>
            <a:ext cx="2492534" cy="24925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Прямоугольник 18"/>
          <p:cNvSpPr/>
          <p:nvPr/>
        </p:nvSpPr>
        <p:spPr>
          <a:xfrm>
            <a:off x="2857786" y="1990581"/>
            <a:ext cx="3568606" cy="646331"/>
          </a:xfrm>
          <a:prstGeom prst="rect">
            <a:avLst/>
          </a:prstGeom>
          <a:noFill/>
        </p:spPr>
        <p:txBody>
          <a:bodyPr wrap="none" lIns="91440" tIns="45720" rIns="91440" bIns="45720">
            <a:spAutoFit/>
          </a:bodyPr>
          <a:lstStyle/>
          <a:p>
            <a:pPr algn="ctr"/>
            <a:r>
              <a:rPr lang="ru-RU" sz="36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СИЛА РОССИИ</a:t>
            </a:r>
            <a:endParaRPr lang="ru-RU" sz="3600" b="1" cap="none" spc="0"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p:txBody>
      </p:sp>
    </p:spTree>
    <p:extLst>
      <p:ext uri="{BB962C8B-B14F-4D97-AF65-F5344CB8AC3E}">
        <p14:creationId xmlns:p14="http://schemas.microsoft.com/office/powerpoint/2010/main" val="264110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90000">
              <a:srgbClr val="FF66CC"/>
            </a:gs>
            <a:gs pos="8000">
              <a:schemeClr val="bg1"/>
            </a:gs>
            <a:gs pos="70000">
              <a:srgbClr val="D9ECFF"/>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122" name="Picture 2" descr="C:\Users\Ивановы\Downloads\Three_800.jpg"/>
          <p:cNvPicPr>
            <a:picLocks noChangeAspect="1" noChangeArrowheads="1"/>
          </p:cNvPicPr>
          <p:nvPr/>
        </p:nvPicPr>
        <p:blipFill rotWithShape="1">
          <a:blip r:embed="rId2">
            <a:extLst>
              <a:ext uri="{28A0092B-C50C-407E-A947-70E740481C1C}">
                <a14:useLocalDpi xmlns:a14="http://schemas.microsoft.com/office/drawing/2010/main" val="0"/>
              </a:ext>
            </a:extLst>
          </a:blip>
          <a:srcRect l="5470"/>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7420" y="175275"/>
            <a:ext cx="5192652" cy="6494085"/>
          </a:xfrm>
          <a:prstGeom prst="rect">
            <a:avLst/>
          </a:prstGeom>
          <a:ln w="12700">
            <a:noFill/>
          </a:ln>
          <a:effectLst>
            <a:glow rad="63500">
              <a:schemeClr val="accent2">
                <a:satMod val="175000"/>
                <a:alpha val="40000"/>
              </a:schemeClr>
            </a:glow>
          </a:effectLst>
          <a:scene3d>
            <a:camera prst="orthographicFront"/>
            <a:lightRig rig="threePt" dir="t"/>
          </a:scene3d>
          <a:sp3d>
            <a:bevelT prst="relaxedInset"/>
          </a:sp3d>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200" b="1" dirty="0" smtClean="0">
                <a:ln>
                  <a:solidFill>
                    <a:sysClr val="windowText" lastClr="000000"/>
                  </a:solidFill>
                </a:ln>
                <a:solidFill>
                  <a:srgbClr val="008000"/>
                </a:solidFill>
                <a:latin typeface="Times New Roman" panose="02020603050405020304" pitchFamily="18" charset="0"/>
                <a:cs typeface="Times New Roman" panose="02020603050405020304" pitchFamily="18" charset="0"/>
              </a:rPr>
              <a:t>During the years of hard fights with the fascists, artillery steel traction units were used. They were applied to transport various guns. The traction force of such one unit was 90 </a:t>
            </a:r>
            <a:r>
              <a:rPr lang="en-US" sz="3200" b="1" dirty="0" err="1" smtClean="0">
                <a:ln>
                  <a:solidFill>
                    <a:sysClr val="windowText" lastClr="000000"/>
                  </a:solidFill>
                </a:ln>
                <a:solidFill>
                  <a:srgbClr val="008000"/>
                </a:solidFill>
                <a:latin typeface="Times New Roman" panose="02020603050405020304" pitchFamily="18" charset="0"/>
                <a:cs typeface="Times New Roman" panose="02020603050405020304" pitchFamily="18" charset="0"/>
              </a:rPr>
              <a:t>kN.</a:t>
            </a:r>
            <a:r>
              <a:rPr lang="en-US" sz="3200" b="1" dirty="0" smtClean="0">
                <a:ln>
                  <a:solidFill>
                    <a:sysClr val="windowText" lastClr="000000"/>
                  </a:solidFill>
                </a:ln>
                <a:solidFill>
                  <a:srgbClr val="008000"/>
                </a:solidFill>
                <a:latin typeface="Times New Roman" panose="02020603050405020304" pitchFamily="18" charset="0"/>
                <a:cs typeface="Times New Roman" panose="02020603050405020304" pitchFamily="18" charset="0"/>
              </a:rPr>
              <a:t> The coefficient of friction was 0,2. You need to determine the volume of the military traction unit, which was used from the beginning of the Great Patriotic War.</a:t>
            </a:r>
            <a:endParaRPr lang="ru-RU" sz="3200" b="1" dirty="0">
              <a:ln>
                <a:solidFill>
                  <a:sysClr val="windowText" lastClr="000000"/>
                </a:solidFill>
              </a:ln>
              <a:solidFill>
                <a:srgbClr val="008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508104" y="175275"/>
            <a:ext cx="3563888" cy="156966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extrusionH="57150" contourW="6350" prstMaterial="metal">
              <a:bevelT w="127000" h="31750"/>
              <a:contourClr>
                <a:schemeClr val="accent1">
                  <a:shade val="75000"/>
                </a:schemeClr>
              </a:contourClr>
            </a:sp3d>
          </a:bodyPr>
          <a:lstStyle/>
          <a:p>
            <a:pPr algn="ctr"/>
            <a:r>
              <a:rPr lang="en-US" sz="4800" b="1" cap="all" spc="0" dirty="0" smtClean="0">
                <a:ln w="0">
                  <a:solidFill>
                    <a:sysClr val="windowText" lastClr="000000"/>
                  </a:solidFill>
                </a:ln>
                <a:solidFill>
                  <a:srgbClr val="00CC00"/>
                </a:solidFill>
                <a:effectLst>
                  <a:reflection blurRad="12700" stA="50000" endPos="50000" dist="5000" dir="5400000" sy="-100000" rotWithShape="0"/>
                </a:effectLst>
                <a:latin typeface="Curlz MT" panose="04040404050702020202" pitchFamily="82" charset="0"/>
              </a:rPr>
              <a:t>Let’s SOLVE THE TASK</a:t>
            </a:r>
            <a:endParaRPr lang="ru-RU" sz="4800" b="1" cap="all" spc="0" dirty="0">
              <a:ln w="0">
                <a:solidFill>
                  <a:sysClr val="windowText" lastClr="000000"/>
                </a:solidFill>
              </a:ln>
              <a:solidFill>
                <a:srgbClr val="00CC00"/>
              </a:solidFill>
              <a:effectLst>
                <a:reflection blurRad="12700" stA="50000" endPos="50000" dist="5000" dir="5400000" sy="-100000" rotWithShape="0"/>
              </a:effectLst>
              <a:latin typeface="Segoe Print" panose="02000600000000000000" pitchFamily="2" charset="0"/>
            </a:endParaRPr>
          </a:p>
        </p:txBody>
      </p:sp>
    </p:spTree>
    <p:extLst>
      <p:ext uri="{BB962C8B-B14F-4D97-AF65-F5344CB8AC3E}">
        <p14:creationId xmlns:p14="http://schemas.microsoft.com/office/powerpoint/2010/main" val="45284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rgbClr val="00FF00"/>
            </a:gs>
            <a:gs pos="64000">
              <a:schemeClr val="bg1"/>
            </a:gs>
            <a:gs pos="21000">
              <a:srgbClr val="FFFFCC"/>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2290" name="Picture 2" descr="Похожее изображение"/>
          <p:cNvPicPr>
            <a:picLocks noChangeAspect="1" noChangeArrowheads="1"/>
          </p:cNvPicPr>
          <p:nvPr/>
        </p:nvPicPr>
        <p:blipFill rotWithShape="1">
          <a:blip r:embed="rId2">
            <a:extLst>
              <a:ext uri="{28A0092B-C50C-407E-A947-70E740481C1C}">
                <a14:useLocalDpi xmlns:a14="http://schemas.microsoft.com/office/drawing/2010/main" val="0"/>
              </a:ext>
            </a:extLst>
          </a:blip>
          <a:srcRect r="9960"/>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19672" y="1724610"/>
            <a:ext cx="7380312" cy="5016758"/>
          </a:xfrm>
          <a:prstGeom prst="rect">
            <a:avLst/>
          </a:prstGeom>
          <a:ln w="12700">
            <a:noFill/>
          </a:ln>
          <a:effectLst/>
          <a:scene3d>
            <a:camera prst="orthographicFront"/>
            <a:lightRig rig="threePt" dir="t"/>
          </a:scene3d>
          <a:sp3d>
            <a:bevelT prst="relaxedInset"/>
          </a:sp3d>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3200" b="1" dirty="0" smtClean="0">
                <a:ln>
                  <a:solidFill>
                    <a:sysClr val="windowText" lastClr="000000"/>
                  </a:solidFill>
                </a:ln>
                <a:solidFill>
                  <a:srgbClr val="0070C0"/>
                </a:solidFill>
                <a:latin typeface="Times New Roman" panose="02020603050405020304" pitchFamily="18" charset="0"/>
                <a:cs typeface="Times New Roman" panose="02020603050405020304" pitchFamily="18" charset="0"/>
              </a:rPr>
              <a:t>В годы суровых боев с фашистами использовались артиллерийские стальные тяговые установки. Они применялись для перевозки различных пушек. Сила тяги такой установкой – 90 </a:t>
            </a:r>
            <a:r>
              <a:rPr lang="ru-RU" sz="3200" b="1" dirty="0" err="1" smtClean="0">
                <a:ln>
                  <a:solidFill>
                    <a:sysClr val="windowText" lastClr="000000"/>
                  </a:solidFill>
                </a:ln>
                <a:solidFill>
                  <a:srgbClr val="0070C0"/>
                </a:solidFill>
                <a:latin typeface="Times New Roman" panose="02020603050405020304" pitchFamily="18" charset="0"/>
                <a:cs typeface="Times New Roman" panose="02020603050405020304" pitchFamily="18" charset="0"/>
              </a:rPr>
              <a:t>кН.</a:t>
            </a:r>
            <a:r>
              <a:rPr lang="ru-RU" sz="3200" b="1" dirty="0" smtClean="0">
                <a:ln>
                  <a:solidFill>
                    <a:sysClr val="windowText" lastClr="000000"/>
                  </a:solidFill>
                </a:ln>
                <a:solidFill>
                  <a:srgbClr val="0070C0"/>
                </a:solidFill>
                <a:latin typeface="Times New Roman" panose="02020603050405020304" pitchFamily="18" charset="0"/>
                <a:cs typeface="Times New Roman" panose="02020603050405020304" pitchFamily="18" charset="0"/>
              </a:rPr>
              <a:t> Коэффициент трения – 0,2. Определите объем боевой установки, действующей с самого начала Великой Отечественной войны.</a:t>
            </a:r>
            <a:endParaRPr lang="ru-RU" sz="3200" b="1" dirty="0">
              <a:ln>
                <a:solidFill>
                  <a:sysClr val="windowText" lastClr="000000"/>
                </a:solidFill>
              </a:ln>
              <a:solidFill>
                <a:srgbClr val="0070C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507649" y="0"/>
            <a:ext cx="5636351" cy="1015663"/>
          </a:xfrm>
          <a:prstGeom prst="rect">
            <a:avLst/>
          </a:prstGeom>
          <a:noFill/>
        </p:spPr>
        <p:txBody>
          <a:bodyPr wrap="none" lIns="91440" tIns="45720" rIns="91440" bIns="45720">
            <a:spAutoFit/>
          </a:bodyPr>
          <a:lstStyle/>
          <a:p>
            <a:pPr algn="ctr"/>
            <a:r>
              <a:rPr lang="ru-RU" sz="60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РЕШИМ ЗАДАЧУ</a:t>
            </a:r>
            <a:endParaRPr lang="ru-RU" sz="60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8033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90000">
              <a:srgbClr val="DEC8EE"/>
            </a:gs>
            <a:gs pos="30000">
              <a:srgbClr val="FFFFBD"/>
            </a:gs>
            <a:gs pos="75000">
              <a:srgbClr val="FFFFFF"/>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10" name="Прямоугольник с двумя скругленными противолежащими углами 9"/>
          <p:cNvSpPr/>
          <p:nvPr/>
        </p:nvSpPr>
        <p:spPr>
          <a:xfrm>
            <a:off x="503548" y="116632"/>
            <a:ext cx="8136904" cy="1224136"/>
          </a:xfrm>
          <a:prstGeom prst="round2DiagRect">
            <a:avLst/>
          </a:prstGeom>
          <a:solidFill>
            <a:srgbClr val="FFFF00"/>
          </a:solidFill>
          <a:ln>
            <a:solidFill>
              <a:srgbClr val="FFC000"/>
            </a:solidFill>
          </a:ln>
          <a:effectLst>
            <a:glow rad="63500">
              <a:schemeClr val="accent6">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ln>
                  <a:solidFill>
                    <a:srgbClr val="800080"/>
                  </a:solidFill>
                </a:ln>
                <a:solidFill>
                  <a:srgbClr val="7030A0"/>
                </a:solidFill>
                <a:latin typeface="Comic Sans MS" panose="030F0702030302020204" pitchFamily="66" charset="0"/>
              </a:rPr>
              <a:t>СДЕЛАЕМ ЧЕРТЕЖ</a:t>
            </a:r>
            <a:endParaRPr lang="ru-RU" sz="6000" b="1" dirty="0">
              <a:ln>
                <a:solidFill>
                  <a:srgbClr val="800080"/>
                </a:solidFill>
              </a:ln>
              <a:solidFill>
                <a:srgbClr val="7030A0"/>
              </a:solidFill>
              <a:latin typeface="Comic Sans MS" panose="030F0702030302020204" pitchFamily="66" charset="0"/>
            </a:endParaRPr>
          </a:p>
        </p:txBody>
      </p:sp>
      <p:pic>
        <p:nvPicPr>
          <p:cNvPr id="11266" name="Picture 2" descr="Картинки по запросу танк мультфильм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926" y="1772816"/>
            <a:ext cx="8304148" cy="3168352"/>
          </a:xfrm>
          <a:prstGeom prst="rect">
            <a:avLst/>
          </a:prstGeom>
          <a:noFill/>
          <a:extLst>
            <a:ext uri="{909E8E84-426E-40DD-AFC4-6F175D3DCCD1}">
              <a14:hiddenFill xmlns:a14="http://schemas.microsoft.com/office/drawing/2010/main">
                <a:solidFill>
                  <a:srgbClr val="FFFFFF"/>
                </a:solidFill>
              </a14:hiddenFill>
            </a:ext>
          </a:extLst>
        </p:spPr>
      </p:pic>
      <p:sp>
        <p:nvSpPr>
          <p:cNvPr id="2" name="Стрелка вверх 1"/>
          <p:cNvSpPr/>
          <p:nvPr/>
        </p:nvSpPr>
        <p:spPr>
          <a:xfrm>
            <a:off x="5391901" y="2348880"/>
            <a:ext cx="576064" cy="2520280"/>
          </a:xfrm>
          <a:prstGeom prst="upArrow">
            <a:avLst/>
          </a:prstGeom>
          <a:solidFill>
            <a:srgbClr val="FF0000"/>
          </a:solidFill>
          <a:ln>
            <a:solidFill>
              <a:srgbClr val="C00000"/>
            </a:soli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5" name="Стрелка вверх 4"/>
          <p:cNvSpPr/>
          <p:nvPr/>
        </p:nvSpPr>
        <p:spPr>
          <a:xfrm rot="10800000">
            <a:off x="5103869" y="4077072"/>
            <a:ext cx="576064" cy="2520280"/>
          </a:xfrm>
          <a:prstGeom prst="upArrow">
            <a:avLst/>
          </a:prstGeom>
          <a:solidFill>
            <a:srgbClr val="FF0000"/>
          </a:solidFill>
          <a:ln>
            <a:solidFill>
              <a:srgbClr val="C00000"/>
            </a:soli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6" name="Стрелка вверх 5"/>
          <p:cNvSpPr/>
          <p:nvPr/>
        </p:nvSpPr>
        <p:spPr>
          <a:xfrm rot="16200000">
            <a:off x="3654349" y="2348879"/>
            <a:ext cx="576064" cy="3168352"/>
          </a:xfrm>
          <a:prstGeom prst="upArrow">
            <a:avLst/>
          </a:prstGeom>
          <a:solidFill>
            <a:srgbClr val="D60093"/>
          </a:solidFill>
          <a:ln>
            <a:solidFill>
              <a:srgbClr val="800080"/>
            </a:soli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8" name="Стрелка вверх 7"/>
          <p:cNvSpPr/>
          <p:nvPr/>
        </p:nvSpPr>
        <p:spPr>
          <a:xfrm rot="5400000">
            <a:off x="6822701" y="3356992"/>
            <a:ext cx="576064" cy="3168352"/>
          </a:xfrm>
          <a:prstGeom prst="upArrow">
            <a:avLst/>
          </a:prstGeom>
          <a:solidFill>
            <a:srgbClr val="D60093"/>
          </a:solidFill>
          <a:ln>
            <a:solidFill>
              <a:srgbClr val="800080"/>
            </a:soli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90000">
              <a:srgbClr val="DEC8EE"/>
            </a:gs>
            <a:gs pos="30000">
              <a:srgbClr val="FFFFBD"/>
            </a:gs>
            <a:gs pos="75000">
              <a:srgbClr val="FFFFFF"/>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10" name="Прямоугольник с двумя скругленными противолежащими углами 9"/>
          <p:cNvSpPr/>
          <p:nvPr/>
        </p:nvSpPr>
        <p:spPr>
          <a:xfrm>
            <a:off x="1421650" y="116632"/>
            <a:ext cx="6300700" cy="792088"/>
          </a:xfrm>
          <a:prstGeom prst="round2DiagRect">
            <a:avLst/>
          </a:prstGeom>
          <a:solidFill>
            <a:srgbClr val="FFFF00"/>
          </a:solidFill>
          <a:ln>
            <a:solidFill>
              <a:srgbClr val="FFC000"/>
            </a:solidFill>
          </a:ln>
          <a:effectLst>
            <a:glow rad="63500">
              <a:schemeClr val="accent6">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ln>
                  <a:solidFill>
                    <a:srgbClr val="800080"/>
                  </a:solidFill>
                </a:ln>
                <a:solidFill>
                  <a:srgbClr val="7030A0"/>
                </a:solidFill>
                <a:latin typeface="Comic Sans MS" panose="030F0702030302020204" pitchFamily="66" charset="0"/>
              </a:rPr>
              <a:t>СДЕЛАЕМ ЧЕРТЕЖ</a:t>
            </a:r>
            <a:endParaRPr lang="ru-RU" sz="4400" b="1" dirty="0">
              <a:ln>
                <a:solidFill>
                  <a:srgbClr val="800080"/>
                </a:solidFill>
              </a:ln>
              <a:solidFill>
                <a:srgbClr val="7030A0"/>
              </a:solidFill>
              <a:latin typeface="Comic Sans MS" panose="030F0702030302020204" pitchFamily="66" charset="0"/>
            </a:endParaRPr>
          </a:p>
        </p:txBody>
      </p:sp>
      <p:pic>
        <p:nvPicPr>
          <p:cNvPr id="13314" name="Picture 2" descr="C:\Users\Ивановы\Desktop\Безымянный.pn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62059" b="50000"/>
          <a:stretch/>
        </p:blipFill>
        <p:spPr bwMode="auto">
          <a:xfrm>
            <a:off x="867971" y="1187223"/>
            <a:ext cx="7408058" cy="5482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Прямоугольник 8"/>
              <p:cNvSpPr/>
              <p:nvPr/>
            </p:nvSpPr>
            <p:spPr>
              <a:xfrm>
                <a:off x="4890989" y="5877272"/>
                <a:ext cx="3353419" cy="769441"/>
              </a:xfrm>
              <a:prstGeom prst="rect">
                <a:avLst/>
              </a:prstGeom>
              <a:solidFill>
                <a:srgbClr val="800000"/>
              </a:solidFill>
              <a:ln>
                <a:solidFill>
                  <a:srgbClr val="800000"/>
                </a:solidFill>
              </a:ln>
              <a:scene3d>
                <a:camera prst="orthographicFront"/>
                <a:lightRig rig="threePt" dir="t"/>
              </a:scene3d>
              <a:sp3d>
                <a:bevelT/>
              </a:sp3d>
            </p:spPr>
            <p:txBody>
              <a:bodyPr wrap="none">
                <a:spAutoFit/>
              </a:bodyPr>
              <a:lstStyle/>
              <a:p>
                <a:r>
                  <a:rPr lang="ru-RU" sz="4400" b="1" dirty="0" smtClean="0">
                    <a:ln>
                      <a:solidFill>
                        <a:schemeClr val="bg1"/>
                      </a:solidFill>
                    </a:ln>
                    <a:solidFill>
                      <a:schemeClr val="bg1"/>
                    </a:solidFill>
                  </a:rPr>
                  <a:t>Ответ</a:t>
                </a:r>
                <a:r>
                  <a:rPr lang="ru-RU" sz="4400" dirty="0" smtClean="0">
                    <a:ln>
                      <a:solidFill>
                        <a:schemeClr val="bg1"/>
                      </a:solidFill>
                    </a:ln>
                    <a:solidFill>
                      <a:schemeClr val="bg1"/>
                    </a:solidFill>
                  </a:rPr>
                  <a:t>: </a:t>
                </a:r>
                <a14:m>
                  <m:oMath xmlns:m="http://schemas.openxmlformats.org/officeDocument/2006/math">
                    <m:r>
                      <a:rPr lang="ru-RU" sz="4400" b="0" i="1" smtClean="0">
                        <a:ln>
                          <a:solidFill>
                            <a:schemeClr val="bg1"/>
                          </a:solidFill>
                        </a:ln>
                        <a:solidFill>
                          <a:schemeClr val="bg1"/>
                        </a:solidFill>
                        <a:latin typeface="Cambria Math"/>
                      </a:rPr>
                      <m:t>5,7 </m:t>
                    </m:r>
                    <m:sSup>
                      <m:sSupPr>
                        <m:ctrlPr>
                          <a:rPr lang="ru-RU" sz="4400" b="0" i="1" smtClean="0">
                            <a:ln>
                              <a:solidFill>
                                <a:schemeClr val="bg1"/>
                              </a:solidFill>
                            </a:ln>
                            <a:solidFill>
                              <a:schemeClr val="bg1"/>
                            </a:solidFill>
                            <a:latin typeface="Cambria Math" panose="02040503050406030204" pitchFamily="18" charset="0"/>
                          </a:rPr>
                        </m:ctrlPr>
                      </m:sSupPr>
                      <m:e>
                        <m:r>
                          <a:rPr lang="ru-RU" sz="4400" b="0" i="1" smtClean="0">
                            <a:ln>
                              <a:solidFill>
                                <a:schemeClr val="bg1"/>
                              </a:solidFill>
                            </a:ln>
                            <a:solidFill>
                              <a:schemeClr val="bg1"/>
                            </a:solidFill>
                            <a:latin typeface="Cambria Math"/>
                          </a:rPr>
                          <m:t>м</m:t>
                        </m:r>
                      </m:e>
                      <m:sup>
                        <m:r>
                          <a:rPr lang="ru-RU" sz="4400" b="0" i="1" smtClean="0">
                            <a:ln>
                              <a:solidFill>
                                <a:schemeClr val="bg1"/>
                              </a:solidFill>
                            </a:ln>
                            <a:solidFill>
                              <a:schemeClr val="bg1"/>
                            </a:solidFill>
                            <a:latin typeface="Cambria Math"/>
                          </a:rPr>
                          <m:t>3</m:t>
                        </m:r>
                      </m:sup>
                    </m:sSup>
                  </m:oMath>
                </a14:m>
                <a:endParaRPr lang="ru-RU" sz="4400" dirty="0">
                  <a:ln>
                    <a:solidFill>
                      <a:schemeClr val="bg1"/>
                    </a:solidFill>
                  </a:ln>
                  <a:solidFill>
                    <a:schemeClr val="bg1"/>
                  </a:solidFill>
                </a:endParaRPr>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4890989" y="5877272"/>
                <a:ext cx="3353419" cy="769441"/>
              </a:xfrm>
              <a:prstGeom prst="rect">
                <a:avLst/>
              </a:prstGeom>
              <a:blipFill rotWithShape="1">
                <a:blip r:embed="rId4"/>
                <a:stretch>
                  <a:fillRect l="-6643" t="-12030" b="-33083"/>
                </a:stretch>
              </a:blipFill>
              <a:ln>
                <a:solidFill>
                  <a:srgbClr val="800000"/>
                </a:solidFill>
              </a:ln>
            </p:spPr>
            <p:txBody>
              <a:bodyPr/>
              <a:lstStyle/>
              <a:p>
                <a:r>
                  <a:rPr lang="ru-RU">
                    <a:noFill/>
                  </a:rPr>
                  <a:t> </a:t>
                </a:r>
              </a:p>
            </p:txBody>
          </p:sp>
        </mc:Fallback>
      </mc:AlternateContent>
      <p:sp>
        <p:nvSpPr>
          <p:cNvPr id="2" name="Прямоугольник 1"/>
          <p:cNvSpPr/>
          <p:nvPr/>
        </p:nvSpPr>
        <p:spPr>
          <a:xfrm>
            <a:off x="21579" y="6215826"/>
            <a:ext cx="4067332" cy="523220"/>
          </a:xfrm>
          <a:prstGeom prst="rect">
            <a:avLst/>
          </a:prstGeom>
        </p:spPr>
        <p:txBody>
          <a:bodyPr wrap="none">
            <a:spAutoFit/>
          </a:bodyPr>
          <a:lstStyle/>
          <a:p>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Что же нам помогло?</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рямоугольник 2"/>
          <p:cNvSpPr/>
          <p:nvPr/>
        </p:nvSpPr>
        <p:spPr>
          <a:xfrm>
            <a:off x="53752" y="1916832"/>
            <a:ext cx="9036496" cy="2585323"/>
          </a:xfrm>
          <a:prstGeom prst="rect">
            <a:avLst/>
          </a:prstGeom>
          <a:ln>
            <a:no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5400" b="1" dirty="0">
                <a:ln>
                  <a:solidFill>
                    <a:sysClr val="windowText" lastClr="000000"/>
                  </a:solidFill>
                </a:ln>
                <a:solidFill>
                  <a:srgbClr val="00B050"/>
                </a:solidFill>
              </a:rPr>
              <a:t>Д</a:t>
            </a:r>
            <a:r>
              <a:rPr lang="ru-RU" sz="5400" b="1" dirty="0" smtClean="0">
                <a:ln>
                  <a:solidFill>
                    <a:sysClr val="windowText" lastClr="000000"/>
                  </a:solidFill>
                </a:ln>
                <a:solidFill>
                  <a:srgbClr val="00B050"/>
                </a:solidFill>
              </a:rPr>
              <a:t>огадываетесь </a:t>
            </a:r>
            <a:r>
              <a:rPr lang="ru-RU" sz="5400" b="1" dirty="0">
                <a:ln>
                  <a:solidFill>
                    <a:sysClr val="windowText" lastClr="000000"/>
                  </a:solidFill>
                </a:ln>
                <a:solidFill>
                  <a:srgbClr val="00B050"/>
                </a:solidFill>
              </a:rPr>
              <a:t>ли вы, какой архипелаг мы искали?</a:t>
            </a:r>
          </a:p>
          <a:p>
            <a:pPr algn="ctr"/>
            <a:r>
              <a:rPr lang="ru-RU" sz="5400" b="1" dirty="0">
                <a:ln>
                  <a:solidFill>
                    <a:sysClr val="windowText" lastClr="000000"/>
                  </a:solidFill>
                </a:ln>
                <a:solidFill>
                  <a:srgbClr val="00B050"/>
                </a:solidFill>
              </a:rPr>
              <a:t>В чем же истинная сила?</a:t>
            </a:r>
          </a:p>
        </p:txBody>
      </p:sp>
    </p:spTree>
    <p:extLst>
      <p:ext uri="{BB962C8B-B14F-4D97-AF65-F5344CB8AC3E}">
        <p14:creationId xmlns:p14="http://schemas.microsoft.com/office/powerpoint/2010/main" val="282060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DDEBCF"/>
            </a:gs>
            <a:gs pos="83000">
              <a:srgbClr val="9CB86E"/>
            </a:gs>
            <a:gs pos="100000">
              <a:srgbClr val="156B13"/>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6146" name="Picture 2" descr="Картинки по запросу острова"/>
          <p:cNvPicPr>
            <a:picLocks noChangeAspect="1" noChangeArrowheads="1"/>
          </p:cNvPicPr>
          <p:nvPr/>
        </p:nvPicPr>
        <p:blipFill rotWithShape="1">
          <a:blip r:embed="rId2">
            <a:extLst>
              <a:ext uri="{28A0092B-C50C-407E-A947-70E740481C1C}">
                <a14:useLocalDpi xmlns:a14="http://schemas.microsoft.com/office/drawing/2010/main" val="0"/>
              </a:ext>
            </a:extLst>
          </a:blip>
          <a:srcRect l="17628" r="6149"/>
          <a:stretch/>
        </p:blipFill>
        <p:spPr bwMode="auto">
          <a:xfrm>
            <a:off x="-7190" y="-19202"/>
            <a:ext cx="9151190" cy="687720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604407" y="2132856"/>
            <a:ext cx="7935186" cy="2308324"/>
          </a:xfrm>
          <a:prstGeom prst="rect">
            <a:avLst/>
          </a:prstGeom>
          <a:noFill/>
        </p:spPr>
        <p:txBody>
          <a:bodyPr wrap="none" lIns="91440" tIns="45720" rIns="91440" bIns="45720">
            <a:spAutoFit/>
          </a:bodyPr>
          <a:lstStyle/>
          <a:p>
            <a:pPr algn="ctr"/>
            <a:r>
              <a:rPr lang="ru-RU" sz="7200" b="1" cap="none" spc="0" dirty="0" smtClean="0">
                <a:ln w="1905">
                  <a:solidFill>
                    <a:srgbClr val="800000"/>
                  </a:solidFill>
                </a:ln>
                <a:solidFill>
                  <a:srgbClr val="FFFF00"/>
                </a:solidFill>
                <a:effectLst>
                  <a:innerShdw blurRad="69850" dist="43180" dir="5400000">
                    <a:srgbClr val="000000">
                      <a:alpha val="65000"/>
                    </a:srgbClr>
                  </a:innerShdw>
                </a:effectLst>
                <a:latin typeface="Comic Sans MS" panose="030F0702030302020204" pitchFamily="66" charset="0"/>
              </a:rPr>
              <a:t>СИЛА </a:t>
            </a:r>
          </a:p>
          <a:p>
            <a:pPr algn="ctr"/>
            <a:r>
              <a:rPr lang="ru-RU" sz="7200" b="1" cap="none" spc="0" dirty="0" smtClean="0">
                <a:ln w="1905">
                  <a:solidFill>
                    <a:srgbClr val="800000"/>
                  </a:solidFill>
                </a:ln>
                <a:solidFill>
                  <a:srgbClr val="FFFF00"/>
                </a:solidFill>
                <a:effectLst>
                  <a:innerShdw blurRad="69850" dist="43180" dir="5400000">
                    <a:srgbClr val="000000">
                      <a:alpha val="65000"/>
                    </a:srgbClr>
                  </a:innerShdw>
                </a:effectLst>
                <a:latin typeface="Comic Sans MS" panose="030F0702030302020204" pitchFamily="66" charset="0"/>
              </a:rPr>
              <a:t>ТОВАРИЩЕСТВА</a:t>
            </a:r>
            <a:endParaRPr lang="ru-RU" sz="7200" b="1" cap="none" spc="0" dirty="0">
              <a:ln w="1905">
                <a:solidFill>
                  <a:srgbClr val="800000"/>
                </a:solidFill>
              </a:ln>
              <a:solidFill>
                <a:srgbClr val="FFFF00"/>
              </a:solidFill>
              <a:effectLst>
                <a:innerShdw blurRad="69850" dist="43180" dir="5400000">
                  <a:srgbClr val="000000">
                    <a:alpha val="65000"/>
                  </a:srgbClr>
                </a:innerShdw>
              </a:effectLst>
              <a:latin typeface="Comic Sans MS" panose="030F0702030302020204" pitchFamily="66" charset="0"/>
            </a:endParaRPr>
          </a:p>
        </p:txBody>
      </p:sp>
    </p:spTree>
    <p:extLst>
      <p:ext uri="{BB962C8B-B14F-4D97-AF65-F5344CB8AC3E}">
        <p14:creationId xmlns:p14="http://schemas.microsoft.com/office/powerpoint/2010/main" val="122612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92000">
              <a:srgbClr val="FFCDCD"/>
            </a:gs>
            <a:gs pos="77000">
              <a:srgbClr val="CDFFFF"/>
            </a:gs>
            <a:gs pos="45000">
              <a:srgbClr val="FFFFCC"/>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9" name="Picture 2" descr="Картинки по запросу острова"/>
          <p:cNvPicPr>
            <a:picLocks noChangeAspect="1" noChangeArrowheads="1"/>
          </p:cNvPicPr>
          <p:nvPr/>
        </p:nvPicPr>
        <p:blipFill rotWithShape="1">
          <a:blip r:embed="rId2">
            <a:extLst>
              <a:ext uri="{28A0092B-C50C-407E-A947-70E740481C1C}">
                <a14:useLocalDpi xmlns:a14="http://schemas.microsoft.com/office/drawing/2010/main" val="0"/>
              </a:ext>
            </a:extLst>
          </a:blip>
          <a:srcRect l="17628" r="6149"/>
          <a:stretch/>
        </p:blipFill>
        <p:spPr bwMode="auto">
          <a:xfrm>
            <a:off x="-7190" y="-19202"/>
            <a:ext cx="9151190" cy="687720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39289" y="188640"/>
            <a:ext cx="7865423" cy="1200329"/>
          </a:xfrm>
          <a:prstGeom prst="rect">
            <a:avLst/>
          </a:prstGeom>
          <a:noFill/>
          <a:ln>
            <a:noFill/>
          </a:ln>
          <a:scene3d>
            <a:camera prst="orthographicFront"/>
            <a:lightRig rig="threePt" dir="t"/>
          </a:scene3d>
          <a:sp3d>
            <a:bevelT prst="angle"/>
          </a:sp3d>
        </p:spPr>
        <p:style>
          <a:lnRef idx="1">
            <a:schemeClr val="accent3"/>
          </a:lnRef>
          <a:fillRef idx="3">
            <a:schemeClr val="accent3"/>
          </a:fillRef>
          <a:effectRef idx="2">
            <a:schemeClr val="accent3"/>
          </a:effectRef>
          <a:fontRef idx="minor">
            <a:schemeClr val="lt1"/>
          </a:fontRef>
        </p:style>
        <p:txBody>
          <a:bodyPr wrap="none" lIns="91440" tIns="45720" rIns="91440" bIns="45720">
            <a:spAutoFit/>
          </a:bodyPr>
          <a:lstStyle/>
          <a:p>
            <a:pPr algn="ctr"/>
            <a:r>
              <a:rPr lang="ru-RU" sz="72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Домашнее задание</a:t>
            </a:r>
            <a:endParaRPr lang="ru-RU" sz="720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995586" y="1973611"/>
            <a:ext cx="7446842" cy="147732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solidFill>
              <a:srgbClr val="FFC000"/>
            </a:solidFill>
          </a:ln>
          <a:scene3d>
            <a:camera prst="orthographicFront"/>
            <a:lightRig rig="threePt" dir="t"/>
          </a:scene3d>
          <a:sp3d>
            <a:bevelT w="114300" prst="artDeco"/>
          </a:sp3d>
        </p:spPr>
        <p:txBody>
          <a:bodyPr wrap="square" rtlCol="0">
            <a:spAutoFit/>
          </a:bodyPr>
          <a:lstStyle/>
          <a:p>
            <a:pPr algn="ctr"/>
            <a:r>
              <a:rPr lang="ru-RU" sz="5400" b="1" dirty="0" smtClean="0">
                <a:ln>
                  <a:solidFill>
                    <a:sysClr val="windowText" lastClr="000000"/>
                  </a:solidFill>
                </a:ln>
                <a:solidFill>
                  <a:srgbClr val="0033CC"/>
                </a:solidFill>
                <a:latin typeface="Times New Roman" pitchFamily="18" charset="0"/>
                <a:cs typeface="Times New Roman" pitchFamily="18" charset="0"/>
              </a:rPr>
              <a:t>Повторить</a:t>
            </a:r>
            <a:r>
              <a:rPr lang="ru-RU" sz="6600" b="1" dirty="0" smtClean="0">
                <a:ln>
                  <a:solidFill>
                    <a:sysClr val="windowText" lastClr="000000"/>
                  </a:solidFill>
                </a:ln>
                <a:solidFill>
                  <a:srgbClr val="FF0000"/>
                </a:solidFill>
                <a:latin typeface="Times New Roman" pitchFamily="18" charset="0"/>
                <a:cs typeface="Times New Roman" pitchFamily="18" charset="0"/>
              </a:rPr>
              <a:t> § 26-34</a:t>
            </a:r>
          </a:p>
          <a:p>
            <a:pPr algn="ctr"/>
            <a:r>
              <a:rPr lang="ru-RU" sz="2400" dirty="0" err="1">
                <a:ln>
                  <a:solidFill>
                    <a:sysClr val="windowText" lastClr="000000"/>
                  </a:solidFill>
                </a:ln>
                <a:solidFill>
                  <a:srgbClr val="7030A0"/>
                </a:solidFill>
                <a:latin typeface="Times New Roman" pitchFamily="18" charset="0"/>
                <a:cs typeface="Times New Roman" pitchFamily="18" charset="0"/>
              </a:rPr>
              <a:t>Перышкин</a:t>
            </a:r>
            <a:r>
              <a:rPr lang="ru-RU" sz="2400" dirty="0">
                <a:ln>
                  <a:solidFill>
                    <a:sysClr val="windowText" lastClr="000000"/>
                  </a:solidFill>
                </a:ln>
                <a:solidFill>
                  <a:srgbClr val="7030A0"/>
                </a:solidFill>
                <a:latin typeface="Times New Roman" pitchFamily="18" charset="0"/>
                <a:cs typeface="Times New Roman" pitchFamily="18" charset="0"/>
              </a:rPr>
              <a:t> А.В. </a:t>
            </a:r>
            <a:r>
              <a:rPr lang="ru-RU" sz="2400" dirty="0" smtClean="0">
                <a:ln>
                  <a:solidFill>
                    <a:sysClr val="windowText" lastClr="000000"/>
                  </a:solidFill>
                </a:ln>
                <a:solidFill>
                  <a:srgbClr val="7030A0"/>
                </a:solidFill>
                <a:latin typeface="Times New Roman" pitchFamily="18" charset="0"/>
                <a:cs typeface="Times New Roman" pitchFamily="18" charset="0"/>
              </a:rPr>
              <a:t>Учебник Физика 7 класс</a:t>
            </a:r>
          </a:p>
        </p:txBody>
      </p:sp>
      <p:sp>
        <p:nvSpPr>
          <p:cNvPr id="7" name="TextBox 6"/>
          <p:cNvSpPr txBox="1"/>
          <p:nvPr/>
        </p:nvSpPr>
        <p:spPr>
          <a:xfrm>
            <a:off x="995586" y="4797152"/>
            <a:ext cx="7536853" cy="1446550"/>
          </a:xfrm>
          <a:prstGeom prst="rect">
            <a:avLst/>
          </a:prstGeom>
          <a:solidFill>
            <a:schemeClr val="bg1"/>
          </a:solidFill>
          <a:ln>
            <a:solidFill>
              <a:srgbClr val="0070C0"/>
            </a:solidFill>
          </a:ln>
          <a:scene3d>
            <a:camera prst="orthographicFront"/>
            <a:lightRig rig="threePt" dir="t"/>
          </a:scene3d>
          <a:sp3d>
            <a:bevelT w="114300" prst="artDeco"/>
          </a:sp3d>
        </p:spPr>
        <p:txBody>
          <a:bodyPr wrap="square" rtlCol="0">
            <a:spAutoFit/>
          </a:bodyPr>
          <a:lstStyle/>
          <a:p>
            <a:pPr algn="ctr"/>
            <a:r>
              <a:rPr lang="ru-RU" sz="4400" b="1" dirty="0" smtClean="0">
                <a:ln>
                  <a:solidFill>
                    <a:sysClr val="windowText" lastClr="000000"/>
                  </a:solidFill>
                </a:ln>
                <a:solidFill>
                  <a:srgbClr val="0070C0"/>
                </a:solidFill>
                <a:latin typeface="Times New Roman" pitchFamily="18" charset="0"/>
                <a:cs typeface="Times New Roman" pitchFamily="18" charset="0"/>
              </a:rPr>
              <a:t>Написать </a:t>
            </a:r>
            <a:r>
              <a:rPr lang="ru-RU" sz="4400" b="1" dirty="0">
                <a:ln>
                  <a:solidFill>
                    <a:sysClr val="windowText" lastClr="000000"/>
                  </a:solidFill>
                </a:ln>
                <a:solidFill>
                  <a:srgbClr val="0070C0"/>
                </a:solidFill>
                <a:latin typeface="Times New Roman" pitchFamily="18" charset="0"/>
                <a:cs typeface="Times New Roman" pitchFamily="18" charset="0"/>
              </a:rPr>
              <a:t>эссе о роли трения в природе и технике.</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8000">
              <a:schemeClr val="accent1">
                <a:tint val="66000"/>
                <a:satMod val="160000"/>
              </a:schemeClr>
            </a:gs>
            <a:gs pos="71000">
              <a:schemeClr val="accent1">
                <a:tint val="66000"/>
                <a:satMod val="160000"/>
              </a:schemeClr>
            </a:gs>
            <a:gs pos="39000">
              <a:schemeClr val="accent1">
                <a:tint val="44500"/>
                <a:satMod val="160000"/>
              </a:schemeClr>
            </a:gs>
            <a:gs pos="64000">
              <a:schemeClr val="bg1"/>
            </a:gs>
            <a:gs pos="83000">
              <a:srgbClr val="FFFF99"/>
            </a:gs>
            <a:gs pos="22000">
              <a:srgbClr val="00FFFF"/>
            </a:gs>
          </a:gsLst>
          <a:path path="circle">
            <a:fillToRect l="100000" t="100000"/>
          </a:path>
        </a:gradFill>
        <a:effectLst/>
      </p:bgPr>
    </p:bg>
    <p:spTree>
      <p:nvGrpSpPr>
        <p:cNvPr id="1" name=""/>
        <p:cNvGrpSpPr/>
        <p:nvPr/>
      </p:nvGrpSpPr>
      <p:grpSpPr>
        <a:xfrm>
          <a:off x="0" y="0"/>
          <a:ext cx="0" cy="0"/>
          <a:chOff x="0" y="0"/>
          <a:chExt cx="0" cy="0"/>
        </a:xfrm>
      </p:grpSpPr>
      <p:pic>
        <p:nvPicPr>
          <p:cNvPr id="1026" name="Picture 2" descr="Почему океан голубого цвета? — Naked Science"/>
          <p:cNvPicPr>
            <a:picLocks noChangeAspect="1" noChangeArrowheads="1"/>
          </p:cNvPicPr>
          <p:nvPr/>
        </p:nvPicPr>
        <p:blipFill rotWithShape="1">
          <a:blip r:embed="rId2">
            <a:extLst>
              <a:ext uri="{28A0092B-C50C-407E-A947-70E740481C1C}">
                <a14:useLocalDpi xmlns:a14="http://schemas.microsoft.com/office/drawing/2010/main" val="0"/>
              </a:ext>
            </a:extLst>
          </a:blip>
          <a:srcRect l="13667" r="2864"/>
          <a:stretch/>
        </p:blipFill>
        <p:spPr bwMode="auto">
          <a:xfrm>
            <a:off x="-30907" y="0"/>
            <a:ext cx="9174907" cy="6896314"/>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683568" y="5097378"/>
            <a:ext cx="8379716" cy="769441"/>
          </a:xfrm>
          <a:prstGeom prst="rect">
            <a:avLst/>
          </a:prstGeom>
        </p:spPr>
        <p:txBody>
          <a:bodyPr wrap="square">
            <a:spAutoFit/>
          </a:bodyPr>
          <a:lstStyle/>
          <a:p>
            <a:pPr algn="ctr"/>
            <a:r>
              <a:rPr lang="ru-RU" sz="4400" dirty="0" smtClean="0">
                <a:ln>
                  <a:solidFill>
                    <a:srgbClr val="7030A0"/>
                  </a:solidFill>
                </a:ln>
                <a:solidFill>
                  <a:srgbClr val="FF66CC"/>
                </a:solidFill>
                <a:latin typeface="Comic Sans MS" pitchFamily="66" charset="0"/>
              </a:rPr>
              <a:t>Мне нужно было вспомнить…</a:t>
            </a:r>
            <a:endParaRPr lang="ru-RU" sz="4400" dirty="0">
              <a:ln>
                <a:solidFill>
                  <a:srgbClr val="7030A0"/>
                </a:solidFill>
              </a:ln>
              <a:solidFill>
                <a:srgbClr val="FF66CC"/>
              </a:solidFill>
              <a:latin typeface="Comic Sans MS" pitchFamily="66" charset="0"/>
            </a:endParaRPr>
          </a:p>
        </p:txBody>
      </p:sp>
      <p:sp>
        <p:nvSpPr>
          <p:cNvPr id="5" name="Прямоугольник 4"/>
          <p:cNvSpPr/>
          <p:nvPr/>
        </p:nvSpPr>
        <p:spPr>
          <a:xfrm>
            <a:off x="2854440" y="44624"/>
            <a:ext cx="386195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solidFill>
                    <a:srgbClr val="0033CC"/>
                  </a:solidFill>
                </a:ln>
                <a:solidFill>
                  <a:schemeClr val="bg1"/>
                </a:solidFill>
                <a:effectLst>
                  <a:outerShdw blurRad="76200" dist="50800" dir="5400000" algn="tl" rotWithShape="0">
                    <a:srgbClr val="000000">
                      <a:alpha val="65000"/>
                    </a:srgbClr>
                  </a:outerShdw>
                </a:effectLst>
              </a:rPr>
              <a:t>Вам слово…</a:t>
            </a:r>
            <a:endParaRPr lang="ru-RU" sz="5400" b="1" spc="50" dirty="0">
              <a:ln w="11430">
                <a:solidFill>
                  <a:srgbClr val="0033CC"/>
                </a:solidFill>
              </a:ln>
              <a:solidFill>
                <a:schemeClr val="bg1"/>
              </a:solidFill>
              <a:effectLst>
                <a:outerShdw blurRad="76200" dist="50800" dir="5400000" algn="tl" rotWithShape="0">
                  <a:srgbClr val="000000">
                    <a:alpha val="65000"/>
                  </a:srgbClr>
                </a:outerShdw>
              </a:effectLst>
            </a:endParaRPr>
          </a:p>
        </p:txBody>
      </p:sp>
      <p:sp>
        <p:nvSpPr>
          <p:cNvPr id="9" name="Прямоугольник 8"/>
          <p:cNvSpPr/>
          <p:nvPr/>
        </p:nvSpPr>
        <p:spPr>
          <a:xfrm>
            <a:off x="4537948" y="1556792"/>
            <a:ext cx="4282524" cy="769441"/>
          </a:xfrm>
          <a:prstGeom prst="rect">
            <a:avLst/>
          </a:prstGeom>
        </p:spPr>
        <p:txBody>
          <a:bodyPr wrap="square">
            <a:spAutoFit/>
          </a:bodyPr>
          <a:lstStyle/>
          <a:p>
            <a:pPr algn="ctr"/>
            <a:r>
              <a:rPr lang="ru-RU" sz="4400" b="1" dirty="0" smtClean="0">
                <a:ln>
                  <a:solidFill>
                    <a:srgbClr val="006600"/>
                  </a:solidFill>
                </a:ln>
                <a:solidFill>
                  <a:srgbClr val="00D600"/>
                </a:solidFill>
                <a:latin typeface="Comic Sans MS" pitchFamily="66" charset="0"/>
              </a:rPr>
              <a:t>Я понял, </a:t>
            </a:r>
            <a:r>
              <a:rPr lang="ru-RU" sz="4400" b="1" dirty="0">
                <a:ln>
                  <a:solidFill>
                    <a:srgbClr val="006600"/>
                  </a:solidFill>
                </a:ln>
                <a:solidFill>
                  <a:srgbClr val="00D600"/>
                </a:solidFill>
                <a:latin typeface="Comic Sans MS" pitchFamily="66" charset="0"/>
              </a:rPr>
              <a:t>что</a:t>
            </a:r>
            <a:r>
              <a:rPr lang="ru-RU" sz="4400" b="1" dirty="0" smtClean="0">
                <a:ln>
                  <a:solidFill>
                    <a:srgbClr val="006600"/>
                  </a:solidFill>
                </a:ln>
                <a:solidFill>
                  <a:srgbClr val="00D600"/>
                </a:solidFill>
                <a:latin typeface="Comic Sans MS" pitchFamily="66" charset="0"/>
              </a:rPr>
              <a:t>…</a:t>
            </a:r>
            <a:endParaRPr lang="ru-RU" sz="4400" b="1" dirty="0">
              <a:ln>
                <a:solidFill>
                  <a:srgbClr val="006600"/>
                </a:solidFill>
              </a:ln>
              <a:solidFill>
                <a:srgbClr val="00D600"/>
              </a:solidFill>
              <a:latin typeface="Comic Sans MS" pitchFamily="66" charset="0"/>
            </a:endParaRPr>
          </a:p>
        </p:txBody>
      </p:sp>
      <p:sp>
        <p:nvSpPr>
          <p:cNvPr id="10" name="Прямоугольник 9"/>
          <p:cNvSpPr/>
          <p:nvPr/>
        </p:nvSpPr>
        <p:spPr>
          <a:xfrm>
            <a:off x="251520" y="3284984"/>
            <a:ext cx="5832648" cy="769441"/>
          </a:xfrm>
          <a:prstGeom prst="rect">
            <a:avLst/>
          </a:prstGeom>
        </p:spPr>
        <p:txBody>
          <a:bodyPr wrap="square">
            <a:spAutoFit/>
          </a:bodyPr>
          <a:lstStyle/>
          <a:p>
            <a:pPr algn="ctr"/>
            <a:r>
              <a:rPr lang="ru-RU" sz="4400" b="1" dirty="0" smtClean="0">
                <a:ln>
                  <a:solidFill>
                    <a:srgbClr val="0000FF"/>
                  </a:solidFill>
                </a:ln>
                <a:solidFill>
                  <a:schemeClr val="bg1"/>
                </a:solidFill>
                <a:latin typeface="Comic Sans MS" pitchFamily="66" charset="0"/>
              </a:rPr>
              <a:t>Я бы никогда не…</a:t>
            </a:r>
            <a:endParaRPr lang="ru-RU" sz="4400" b="1" dirty="0">
              <a:ln>
                <a:solidFill>
                  <a:srgbClr val="0000FF"/>
                </a:solidFill>
              </a:ln>
              <a:solidFill>
                <a:schemeClr val="bg1"/>
              </a:solidFill>
              <a:latin typeface="Comic Sans MS" pitchFamily="66" charset="0"/>
            </a:endParaRPr>
          </a:p>
        </p:txBody>
      </p:sp>
      <p:sp>
        <p:nvSpPr>
          <p:cNvPr id="11" name="Прямоугольник 10"/>
          <p:cNvSpPr/>
          <p:nvPr/>
        </p:nvSpPr>
        <p:spPr>
          <a:xfrm>
            <a:off x="2767449" y="2492896"/>
            <a:ext cx="6142271" cy="769441"/>
          </a:xfrm>
          <a:prstGeom prst="rect">
            <a:avLst/>
          </a:prstGeom>
        </p:spPr>
        <p:txBody>
          <a:bodyPr wrap="square">
            <a:spAutoFit/>
          </a:bodyPr>
          <a:lstStyle/>
          <a:p>
            <a:pPr algn="ctr"/>
            <a:r>
              <a:rPr lang="ru-RU" sz="4400" dirty="0" smtClean="0">
                <a:ln>
                  <a:solidFill>
                    <a:srgbClr val="7030A0"/>
                  </a:solidFill>
                </a:ln>
                <a:solidFill>
                  <a:srgbClr val="FF66CC"/>
                </a:solidFill>
                <a:latin typeface="Comic Sans MS" pitchFamily="66" charset="0"/>
              </a:rPr>
              <a:t>Я </a:t>
            </a:r>
            <a:r>
              <a:rPr lang="ru-RU" sz="4400" dirty="0">
                <a:ln>
                  <a:solidFill>
                    <a:srgbClr val="7030A0"/>
                  </a:solidFill>
                </a:ln>
                <a:solidFill>
                  <a:srgbClr val="FF66CC"/>
                </a:solidFill>
                <a:latin typeface="Comic Sans MS" pitchFamily="66" charset="0"/>
              </a:rPr>
              <a:t>почувствовал, что</a:t>
            </a:r>
            <a:r>
              <a:rPr lang="ru-RU" sz="4400" dirty="0" smtClean="0">
                <a:ln>
                  <a:solidFill>
                    <a:srgbClr val="7030A0"/>
                  </a:solidFill>
                </a:ln>
                <a:solidFill>
                  <a:srgbClr val="FF66CC"/>
                </a:solidFill>
                <a:latin typeface="Comic Sans MS" pitchFamily="66" charset="0"/>
              </a:rPr>
              <a:t>…</a:t>
            </a:r>
            <a:endParaRPr lang="ru-RU" sz="4400" dirty="0">
              <a:ln>
                <a:solidFill>
                  <a:srgbClr val="7030A0"/>
                </a:solidFill>
              </a:ln>
              <a:solidFill>
                <a:srgbClr val="FF66CC"/>
              </a:solidFill>
              <a:latin typeface="Comic Sans MS" pitchFamily="66" charset="0"/>
            </a:endParaRPr>
          </a:p>
        </p:txBody>
      </p:sp>
      <p:sp>
        <p:nvSpPr>
          <p:cNvPr id="12" name="Прямоугольник 11"/>
          <p:cNvSpPr/>
          <p:nvPr/>
        </p:nvSpPr>
        <p:spPr>
          <a:xfrm>
            <a:off x="1259632" y="1939479"/>
            <a:ext cx="2571963" cy="769441"/>
          </a:xfrm>
          <a:prstGeom prst="rect">
            <a:avLst/>
          </a:prstGeom>
        </p:spPr>
        <p:txBody>
          <a:bodyPr wrap="square">
            <a:spAutoFit/>
          </a:bodyPr>
          <a:lstStyle/>
          <a:p>
            <a:pPr algn="ctr"/>
            <a:r>
              <a:rPr lang="ru-RU" sz="4400" b="1" dirty="0" smtClean="0">
                <a:ln>
                  <a:solidFill>
                    <a:srgbClr val="CC00CC"/>
                  </a:solidFill>
                </a:ln>
                <a:solidFill>
                  <a:srgbClr val="FFFF00"/>
                </a:solidFill>
                <a:latin typeface="Comic Sans MS" pitchFamily="66" charset="0"/>
              </a:rPr>
              <a:t>Я </a:t>
            </a:r>
            <a:r>
              <a:rPr lang="ru-RU" sz="4400" b="1" dirty="0">
                <a:ln>
                  <a:solidFill>
                    <a:srgbClr val="CC00CC"/>
                  </a:solidFill>
                </a:ln>
                <a:solidFill>
                  <a:srgbClr val="FFFF00"/>
                </a:solidFill>
                <a:latin typeface="Comic Sans MS" pitchFamily="66" charset="0"/>
              </a:rPr>
              <a:t>смог</a:t>
            </a:r>
            <a:r>
              <a:rPr lang="ru-RU" sz="4400" b="1" dirty="0" smtClean="0">
                <a:ln>
                  <a:solidFill>
                    <a:srgbClr val="CC00CC"/>
                  </a:solidFill>
                </a:ln>
                <a:solidFill>
                  <a:srgbClr val="FFFF00"/>
                </a:solidFill>
                <a:latin typeface="Comic Sans MS" pitchFamily="66" charset="0"/>
              </a:rPr>
              <a:t>…</a:t>
            </a:r>
            <a:endParaRPr lang="ru-RU" sz="4400" b="1" dirty="0">
              <a:ln>
                <a:solidFill>
                  <a:srgbClr val="CC00CC"/>
                </a:solidFill>
              </a:ln>
              <a:solidFill>
                <a:srgbClr val="FFFF00"/>
              </a:solidFill>
              <a:latin typeface="Comic Sans MS" pitchFamily="66" charset="0"/>
            </a:endParaRPr>
          </a:p>
        </p:txBody>
      </p:sp>
      <p:sp>
        <p:nvSpPr>
          <p:cNvPr id="14" name="Прямоугольник 13"/>
          <p:cNvSpPr/>
          <p:nvPr/>
        </p:nvSpPr>
        <p:spPr>
          <a:xfrm>
            <a:off x="395536" y="4243735"/>
            <a:ext cx="4830209" cy="769441"/>
          </a:xfrm>
          <a:prstGeom prst="rect">
            <a:avLst/>
          </a:prstGeom>
        </p:spPr>
        <p:txBody>
          <a:bodyPr wrap="square">
            <a:spAutoFit/>
          </a:bodyPr>
          <a:lstStyle/>
          <a:p>
            <a:pPr algn="ctr"/>
            <a:r>
              <a:rPr lang="ru-RU" sz="4400" b="1" dirty="0" smtClean="0">
                <a:ln>
                  <a:solidFill>
                    <a:srgbClr val="000066"/>
                  </a:solidFill>
                </a:ln>
                <a:solidFill>
                  <a:srgbClr val="36F83B"/>
                </a:solidFill>
                <a:latin typeface="Comic Sans MS" pitchFamily="66" charset="0"/>
              </a:rPr>
              <a:t>Меня </a:t>
            </a:r>
            <a:r>
              <a:rPr lang="ru-RU" sz="4400" b="1" dirty="0">
                <a:ln>
                  <a:solidFill>
                    <a:srgbClr val="000066"/>
                  </a:solidFill>
                </a:ln>
                <a:solidFill>
                  <a:srgbClr val="36F83B"/>
                </a:solidFill>
                <a:latin typeface="Comic Sans MS" pitchFamily="66" charset="0"/>
              </a:rPr>
              <a:t>удивило</a:t>
            </a:r>
            <a:r>
              <a:rPr lang="ru-RU" sz="4400" b="1" dirty="0" smtClean="0">
                <a:ln>
                  <a:solidFill>
                    <a:srgbClr val="000066"/>
                  </a:solidFill>
                </a:ln>
                <a:solidFill>
                  <a:srgbClr val="36F83B"/>
                </a:solidFill>
                <a:latin typeface="Comic Sans MS" pitchFamily="66" charset="0"/>
              </a:rPr>
              <a:t>…</a:t>
            </a:r>
            <a:endParaRPr lang="ru-RU" sz="4400" b="1" dirty="0">
              <a:ln>
                <a:solidFill>
                  <a:srgbClr val="000066"/>
                </a:solidFill>
              </a:ln>
              <a:solidFill>
                <a:srgbClr val="36F83B"/>
              </a:solidFill>
              <a:latin typeface="Comic Sans MS" pitchFamily="66" charset="0"/>
            </a:endParaRPr>
          </a:p>
        </p:txBody>
      </p:sp>
      <p:sp>
        <p:nvSpPr>
          <p:cNvPr id="16" name="Прямоугольник 15"/>
          <p:cNvSpPr/>
          <p:nvPr/>
        </p:nvSpPr>
        <p:spPr>
          <a:xfrm>
            <a:off x="1666354" y="5899919"/>
            <a:ext cx="4993878" cy="769441"/>
          </a:xfrm>
          <a:prstGeom prst="rect">
            <a:avLst/>
          </a:prstGeom>
        </p:spPr>
        <p:txBody>
          <a:bodyPr wrap="square">
            <a:spAutoFit/>
          </a:bodyPr>
          <a:lstStyle/>
          <a:p>
            <a:pPr algn="ctr"/>
            <a:r>
              <a:rPr lang="ru-RU" sz="4400" dirty="0" smtClean="0">
                <a:ln>
                  <a:solidFill>
                    <a:srgbClr val="9F2936">
                      <a:lumMod val="75000"/>
                    </a:srgbClr>
                  </a:solidFill>
                </a:ln>
                <a:solidFill>
                  <a:srgbClr val="9F2936">
                    <a:lumMod val="60000"/>
                    <a:lumOff val="40000"/>
                  </a:srgbClr>
                </a:solidFill>
                <a:latin typeface="Comic Sans MS" pitchFamily="66" charset="0"/>
              </a:rPr>
              <a:t>Мне </a:t>
            </a:r>
            <a:r>
              <a:rPr lang="ru-RU" sz="4400" dirty="0">
                <a:ln>
                  <a:solidFill>
                    <a:srgbClr val="9F2936">
                      <a:lumMod val="75000"/>
                    </a:srgbClr>
                  </a:solidFill>
                </a:ln>
                <a:solidFill>
                  <a:srgbClr val="9F2936">
                    <a:lumMod val="60000"/>
                    <a:lumOff val="40000"/>
                  </a:srgbClr>
                </a:solidFill>
                <a:latin typeface="Comic Sans MS" pitchFamily="66" charset="0"/>
              </a:rPr>
              <a:t>захотелось…</a:t>
            </a:r>
          </a:p>
        </p:txBody>
      </p:sp>
      <p:sp>
        <p:nvSpPr>
          <p:cNvPr id="13" name="Прямоугольник 12"/>
          <p:cNvSpPr/>
          <p:nvPr/>
        </p:nvSpPr>
        <p:spPr>
          <a:xfrm>
            <a:off x="5073449" y="3955703"/>
            <a:ext cx="4035055" cy="769441"/>
          </a:xfrm>
          <a:prstGeom prst="rect">
            <a:avLst/>
          </a:prstGeom>
        </p:spPr>
        <p:txBody>
          <a:bodyPr wrap="square">
            <a:spAutoFit/>
          </a:bodyPr>
          <a:lstStyle/>
          <a:p>
            <a:pPr algn="ctr"/>
            <a:r>
              <a:rPr lang="ru-RU" sz="4400" b="1" dirty="0" smtClean="0">
                <a:ln>
                  <a:solidFill>
                    <a:srgbClr val="CC00CC"/>
                  </a:solidFill>
                </a:ln>
                <a:solidFill>
                  <a:srgbClr val="FFFF00"/>
                </a:solidFill>
                <a:latin typeface="Comic Sans MS" pitchFamily="66" charset="0"/>
              </a:rPr>
              <a:t>Я </a:t>
            </a:r>
            <a:r>
              <a:rPr lang="ru-RU" sz="4400" b="1" dirty="0">
                <a:ln>
                  <a:solidFill>
                    <a:srgbClr val="CC00CC"/>
                  </a:solidFill>
                </a:ln>
                <a:solidFill>
                  <a:srgbClr val="FFFF00"/>
                </a:solidFill>
                <a:latin typeface="Comic Sans MS" pitchFamily="66" charset="0"/>
              </a:rPr>
              <a:t>попробую</a:t>
            </a:r>
            <a:r>
              <a:rPr lang="ru-RU" sz="4400" b="1" dirty="0" smtClean="0">
                <a:ln>
                  <a:solidFill>
                    <a:srgbClr val="CC00CC"/>
                  </a:solidFill>
                </a:ln>
                <a:solidFill>
                  <a:srgbClr val="FFFF00"/>
                </a:solidFill>
                <a:latin typeface="Comic Sans MS" pitchFamily="66" charset="0"/>
              </a:rPr>
              <a:t>…</a:t>
            </a:r>
            <a:endParaRPr lang="ru-RU" sz="4400" b="1" dirty="0">
              <a:ln>
                <a:solidFill>
                  <a:srgbClr val="CC00CC"/>
                </a:solidFill>
              </a:ln>
              <a:solidFill>
                <a:srgbClr val="FFFF00"/>
              </a:solidFill>
              <a:latin typeface="Comic Sans MS" pitchFamily="66" charset="0"/>
            </a:endParaRPr>
          </a:p>
        </p:txBody>
      </p:sp>
      <p:sp>
        <p:nvSpPr>
          <p:cNvPr id="21" name="Прямоугольник 20"/>
          <p:cNvSpPr/>
          <p:nvPr/>
        </p:nvSpPr>
        <p:spPr>
          <a:xfrm>
            <a:off x="666874" y="871264"/>
            <a:ext cx="7503262" cy="769441"/>
          </a:xfrm>
          <a:prstGeom prst="rect">
            <a:avLst/>
          </a:prstGeom>
        </p:spPr>
        <p:txBody>
          <a:bodyPr wrap="square">
            <a:spAutoFit/>
          </a:bodyPr>
          <a:lstStyle/>
          <a:p>
            <a:pPr algn="ctr"/>
            <a:r>
              <a:rPr lang="ru-RU" sz="4400" b="1" dirty="0" smtClean="0">
                <a:ln>
                  <a:solidFill>
                    <a:srgbClr val="CC00CC"/>
                  </a:solidFill>
                </a:ln>
                <a:solidFill>
                  <a:srgbClr val="FFFF00"/>
                </a:solidFill>
                <a:latin typeface="Comic Sans MS" pitchFamily="66" charset="0"/>
              </a:rPr>
              <a:t>Урок дал мне для жизни…</a:t>
            </a:r>
            <a:endParaRPr lang="ru-RU" sz="4400" b="1" dirty="0">
              <a:ln>
                <a:solidFill>
                  <a:srgbClr val="CC00CC"/>
                </a:solidFill>
              </a:ln>
              <a:solidFill>
                <a:srgbClr val="FFFF00"/>
              </a:solidFill>
              <a:latin typeface="Comic Sans MS" pitchFamily="66" charset="0"/>
            </a:endParaRPr>
          </a:p>
        </p:txBody>
      </p:sp>
    </p:spTree>
    <p:extLst>
      <p:ext uri="{BB962C8B-B14F-4D97-AF65-F5344CB8AC3E}">
        <p14:creationId xmlns:p14="http://schemas.microsoft.com/office/powerpoint/2010/main" val="19040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5"/>
                                        </p:tgtEl>
                                      </p:cBhvr>
                                    </p:animEffect>
                                    <p:set>
                                      <p:cBhvr>
                                        <p:cTn id="54" dur="1" fill="hold">
                                          <p:stCondLst>
                                            <p:cond delay="499"/>
                                          </p:stCondLst>
                                        </p:cTn>
                                        <p:tgtEl>
                                          <p:spTgt spid="5"/>
                                        </p:tgtEl>
                                        <p:attrNameLst>
                                          <p:attrName>style.visibility</p:attrName>
                                        </p:attrNameLst>
                                      </p:cBhvr>
                                      <p:to>
                                        <p:strVal val="hidden"/>
                                      </p:to>
                                    </p:set>
                                  </p:childTnLst>
                                </p:cTn>
                              </p:par>
                              <p:par>
                                <p:cTn id="55" presetID="2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9" grpId="0"/>
      <p:bldP spid="10" grpId="0"/>
      <p:bldP spid="11" grpId="0"/>
      <p:bldP spid="12" grpId="0"/>
      <p:bldP spid="14" grpId="0"/>
      <p:bldP spid="16" grpId="0"/>
      <p:bldP spid="13"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r="-100000" b="-100000"/>
        </a:gradFill>
        <a:effectLst/>
      </p:bgPr>
    </p:bg>
    <p:spTree>
      <p:nvGrpSpPr>
        <p:cNvPr id="1" name=""/>
        <p:cNvGrpSpPr/>
        <p:nvPr/>
      </p:nvGrpSpPr>
      <p:grpSpPr>
        <a:xfrm>
          <a:off x="0" y="0"/>
          <a:ext cx="0" cy="0"/>
          <a:chOff x="0" y="0"/>
          <a:chExt cx="0" cy="0"/>
        </a:xfrm>
      </p:grpSpPr>
      <p:pic>
        <p:nvPicPr>
          <p:cNvPr id="3074" name="Picture 2" descr="Картинки по запросу архипелаг"/>
          <p:cNvPicPr>
            <a:picLocks noChangeAspect="1" noChangeArrowheads="1"/>
          </p:cNvPicPr>
          <p:nvPr/>
        </p:nvPicPr>
        <p:blipFill rotWithShape="1">
          <a:blip r:embed="rId2">
            <a:extLst>
              <a:ext uri="{28A0092B-C50C-407E-A947-70E740481C1C}">
                <a14:useLocalDpi xmlns:a14="http://schemas.microsoft.com/office/drawing/2010/main" val="0"/>
              </a:ext>
            </a:extLst>
          </a:blip>
          <a:srcRect l="6124" t="1842" r="10017" b="8819"/>
          <a:stretch/>
        </p:blipFill>
        <p:spPr bwMode="auto">
          <a:xfrm>
            <a:off x="0" y="0"/>
            <a:ext cx="9180512"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Картинки по запросу островок"/>
          <p:cNvPicPr>
            <a:picLocks noChangeAspect="1" noChangeArrowheads="1"/>
          </p:cNvPicPr>
          <p:nvPr/>
        </p:nvPicPr>
        <p:blipFill rotWithShape="1">
          <a:blip r:embed="rId3">
            <a:extLst>
              <a:ext uri="{28A0092B-C50C-407E-A947-70E740481C1C}">
                <a14:useLocalDpi xmlns:a14="http://schemas.microsoft.com/office/drawing/2010/main" val="0"/>
              </a:ext>
            </a:extLst>
          </a:blip>
          <a:srcRect b="16333"/>
          <a:stretch/>
        </p:blipFill>
        <p:spPr bwMode="auto">
          <a:xfrm>
            <a:off x="36512" y="1700809"/>
            <a:ext cx="4714492" cy="3528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2966" y="18490"/>
            <a:ext cx="6058069" cy="1754326"/>
          </a:xfrm>
          <a:prstGeom prst="rect">
            <a:avLst/>
          </a:prstGeom>
          <a:noFill/>
        </p:spPr>
        <p:txBody>
          <a:bodyPr wrap="none" lIns="91440" tIns="45720" rIns="91440" bIns="45720">
            <a:spAutoFit/>
          </a:bodyPr>
          <a:lstStyle/>
          <a:p>
            <a:pPr algn="ctr"/>
            <a:r>
              <a:rPr lang="ru-RU" sz="54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Остров </a:t>
            </a:r>
          </a:p>
          <a:p>
            <a:pPr algn="ctr"/>
            <a:r>
              <a:rPr lang="ru-RU" sz="54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СИЛЫ ТЯЖЕСТИ</a:t>
            </a:r>
            <a:endParaRPr lang="ru-RU" sz="5400" b="1" cap="none" spc="0"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p:txBody>
      </p:sp>
      <p:sp>
        <p:nvSpPr>
          <p:cNvPr id="9" name="Выноска-облако 8"/>
          <p:cNvSpPr/>
          <p:nvPr/>
        </p:nvSpPr>
        <p:spPr>
          <a:xfrm>
            <a:off x="4775691" y="2665323"/>
            <a:ext cx="4248472" cy="4076045"/>
          </a:xfrm>
          <a:prstGeom prst="cloudCallout">
            <a:avLst>
              <a:gd name="adj1" fmla="val -64520"/>
              <a:gd name="adj2" fmla="val -73109"/>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FFC000"/>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400" b="1" dirty="0">
                <a:ln>
                  <a:solidFill>
                    <a:sysClr val="windowText" lastClr="000000"/>
                  </a:solidFill>
                </a:ln>
                <a:solidFill>
                  <a:srgbClr val="0070C0"/>
                </a:solidFill>
              </a:rPr>
              <a:t>Я – Сила Тяжести, </a:t>
            </a:r>
            <a:r>
              <a:rPr lang="ru-RU" sz="2400" b="1" dirty="0" smtClean="0">
                <a:ln>
                  <a:solidFill>
                    <a:sysClr val="windowText" lastClr="000000"/>
                  </a:solidFill>
                </a:ln>
                <a:solidFill>
                  <a:srgbClr val="0070C0"/>
                </a:solidFill>
              </a:rPr>
              <a:t>т.е. </a:t>
            </a:r>
            <a:r>
              <a:rPr lang="ru-RU" sz="2400" b="1" dirty="0">
                <a:ln>
                  <a:solidFill>
                    <a:sysClr val="windowText" lastClr="000000"/>
                  </a:solidFill>
                </a:ln>
                <a:solidFill>
                  <a:srgbClr val="0070C0"/>
                </a:solidFill>
              </a:rPr>
              <a:t>сила, с которой Земля притягивает к себе все тела, подобно тому, как дети тянутся к своей </a:t>
            </a:r>
            <a:r>
              <a:rPr lang="ru-RU" sz="2400" b="1" dirty="0" smtClean="0">
                <a:ln>
                  <a:solidFill>
                    <a:sysClr val="windowText" lastClr="000000"/>
                  </a:solidFill>
                </a:ln>
                <a:solidFill>
                  <a:srgbClr val="0070C0"/>
                </a:solidFill>
              </a:rPr>
              <a:t>Матери</a:t>
            </a:r>
            <a:r>
              <a:rPr lang="ru-RU" sz="2400" b="1" dirty="0">
                <a:ln>
                  <a:solidFill>
                    <a:sysClr val="windowText" lastClr="000000"/>
                  </a:solidFill>
                </a:ln>
                <a:solidFill>
                  <a:srgbClr val="0070C0"/>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7000">
              <a:schemeClr val="bg1"/>
            </a:gs>
            <a:gs pos="64000">
              <a:srgbClr val="21FF90"/>
            </a:gs>
            <a:gs pos="1000">
              <a:srgbClr val="FFFF00"/>
            </a:gs>
            <a:gs pos="73000">
              <a:schemeClr val="bg1"/>
            </a:gs>
            <a:gs pos="95000">
              <a:srgbClr val="FFEBFA"/>
            </a:gs>
          </a:gsLst>
          <a:lin ang="13500000" scaled="1"/>
        </a:gradFill>
        <a:effectLst/>
      </p:bgPr>
    </p:bg>
    <p:spTree>
      <p:nvGrpSpPr>
        <p:cNvPr id="1" name=""/>
        <p:cNvGrpSpPr/>
        <p:nvPr/>
      </p:nvGrpSpPr>
      <p:grpSpPr>
        <a:xfrm>
          <a:off x="0" y="0"/>
          <a:ext cx="0" cy="0"/>
          <a:chOff x="0" y="0"/>
          <a:chExt cx="0" cy="0"/>
        </a:xfrm>
      </p:grpSpPr>
      <p:pic>
        <p:nvPicPr>
          <p:cNvPr id="9" name="Picture 2" descr="Картинки по запросу архипелаг"/>
          <p:cNvPicPr>
            <a:picLocks noChangeAspect="1" noChangeArrowheads="1"/>
          </p:cNvPicPr>
          <p:nvPr/>
        </p:nvPicPr>
        <p:blipFill rotWithShape="1">
          <a:blip r:embed="rId2">
            <a:extLst>
              <a:ext uri="{28A0092B-C50C-407E-A947-70E740481C1C}">
                <a14:useLocalDpi xmlns:a14="http://schemas.microsoft.com/office/drawing/2010/main" val="0"/>
              </a:ext>
            </a:extLst>
          </a:blip>
          <a:srcRect l="6124" t="1842" r="10017" b="8819"/>
          <a:stretch/>
        </p:blipFill>
        <p:spPr bwMode="auto">
          <a:xfrm>
            <a:off x="0" y="0"/>
            <a:ext cx="918051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56" y="82367"/>
            <a:ext cx="5987304" cy="403187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sp3d/>
          </a:bodyPr>
          <a:lstStyle/>
          <a:p>
            <a:pPr algn="ctr"/>
            <a:r>
              <a:rPr lang="ru-RU" sz="3200" b="1" dirty="0">
                <a:ln>
                  <a:solidFill>
                    <a:sysClr val="windowText" lastClr="000000"/>
                  </a:solidFill>
                </a:ln>
                <a:solidFill>
                  <a:srgbClr val="008000"/>
                </a:solidFill>
              </a:rPr>
              <a:t>Вороне, масса которой 1 кг, </a:t>
            </a:r>
            <a:r>
              <a:rPr lang="ru-RU" sz="3200" b="1" dirty="0" smtClean="0">
                <a:ln>
                  <a:solidFill>
                    <a:sysClr val="windowText" lastClr="000000"/>
                  </a:solidFill>
                </a:ln>
                <a:solidFill>
                  <a:srgbClr val="008000"/>
                </a:solidFill>
              </a:rPr>
              <a:t>«где-то </a:t>
            </a:r>
            <a:r>
              <a:rPr lang="ru-RU" sz="3200" b="1" dirty="0">
                <a:ln>
                  <a:solidFill>
                    <a:sysClr val="windowText" lastClr="000000"/>
                  </a:solidFill>
                </a:ln>
                <a:solidFill>
                  <a:srgbClr val="008000"/>
                </a:solidFill>
              </a:rPr>
              <a:t>бог послал кусочек </a:t>
            </a:r>
            <a:r>
              <a:rPr lang="ru-RU" sz="3200" b="1" dirty="0" smtClean="0">
                <a:ln>
                  <a:solidFill>
                    <a:sysClr val="windowText" lastClr="000000"/>
                  </a:solidFill>
                </a:ln>
                <a:solidFill>
                  <a:srgbClr val="008000"/>
                </a:solidFill>
              </a:rPr>
              <a:t>сыру, на </a:t>
            </a:r>
            <a:r>
              <a:rPr lang="ru-RU" sz="3200" b="1" dirty="0">
                <a:ln>
                  <a:solidFill>
                    <a:sysClr val="windowText" lastClr="000000"/>
                  </a:solidFill>
                </a:ln>
                <a:solidFill>
                  <a:srgbClr val="008000"/>
                </a:solidFill>
              </a:rPr>
              <a:t>ель Ворона </a:t>
            </a:r>
            <a:r>
              <a:rPr lang="ru-RU" sz="3200" b="1" dirty="0" err="1" smtClean="0">
                <a:ln>
                  <a:solidFill>
                    <a:sysClr val="windowText" lastClr="000000"/>
                  </a:solidFill>
                </a:ln>
                <a:solidFill>
                  <a:srgbClr val="008000"/>
                </a:solidFill>
              </a:rPr>
              <a:t>взгромоздясь</a:t>
            </a:r>
            <a:r>
              <a:rPr lang="ru-RU" sz="3200" b="1" dirty="0" smtClean="0">
                <a:ln>
                  <a:solidFill>
                    <a:sysClr val="windowText" lastClr="000000"/>
                  </a:solidFill>
                </a:ln>
                <a:solidFill>
                  <a:srgbClr val="008000"/>
                </a:solidFill>
              </a:rPr>
              <a:t>…»</a:t>
            </a:r>
          </a:p>
          <a:p>
            <a:pPr algn="ctr"/>
            <a:r>
              <a:rPr lang="ru-RU" sz="3200" b="1" dirty="0">
                <a:ln>
                  <a:solidFill>
                    <a:sysClr val="windowText" lastClr="000000"/>
                  </a:solidFill>
                </a:ln>
                <a:solidFill>
                  <a:srgbClr val="008000"/>
                </a:solidFill>
              </a:rPr>
              <a:t>А</a:t>
            </a:r>
            <a:r>
              <a:rPr lang="ru-RU" sz="3200" b="1" dirty="0" smtClean="0">
                <a:ln>
                  <a:solidFill>
                    <a:sysClr val="windowText" lastClr="000000"/>
                  </a:solidFill>
                </a:ln>
                <a:solidFill>
                  <a:srgbClr val="008000"/>
                </a:solidFill>
              </a:rPr>
              <a:t> ветка ели </a:t>
            </a:r>
            <a:r>
              <a:rPr lang="ru-RU" sz="3200" b="1" dirty="0">
                <a:ln>
                  <a:solidFill>
                    <a:sysClr val="windowText" lastClr="000000"/>
                  </a:solidFill>
                </a:ln>
                <a:solidFill>
                  <a:srgbClr val="008000"/>
                </a:solidFill>
              </a:rPr>
              <a:t>под тяжестью вороны и сыра согнулась. </a:t>
            </a:r>
            <a:r>
              <a:rPr lang="ru-RU" sz="3200" b="1" dirty="0" smtClean="0">
                <a:ln>
                  <a:solidFill>
                    <a:sysClr val="windowText" lastClr="000000"/>
                  </a:solidFill>
                </a:ln>
                <a:solidFill>
                  <a:srgbClr val="008000"/>
                </a:solidFill>
              </a:rPr>
              <a:t>Сила, </a:t>
            </a:r>
            <a:r>
              <a:rPr lang="ru-RU" sz="3200" b="1" dirty="0">
                <a:ln>
                  <a:solidFill>
                    <a:sysClr val="windowText" lastClr="000000"/>
                  </a:solidFill>
                </a:ln>
                <a:solidFill>
                  <a:srgbClr val="008000"/>
                </a:solidFill>
              </a:rPr>
              <a:t>с </a:t>
            </a:r>
            <a:r>
              <a:rPr lang="ru-RU" sz="3200" b="1" dirty="0" smtClean="0">
                <a:ln>
                  <a:solidFill>
                    <a:sysClr val="windowText" lastClr="000000"/>
                  </a:solidFill>
                </a:ln>
                <a:solidFill>
                  <a:srgbClr val="008000"/>
                </a:solidFill>
              </a:rPr>
              <a:t>которой ворона с сыром давят на ветку, </a:t>
            </a:r>
            <a:r>
              <a:rPr lang="ru-RU" sz="3200" b="1" dirty="0">
                <a:ln>
                  <a:solidFill>
                    <a:sysClr val="windowText" lastClr="000000"/>
                  </a:solidFill>
                </a:ln>
                <a:solidFill>
                  <a:srgbClr val="008000"/>
                </a:solidFill>
              </a:rPr>
              <a:t>равна 10,8 Н</a:t>
            </a:r>
            <a:r>
              <a:rPr lang="ru-RU" sz="3200" b="1" dirty="0" smtClean="0">
                <a:ln>
                  <a:solidFill>
                    <a:sysClr val="windowText" lastClr="000000"/>
                  </a:solidFill>
                </a:ln>
                <a:solidFill>
                  <a:srgbClr val="008000"/>
                </a:solidFill>
              </a:rPr>
              <a:t>. </a:t>
            </a:r>
            <a:endParaRPr lang="ru-RU" sz="3200" b="1" dirty="0">
              <a:ln>
                <a:solidFill>
                  <a:sysClr val="windowText" lastClr="000000"/>
                </a:solidFill>
              </a:ln>
              <a:solidFill>
                <a:srgbClr val="008000"/>
              </a:solidFill>
            </a:endParaRPr>
          </a:p>
        </p:txBody>
      </p:sp>
      <p:pic>
        <p:nvPicPr>
          <p:cNvPr id="4098" name="Picture 2" descr="Картинки по запросу ворона и лисиц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99975"/>
            <a:ext cx="3068530" cy="37966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a:off x="7847856" y="5424324"/>
            <a:ext cx="1296144" cy="1152128"/>
          </a:xfrm>
          <a:prstGeom prst="roundRect">
            <a:avLst/>
          </a:prstGeom>
          <a:solidFill>
            <a:srgbClr val="00B050"/>
          </a:solidFill>
          <a:ln>
            <a:solidFill>
              <a:srgbClr val="006600"/>
            </a:solidFill>
          </a:ln>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9600" b="1" dirty="0" smtClean="0">
                <a:latin typeface="Comic Sans MS" panose="030F0702030302020204" pitchFamily="66" charset="0"/>
              </a:rPr>
              <a:t>И</a:t>
            </a:r>
            <a:endParaRPr lang="ru-RU" sz="9600" b="1" dirty="0">
              <a:latin typeface="Comic Sans MS" panose="030F0702030302020204" pitchFamily="66" charset="0"/>
            </a:endParaRPr>
          </a:p>
        </p:txBody>
      </p:sp>
      <p:sp>
        <p:nvSpPr>
          <p:cNvPr id="2" name="Прямоугольник 1"/>
          <p:cNvSpPr/>
          <p:nvPr/>
        </p:nvSpPr>
        <p:spPr>
          <a:xfrm>
            <a:off x="35496" y="4217020"/>
            <a:ext cx="7812360" cy="2308324"/>
          </a:xfrm>
          <a:prstGeom prst="rect">
            <a:avLst/>
          </a:prstGeom>
        </p:spPr>
        <p:txBody>
          <a:bodyPr wrap="square">
            <a:spAutoFit/>
          </a:bodyPr>
          <a:lstStyle/>
          <a:p>
            <a:pPr algn="ctr"/>
            <a:r>
              <a:rPr lang="ru-RU" sz="36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Сможет ли лиса, облизывающаяся внизу и владеющая знаниями по физике на уровне 7 класса, вычислить массу божественно вкусного сыра?</a:t>
            </a:r>
          </a:p>
        </p:txBody>
      </p:sp>
    </p:spTree>
    <p:extLst>
      <p:ext uri="{BB962C8B-B14F-4D97-AF65-F5344CB8AC3E}">
        <p14:creationId xmlns:p14="http://schemas.microsoft.com/office/powerpoint/2010/main" val="244130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DDEBCF"/>
            </a:gs>
            <a:gs pos="83000">
              <a:srgbClr val="9CB86E"/>
            </a:gs>
            <a:gs pos="100000">
              <a:srgbClr val="156B13"/>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2" descr="Картинки по запросу архипелаг"/>
          <p:cNvPicPr>
            <a:picLocks noChangeAspect="1" noChangeArrowheads="1"/>
          </p:cNvPicPr>
          <p:nvPr/>
        </p:nvPicPr>
        <p:blipFill rotWithShape="1">
          <a:blip r:embed="rId2">
            <a:extLst>
              <a:ext uri="{28A0092B-C50C-407E-A947-70E740481C1C}">
                <a14:useLocalDpi xmlns:a14="http://schemas.microsoft.com/office/drawing/2010/main" val="0"/>
              </a:ext>
            </a:extLst>
          </a:blip>
          <a:srcRect l="6124" t="1842" r="10017" b="8819"/>
          <a:stretch/>
        </p:blipFill>
        <p:spPr bwMode="auto">
          <a:xfrm>
            <a:off x="0" y="0"/>
            <a:ext cx="91805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Картинки по запросу определение цены деления динамометра"/>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542" t="2941" r="33688" b="2057"/>
          <a:stretch/>
        </p:blipFill>
        <p:spPr bwMode="auto">
          <a:xfrm>
            <a:off x="1907704" y="332656"/>
            <a:ext cx="5527344" cy="6100550"/>
          </a:xfrm>
          <a:prstGeom prst="rect">
            <a:avLst/>
          </a:prstGeom>
          <a:noFill/>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25204" y="0"/>
            <a:ext cx="1296144" cy="1152128"/>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9600" b="1" dirty="0">
                <a:latin typeface="Comic Sans MS" panose="030F0702030302020204" pitchFamily="66" charset="0"/>
              </a:rPr>
              <a:t>И</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r="-100000" b="-100000"/>
        </a:gradFill>
        <a:effectLst/>
      </p:bgPr>
    </p:bg>
    <p:spTree>
      <p:nvGrpSpPr>
        <p:cNvPr id="1" name=""/>
        <p:cNvGrpSpPr/>
        <p:nvPr/>
      </p:nvGrpSpPr>
      <p:grpSpPr>
        <a:xfrm>
          <a:off x="0" y="0"/>
          <a:ext cx="0" cy="0"/>
          <a:chOff x="0" y="0"/>
          <a:chExt cx="0" cy="0"/>
        </a:xfrm>
      </p:grpSpPr>
      <p:pic>
        <p:nvPicPr>
          <p:cNvPr id="3074" name="Picture 2" descr="Картинки по запросу архипелаг"/>
          <p:cNvPicPr>
            <a:picLocks noChangeAspect="1" noChangeArrowheads="1"/>
          </p:cNvPicPr>
          <p:nvPr/>
        </p:nvPicPr>
        <p:blipFill rotWithShape="1">
          <a:blip r:embed="rId3">
            <a:extLst>
              <a:ext uri="{28A0092B-C50C-407E-A947-70E740481C1C}">
                <a14:useLocalDpi xmlns:a14="http://schemas.microsoft.com/office/drawing/2010/main" val="0"/>
              </a:ext>
            </a:extLst>
          </a:blip>
          <a:srcRect l="6124" t="1842" r="10017" b="8819"/>
          <a:stretch/>
        </p:blipFill>
        <p:spPr bwMode="auto">
          <a:xfrm>
            <a:off x="0" y="0"/>
            <a:ext cx="91805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179563"/>
            <a:ext cx="3735567" cy="26382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1550181" y="44624"/>
            <a:ext cx="6043642" cy="1938992"/>
          </a:xfrm>
          <a:prstGeom prst="rect">
            <a:avLst/>
          </a:prstGeom>
          <a:noFill/>
        </p:spPr>
        <p:txBody>
          <a:bodyPr wrap="none" lIns="91440" tIns="45720" rIns="91440" bIns="45720">
            <a:spAutoFit/>
          </a:bodyPr>
          <a:lstStyle/>
          <a:p>
            <a:pPr algn="ctr"/>
            <a:r>
              <a:rPr lang="ru-RU" sz="60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Остров </a:t>
            </a:r>
          </a:p>
          <a:p>
            <a:pPr algn="ctr"/>
            <a:r>
              <a:rPr lang="ru-RU" sz="60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СИЛЫ ТРЕНИЯ</a:t>
            </a:r>
            <a:endParaRPr lang="ru-RU" sz="6000" b="1" cap="none" spc="0"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p:txBody>
      </p:sp>
      <p:sp>
        <p:nvSpPr>
          <p:cNvPr id="9" name="Выноска-облако 8"/>
          <p:cNvSpPr/>
          <p:nvPr/>
        </p:nvSpPr>
        <p:spPr>
          <a:xfrm>
            <a:off x="2054237" y="2043834"/>
            <a:ext cx="7126275" cy="4731960"/>
          </a:xfrm>
          <a:prstGeom prst="cloudCallout">
            <a:avLst>
              <a:gd name="adj1" fmla="val -48861"/>
              <a:gd name="adj2" fmla="val -5197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25400" cap="flat" cmpd="sng" algn="ctr">
            <a:solidFill>
              <a:srgbClr val="FFC000"/>
            </a:solidFill>
            <a:prstDash val="solid"/>
          </a:ln>
          <a:effectLst/>
          <a:scene3d>
            <a:camera prst="orthographicFront"/>
            <a:lightRig rig="threePt" dir="t"/>
          </a:scene3d>
          <a:sp3d>
            <a:bevelT/>
          </a:sp3d>
        </p:spPr>
        <p:txBody>
          <a:bodyPr wrap="square">
            <a:spAutoFit/>
          </a:bodyPr>
          <a:lstStyle/>
          <a:p>
            <a:pPr lvl="0" algn="ctr"/>
            <a:r>
              <a:rPr lang="ru-RU" sz="2800" b="1" kern="0" dirty="0">
                <a:ln>
                  <a:solidFill>
                    <a:sysClr val="windowText" lastClr="000000"/>
                  </a:solidFill>
                </a:ln>
                <a:solidFill>
                  <a:srgbClr val="0070C0"/>
                </a:solidFill>
                <a:latin typeface="Calibri"/>
              </a:rPr>
              <a:t> </a:t>
            </a:r>
            <a:r>
              <a:rPr lang="ru-RU" sz="2800" b="1" kern="0" dirty="0" smtClean="0">
                <a:ln>
                  <a:solidFill>
                    <a:sysClr val="windowText" lastClr="000000"/>
                  </a:solidFill>
                </a:ln>
                <a:solidFill>
                  <a:srgbClr val="0070C0"/>
                </a:solidFill>
                <a:latin typeface="Calibri"/>
              </a:rPr>
              <a:t>Древние славяне называли меня третьим </a:t>
            </a:r>
            <a:r>
              <a:rPr lang="ru-RU" sz="2800" b="1" kern="0" dirty="0">
                <a:ln>
                  <a:solidFill>
                    <a:sysClr val="windowText" lastClr="000000"/>
                  </a:solidFill>
                </a:ln>
                <a:solidFill>
                  <a:srgbClr val="0070C0"/>
                </a:solidFill>
                <a:latin typeface="Calibri"/>
              </a:rPr>
              <a:t>сыном Неба и </a:t>
            </a:r>
            <a:r>
              <a:rPr lang="ru-RU" sz="2800" b="1" kern="0" dirty="0" smtClean="0">
                <a:ln>
                  <a:solidFill>
                    <a:sysClr val="windowText" lastClr="000000"/>
                  </a:solidFill>
                </a:ln>
                <a:solidFill>
                  <a:srgbClr val="0070C0"/>
                </a:solidFill>
                <a:latin typeface="Calibri"/>
              </a:rPr>
              <a:t>Земли. Мне приписывали особую </a:t>
            </a:r>
            <a:r>
              <a:rPr lang="ru-RU" sz="2800" b="1" kern="0" dirty="0">
                <a:ln>
                  <a:solidFill>
                    <a:sysClr val="windowText" lastClr="000000"/>
                  </a:solidFill>
                </a:ln>
                <a:solidFill>
                  <a:srgbClr val="0070C0"/>
                </a:solidFill>
                <a:latin typeface="Calibri"/>
              </a:rPr>
              <a:t>Священную </a:t>
            </a:r>
            <a:r>
              <a:rPr lang="ru-RU" sz="2800" b="1" kern="0" dirty="0" smtClean="0">
                <a:ln>
                  <a:solidFill>
                    <a:sysClr val="windowText" lastClr="000000"/>
                  </a:solidFill>
                </a:ln>
                <a:solidFill>
                  <a:srgbClr val="0070C0"/>
                </a:solidFill>
                <a:latin typeface="Calibri"/>
              </a:rPr>
              <a:t>силу. Я был получен </a:t>
            </a:r>
            <a:r>
              <a:rPr lang="ru-RU" sz="2800" b="1" kern="0" dirty="0">
                <a:ln>
                  <a:solidFill>
                    <a:sysClr val="windowText" lastClr="000000"/>
                  </a:solidFill>
                </a:ln>
                <a:solidFill>
                  <a:srgbClr val="0070C0"/>
                </a:solidFill>
                <a:latin typeface="Calibri"/>
              </a:rPr>
              <a:t>самым первобытным способом – с </a:t>
            </a:r>
            <a:r>
              <a:rPr lang="ru-RU" sz="2800" b="1" kern="0" dirty="0" smtClean="0">
                <a:ln>
                  <a:solidFill>
                    <a:sysClr val="windowText" lastClr="000000"/>
                  </a:solidFill>
                </a:ln>
                <a:solidFill>
                  <a:srgbClr val="0070C0"/>
                </a:solidFill>
                <a:latin typeface="Calibri"/>
              </a:rPr>
              <a:t>помощью... </a:t>
            </a:r>
            <a:endParaRPr kumimoji="0" lang="ru-RU" sz="2800" b="1" i="0" u="none" strike="noStrike" kern="0" cap="none" spc="0" normalizeH="0" baseline="0" noProof="0" dirty="0" smtClean="0">
              <a:ln>
                <a:solidFill>
                  <a:sysClr val="windowText" lastClr="000000"/>
                </a:solidFill>
              </a:ln>
              <a:solidFill>
                <a:srgbClr val="0070C0"/>
              </a:solidFill>
              <a:effectLst/>
              <a:uLnTx/>
              <a:uFillTx/>
              <a:latin typeface="Calibri"/>
            </a:endParaRPr>
          </a:p>
        </p:txBody>
      </p:sp>
      <p:pic>
        <p:nvPicPr>
          <p:cNvPr id="9218" name="Picture 2" descr="Похожее изображение"/>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2696" y="3429000"/>
            <a:ext cx="1294816" cy="12851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37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9218" name="Picture 2" descr="Картинки по запросу острова"/>
          <p:cNvPicPr>
            <a:picLocks noChangeAspect="1" noChangeArrowheads="1"/>
          </p:cNvPicPr>
          <p:nvPr/>
        </p:nvPicPr>
        <p:blipFill rotWithShape="1">
          <a:blip r:embed="rId2">
            <a:extLst>
              <a:ext uri="{28A0092B-C50C-407E-A947-70E740481C1C}">
                <a14:useLocalDpi xmlns:a14="http://schemas.microsoft.com/office/drawing/2010/main" val="0"/>
              </a:ext>
            </a:extLst>
          </a:blip>
          <a:srcRect r="21307"/>
          <a:stretch/>
        </p:blipFill>
        <p:spPr bwMode="auto">
          <a:xfrm>
            <a:off x="0" y="0"/>
            <a:ext cx="9169830" cy="697463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9512" y="188640"/>
            <a:ext cx="6039544" cy="2062103"/>
          </a:xfrm>
          <a:prstGeom prst="rect">
            <a:avLst/>
          </a:prstGeom>
          <a:solidFill>
            <a:schemeClr val="bg1"/>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3200" b="1" dirty="0" smtClean="0">
                <a:ln>
                  <a:solidFill>
                    <a:sysClr val="windowText" lastClr="000000"/>
                  </a:solidFill>
                </a:ln>
                <a:solidFill>
                  <a:srgbClr val="0070C0"/>
                </a:solidFill>
                <a:latin typeface="Calibri" panose="020F0502020204030204" pitchFamily="34" charset="0"/>
                <a:cs typeface="Calibri" panose="020F0502020204030204" pitchFamily="34" charset="0"/>
              </a:rPr>
              <a:t>В каком случае коту </a:t>
            </a:r>
            <a:r>
              <a:rPr lang="ru-RU" sz="3200" b="1" dirty="0" err="1" smtClean="0">
                <a:ln>
                  <a:solidFill>
                    <a:sysClr val="windowText" lastClr="000000"/>
                  </a:solidFill>
                </a:ln>
                <a:solidFill>
                  <a:srgbClr val="0070C0"/>
                </a:solidFill>
                <a:latin typeface="Calibri" panose="020F0502020204030204" pitchFamily="34" charset="0"/>
                <a:cs typeface="Calibri" panose="020F0502020204030204" pitchFamily="34" charset="0"/>
              </a:rPr>
              <a:t>Матроскину</a:t>
            </a:r>
            <a:r>
              <a:rPr lang="ru-RU" sz="3200" b="1" dirty="0" smtClean="0">
                <a:ln>
                  <a:solidFill>
                    <a:sysClr val="windowText" lastClr="000000"/>
                  </a:solidFill>
                </a:ln>
                <a:solidFill>
                  <a:srgbClr val="0070C0"/>
                </a:solidFill>
                <a:latin typeface="Calibri" panose="020F0502020204030204" pitchFamily="34" charset="0"/>
                <a:cs typeface="Calibri" panose="020F0502020204030204" pitchFamily="34" charset="0"/>
              </a:rPr>
              <a:t> легче стянуть </a:t>
            </a:r>
            <a:r>
              <a:rPr lang="ru-RU" sz="3200" b="1" dirty="0">
                <a:ln>
                  <a:solidFill>
                    <a:sysClr val="windowText" lastClr="000000"/>
                  </a:solidFill>
                </a:ln>
                <a:solidFill>
                  <a:srgbClr val="0070C0"/>
                </a:solidFill>
                <a:latin typeface="Calibri" panose="020F0502020204030204" pitchFamily="34" charset="0"/>
                <a:cs typeface="Calibri" panose="020F0502020204030204" pitchFamily="34" charset="0"/>
              </a:rPr>
              <a:t>с бутерброда колбасу, </a:t>
            </a:r>
            <a:r>
              <a:rPr lang="ru-RU" sz="3200" b="1" dirty="0" smtClean="0">
                <a:ln>
                  <a:solidFill>
                    <a:sysClr val="windowText" lastClr="000000"/>
                  </a:solidFill>
                </a:ln>
                <a:solidFill>
                  <a:srgbClr val="0070C0"/>
                </a:solidFill>
                <a:latin typeface="Calibri" panose="020F0502020204030204" pitchFamily="34" charset="0"/>
                <a:cs typeface="Calibri" panose="020F0502020204030204" pitchFamily="34" charset="0"/>
              </a:rPr>
              <a:t>когда хлеб намазан медом или сливочным маслом? </a:t>
            </a:r>
            <a:endParaRPr lang="ru-RU" sz="3200" b="1" dirty="0">
              <a:ln>
                <a:solidFill>
                  <a:sysClr val="windowText" lastClr="000000"/>
                </a:solidFill>
              </a:ln>
              <a:solidFill>
                <a:srgbClr val="0070C0"/>
              </a:solidFill>
              <a:latin typeface="Calibri" panose="020F0502020204030204" pitchFamily="34" charset="0"/>
              <a:cs typeface="Calibri" panose="020F0502020204030204" pitchFamily="34" charset="0"/>
            </a:endParaRPr>
          </a:p>
        </p:txBody>
      </p:sp>
      <p:pic>
        <p:nvPicPr>
          <p:cNvPr id="10242" name="Picture 2" descr="Похожее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0663" y="44624"/>
            <a:ext cx="1676306"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a:off x="0" y="5661248"/>
            <a:ext cx="1296144" cy="1152128"/>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9600" b="1" dirty="0">
                <a:latin typeface="Comic Sans MS" panose="030F0702030302020204" pitchFamily="66" charset="0"/>
              </a:rPr>
              <a:t>С</a:t>
            </a:r>
          </a:p>
        </p:txBody>
      </p:sp>
      <p:sp>
        <p:nvSpPr>
          <p:cNvPr id="2" name="Прямоугольник 1"/>
          <p:cNvSpPr/>
          <p:nvPr/>
        </p:nvSpPr>
        <p:spPr>
          <a:xfrm>
            <a:off x="1403648" y="2780928"/>
            <a:ext cx="7680226" cy="4031873"/>
          </a:xfrm>
          <a:prstGeom prst="rect">
            <a:avLst/>
          </a:prstGeom>
          <a:solidFill>
            <a:schemeClr val="bg1"/>
          </a:solidFill>
        </p:spPr>
        <p:txBody>
          <a:bodyPr wrap="square">
            <a:spAutoFit/>
          </a:bodyPr>
          <a:lstStyle/>
          <a:p>
            <a:pPr lvl="0" algn="ctr"/>
            <a:r>
              <a:rPr lang="ru-RU" sz="3200" b="1" dirty="0">
                <a:ln>
                  <a:solidFill>
                    <a:sysClr val="windowText" lastClr="000000"/>
                  </a:solidFill>
                </a:ln>
                <a:solidFill>
                  <a:schemeClr val="accent4">
                    <a:lumMod val="75000"/>
                  </a:schemeClr>
                </a:solidFill>
                <a:latin typeface="Calibri" panose="020F0502020204030204" pitchFamily="34" charset="0"/>
                <a:cs typeface="Calibri" panose="020F0502020204030204" pitchFamily="34" charset="0"/>
              </a:rPr>
              <a:t>Как-то раз Петя, случайно споткнувшись, потёрся носом о паркет. К счастью, вовремя подоспевшие товарищи помогли. Но ни Петя, ни его друзья не смогли объяснить причины возникновения силы трения при движении </a:t>
            </a:r>
            <a:r>
              <a:rPr lang="ru-RU" sz="3200" b="1" dirty="0" err="1">
                <a:ln>
                  <a:solidFill>
                    <a:sysClr val="windowText" lastClr="000000"/>
                  </a:solidFill>
                </a:ln>
                <a:solidFill>
                  <a:schemeClr val="accent4">
                    <a:lumMod val="75000"/>
                  </a:schemeClr>
                </a:solidFill>
                <a:latin typeface="Calibri" panose="020F0502020204030204" pitchFamily="34" charset="0"/>
                <a:cs typeface="Calibri" panose="020F0502020204030204" pitchFamily="34" charset="0"/>
              </a:rPr>
              <a:t>петиного</a:t>
            </a:r>
            <a:r>
              <a:rPr lang="ru-RU" sz="3200" b="1" dirty="0">
                <a:ln>
                  <a:solidFill>
                    <a:sysClr val="windowText" lastClr="000000"/>
                  </a:solidFill>
                </a:ln>
                <a:solidFill>
                  <a:schemeClr val="accent4">
                    <a:lumMod val="75000"/>
                  </a:schemeClr>
                </a:solidFill>
                <a:latin typeface="Calibri" panose="020F0502020204030204" pitchFamily="34" charset="0"/>
                <a:cs typeface="Calibri" panose="020F0502020204030204" pitchFamily="34" charset="0"/>
              </a:rPr>
              <a:t> носа по паркету. </a:t>
            </a:r>
            <a:endParaRPr lang="ru-RU" sz="3200" b="1" dirty="0" smtClean="0">
              <a:ln>
                <a:solidFill>
                  <a:sysClr val="windowText" lastClr="000000"/>
                </a:solidFill>
              </a:ln>
              <a:solidFill>
                <a:schemeClr val="accent4">
                  <a:lumMod val="75000"/>
                </a:schemeClr>
              </a:solidFill>
              <a:latin typeface="Calibri" panose="020F0502020204030204" pitchFamily="34" charset="0"/>
              <a:cs typeface="Calibri" panose="020F0502020204030204" pitchFamily="34" charset="0"/>
            </a:endParaRPr>
          </a:p>
          <a:p>
            <a:pPr lvl="0" algn="ctr"/>
            <a:r>
              <a:rPr lang="ru-RU" sz="3200" b="1" dirty="0" smtClean="0">
                <a:ln>
                  <a:solidFill>
                    <a:sysClr val="windowText" lastClr="000000"/>
                  </a:solidFill>
                </a:ln>
                <a:solidFill>
                  <a:schemeClr val="accent4">
                    <a:lumMod val="75000"/>
                  </a:schemeClr>
                </a:solidFill>
                <a:latin typeface="Calibri" panose="020F0502020204030204" pitchFamily="34" charset="0"/>
                <a:cs typeface="Calibri" panose="020F0502020204030204" pitchFamily="34" charset="0"/>
              </a:rPr>
              <a:t>А </a:t>
            </a:r>
            <a:r>
              <a:rPr lang="ru-RU" sz="3200" b="1" dirty="0">
                <a:ln>
                  <a:solidFill>
                    <a:sysClr val="windowText" lastClr="000000"/>
                  </a:solidFill>
                </a:ln>
                <a:solidFill>
                  <a:schemeClr val="accent4">
                    <a:lumMod val="75000"/>
                  </a:schemeClr>
                </a:solidFill>
                <a:latin typeface="Calibri" panose="020F0502020204030204" pitchFamily="34" charset="0"/>
                <a:cs typeface="Calibri" panose="020F0502020204030204" pitchFamily="34" charset="0"/>
              </a:rPr>
              <a:t>Вы можете?</a:t>
            </a:r>
          </a:p>
        </p:txBody>
      </p:sp>
    </p:spTree>
    <p:extLst>
      <p:ext uri="{BB962C8B-B14F-4D97-AF65-F5344CB8AC3E}">
        <p14:creationId xmlns:p14="http://schemas.microsoft.com/office/powerpoint/2010/main" val="128357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fade">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36000">
              <a:srgbClr val="D4DEFF"/>
            </a:gs>
            <a:gs pos="83000">
              <a:srgbClr val="D4DEFF"/>
            </a:gs>
            <a:gs pos="100000">
              <a:srgbClr val="96AB94"/>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10242" name="Picture 2" descr="Картинки по запросу острова"/>
          <p:cNvPicPr>
            <a:picLocks noChangeAspect="1" noChangeArrowheads="1"/>
          </p:cNvPicPr>
          <p:nvPr/>
        </p:nvPicPr>
        <p:blipFill rotWithShape="1">
          <a:blip r:embed="rId2">
            <a:extLst>
              <a:ext uri="{28A0092B-C50C-407E-A947-70E740481C1C}">
                <a14:useLocalDpi xmlns:a14="http://schemas.microsoft.com/office/drawing/2010/main" val="0"/>
              </a:ext>
            </a:extLst>
          </a:blip>
          <a:srcRect l="18047" r="1533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Картинки по запросу зависимость силы трения от силы нормальной реакции опоры"/>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89602" y="1628800"/>
            <a:ext cx="7164796" cy="429887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0852" y="0"/>
            <a:ext cx="8642302"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extrusionH="57150" contourW="6350" prstMaterial="metal">
              <a:bevelT w="127000" h="31750"/>
              <a:contourClr>
                <a:schemeClr val="accent1">
                  <a:shade val="75000"/>
                </a:schemeClr>
              </a:contourClr>
            </a:sp3d>
          </a:bodyPr>
          <a:lstStyle/>
          <a:p>
            <a:pPr algn="ctr"/>
            <a:r>
              <a:rPr lang="ru-RU" sz="4800" b="1" cap="all" spc="0" dirty="0" smtClean="0">
                <a:ln w="0">
                  <a:solidFill>
                    <a:srgbClr val="FFC000"/>
                  </a:solidFill>
                </a:ln>
                <a:solidFill>
                  <a:srgbClr val="FFFF00"/>
                </a:solidFill>
                <a:effectLst>
                  <a:reflection blurRad="12700" stA="50000" endPos="50000" dist="5000" dir="5400000" sy="-100000" rotWithShape="0"/>
                </a:effectLst>
              </a:rPr>
              <a:t>РЕШИМ ГРАФИЧЕСКУЮ ЗАДАЧУ</a:t>
            </a:r>
            <a:endParaRPr lang="ru-RU" sz="4800" b="1" cap="all" spc="0" dirty="0">
              <a:ln w="0">
                <a:solidFill>
                  <a:srgbClr val="FFC000"/>
                </a:solidFill>
              </a:ln>
              <a:solidFill>
                <a:srgbClr val="FFFF00"/>
              </a:solidFill>
              <a:effectLst>
                <a:reflection blurRad="12700" stA="50000" endPos="50000" dist="5000" dir="5400000" sy="-100000" rotWithShape="0"/>
              </a:effectLst>
            </a:endParaRPr>
          </a:p>
        </p:txBody>
      </p:sp>
      <p:sp>
        <p:nvSpPr>
          <p:cNvPr id="8" name="Скругленный прямоугольник 7"/>
          <p:cNvSpPr/>
          <p:nvPr/>
        </p:nvSpPr>
        <p:spPr>
          <a:xfrm>
            <a:off x="0" y="5661248"/>
            <a:ext cx="1296144" cy="1152128"/>
          </a:xfrm>
          <a:prstGeom prst="roundRect">
            <a:avLst/>
          </a:prstGeom>
          <a:solidFill>
            <a:srgbClr val="0033CC"/>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9600" b="1" dirty="0">
                <a:latin typeface="Comic Sans MS" panose="030F0702030302020204" pitchFamily="66" charset="0"/>
              </a:rPr>
              <a:t>С</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r="-100000" b="-100000"/>
        </a:gradFill>
        <a:effectLst/>
      </p:bgPr>
    </p:bg>
    <p:spTree>
      <p:nvGrpSpPr>
        <p:cNvPr id="1" name=""/>
        <p:cNvGrpSpPr/>
        <p:nvPr/>
      </p:nvGrpSpPr>
      <p:grpSpPr>
        <a:xfrm>
          <a:off x="0" y="0"/>
          <a:ext cx="0" cy="0"/>
          <a:chOff x="0" y="0"/>
          <a:chExt cx="0" cy="0"/>
        </a:xfrm>
      </p:grpSpPr>
      <p:pic>
        <p:nvPicPr>
          <p:cNvPr id="3074" name="Picture 2" descr="Картинки по запросу архипелаг"/>
          <p:cNvPicPr>
            <a:picLocks noChangeAspect="1" noChangeArrowheads="1"/>
          </p:cNvPicPr>
          <p:nvPr/>
        </p:nvPicPr>
        <p:blipFill rotWithShape="1">
          <a:blip r:embed="rId3">
            <a:extLst>
              <a:ext uri="{28A0092B-C50C-407E-A947-70E740481C1C}">
                <a14:useLocalDpi xmlns:a14="http://schemas.microsoft.com/office/drawing/2010/main" val="0"/>
              </a:ext>
            </a:extLst>
          </a:blip>
          <a:srcRect l="6124" t="1842" r="10017" b="8819"/>
          <a:stretch/>
        </p:blipFill>
        <p:spPr bwMode="auto">
          <a:xfrm>
            <a:off x="0" y="0"/>
            <a:ext cx="9180512"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2236264" y="44624"/>
            <a:ext cx="4671472" cy="1938992"/>
          </a:xfrm>
          <a:prstGeom prst="rect">
            <a:avLst/>
          </a:prstGeom>
          <a:noFill/>
        </p:spPr>
        <p:txBody>
          <a:bodyPr wrap="none" lIns="91440" tIns="45720" rIns="91440" bIns="45720">
            <a:spAutoFit/>
          </a:bodyPr>
          <a:lstStyle/>
          <a:p>
            <a:pPr algn="ctr"/>
            <a:r>
              <a:rPr lang="ru-RU" sz="6000" b="1" cap="none" spc="0"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Остров </a:t>
            </a:r>
          </a:p>
          <a:p>
            <a:pPr algn="ctr"/>
            <a:r>
              <a:rPr lang="ru-RU" sz="6000"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ВЕСА ТЕЛА</a:t>
            </a:r>
            <a:endParaRPr lang="ru-RU" sz="6000" b="1" cap="none" spc="0"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p:txBody>
      </p:sp>
      <p:pic>
        <p:nvPicPr>
          <p:cNvPr id="7" name="Picture 2" descr="МАЛЕНЬКИЙ ОСТРОВ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8" y="2515904"/>
            <a:ext cx="4044936" cy="40449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Выноска-облако 8"/>
          <p:cNvSpPr/>
          <p:nvPr/>
        </p:nvSpPr>
        <p:spPr>
          <a:xfrm>
            <a:off x="3010564" y="3350776"/>
            <a:ext cx="6192688" cy="2670512"/>
          </a:xfrm>
          <a:prstGeom prst="cloudCallout">
            <a:avLst>
              <a:gd name="adj1" fmla="val -1052"/>
              <a:gd name="adj2" fmla="val -10021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25400" cap="flat" cmpd="sng" algn="ctr">
            <a:solidFill>
              <a:srgbClr val="FFC000"/>
            </a:solidFill>
            <a:prstDash val="solid"/>
          </a:ln>
          <a:effectLst/>
          <a:scene3d>
            <a:camera prst="orthographicFront"/>
            <a:lightRig rig="threePt" dir="t"/>
          </a:scene3d>
          <a:sp3d>
            <a:bevelT/>
          </a:sp3d>
        </p:spPr>
        <p:txBody>
          <a:bodyPr wrap="square">
            <a:spAutoFit/>
          </a:bodyPr>
          <a:lstStyle/>
          <a:p>
            <a:pPr lvl="0" algn="ctr"/>
            <a:r>
              <a:rPr lang="ru-RU" sz="5400" b="1" kern="0" dirty="0" smtClean="0">
                <a:ln>
                  <a:solidFill>
                    <a:sysClr val="windowText" lastClr="000000"/>
                  </a:solidFill>
                </a:ln>
                <a:solidFill>
                  <a:srgbClr val="0070C0"/>
                </a:solidFill>
                <a:latin typeface="Calibri"/>
              </a:rPr>
              <a:t>Я – ВЕС ТЕЛА и я НЕ ……!!!</a:t>
            </a:r>
            <a:endParaRPr kumimoji="0" lang="ru-RU" sz="5400" b="1" i="0" u="none" strike="noStrike" kern="0" cap="none" spc="0" normalizeH="0" baseline="0" noProof="0" dirty="0" smtClean="0">
              <a:ln>
                <a:solidFill>
                  <a:sysClr val="windowText" lastClr="000000"/>
                </a:solidFill>
              </a:ln>
              <a:solidFill>
                <a:srgbClr val="0070C0"/>
              </a:solidFill>
              <a:effectLst/>
              <a:uLnTx/>
              <a:uFillTx/>
              <a:latin typeface="Calibri"/>
            </a:endParaRPr>
          </a:p>
        </p:txBody>
      </p:sp>
    </p:spTree>
    <p:extLst>
      <p:ext uri="{BB962C8B-B14F-4D97-AF65-F5344CB8AC3E}">
        <p14:creationId xmlns:p14="http://schemas.microsoft.com/office/powerpoint/2010/main" val="163629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Лучи">
  <a:themeElements>
    <a:clrScheme name="Лучи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Луч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Лучи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Лучи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Лучи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Лучи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Лучи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Лучи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Лучи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Лучи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Лучи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2850</TotalTime>
  <Words>704</Words>
  <Application>Microsoft Office PowerPoint</Application>
  <PresentationFormat>Экран (4:3)</PresentationFormat>
  <Paragraphs>143</Paragraphs>
  <Slides>29</Slides>
  <Notes>2</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5</vt:i4>
      </vt:variant>
      <vt:variant>
        <vt:lpstr>Заголовки слайдов</vt:lpstr>
      </vt:variant>
      <vt:variant>
        <vt:i4>29</vt:i4>
      </vt:variant>
    </vt:vector>
  </HeadingPairs>
  <TitlesOfParts>
    <vt:vector size="46" baseType="lpstr">
      <vt:lpstr>Arial</vt:lpstr>
      <vt:lpstr>Calibri</vt:lpstr>
      <vt:lpstr>Cambria Math</vt:lpstr>
      <vt:lpstr>Comic Sans MS</vt:lpstr>
      <vt:lpstr>Curlz MT</vt:lpstr>
      <vt:lpstr>Segoe Print</vt:lpstr>
      <vt:lpstr>Segoe Script</vt:lpstr>
      <vt:lpstr>Symbol</vt:lpstr>
      <vt:lpstr>Times New Roman</vt:lpstr>
      <vt:lpstr>Verdana</vt:lpstr>
      <vt:lpstr>Wingdings</vt:lpstr>
      <vt:lpstr>Wingdings 2</vt:lpstr>
      <vt:lpstr>Тема Office</vt:lpstr>
      <vt:lpstr>Аспект</vt:lpstr>
      <vt:lpstr>1_Тема Office</vt:lpstr>
      <vt:lpstr>1_Аспект</vt:lpstr>
      <vt:lpstr>Лучи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Екатерина</dc:creator>
  <cp:lastModifiedBy>Пользователь Windows</cp:lastModifiedBy>
  <cp:revision>323</cp:revision>
  <dcterms:modified xsi:type="dcterms:W3CDTF">2022-03-30T12:55:18Z</dcterms:modified>
</cp:coreProperties>
</file>