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9"/>
  </p:notesMasterIdLst>
  <p:sldIdLst>
    <p:sldId id="256" r:id="rId3"/>
    <p:sldId id="350" r:id="rId4"/>
    <p:sldId id="261" r:id="rId5"/>
    <p:sldId id="259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7" r:id="rId18"/>
    <p:sldId id="347" r:id="rId19"/>
    <p:sldId id="348" r:id="rId20"/>
    <p:sldId id="349" r:id="rId21"/>
    <p:sldId id="273" r:id="rId22"/>
    <p:sldId id="274" r:id="rId23"/>
    <p:sldId id="275" r:id="rId24"/>
    <p:sldId id="295" r:id="rId25"/>
    <p:sldId id="296" r:id="rId26"/>
    <p:sldId id="346" r:id="rId27"/>
    <p:sldId id="312" r:id="rId28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660"/>
  </p:normalViewPr>
  <p:slideViewPr>
    <p:cSldViewPr>
      <p:cViewPr varScale="1">
        <p:scale>
          <a:sx n="62" d="100"/>
          <a:sy n="62" d="100"/>
        </p:scale>
        <p:origin x="2491" y="77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743162-A47D-493E-A041-ED0B8BC12F9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0045E-30C2-4834-B364-FE6C8EDFC8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219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0045E-30C2-4834-B364-FE6C8EDFC8B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78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0045E-30C2-4834-B364-FE6C8EDFC8B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560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169F5-6CB1-4355-BECB-0CAFA169B6ED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201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169F5-6CB1-4355-BECB-0CAFA169B6ED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288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169F5-6CB1-4355-BECB-0CAFA169B6ED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671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107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25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63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669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948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79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82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020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629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36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734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691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16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170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67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4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99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042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06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26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838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26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0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2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hyperlink" Target="http://kp.ru/upimg/5a3e8f353c90697f8fa8aa939d18ebfb3dd46ab0/17143.jpg" TargetMode="Externa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0688" y="2843808"/>
            <a:ext cx="6083002" cy="196003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Музыкально-литературная композиция:</a:t>
            </a:r>
            <a:br>
              <a:rPr lang="ru-RU" dirty="0" smtClean="0"/>
            </a:br>
            <a:r>
              <a:rPr lang="ru-RU" dirty="0" smtClean="0"/>
              <a:t> «Когда поют солдаты»</a:t>
            </a:r>
            <a:endParaRPr lang="ru-RU" dirty="0"/>
          </a:p>
        </p:txBody>
      </p:sp>
      <p:pic>
        <p:nvPicPr>
          <p:cNvPr id="3" name="Рисунок 2" descr="https://catherineasquithgallery.com/uploads/posts/2021-02/thumbs/1613448921_15-p-fon-dlya-prezentatsii-pro-voinu-dlya-detei-1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5" y="0"/>
            <a:ext cx="6858000" cy="91336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975108" y="1424280"/>
            <a:ext cx="5091158" cy="53860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Внеклассная работа</a:t>
            </a:r>
          </a:p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Музыкально-литературная                     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композиция:</a:t>
            </a:r>
            <a:b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«Когда поют солдаты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музыки 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Гульнара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Камильевна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МБОУ Школа 144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57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59741"/>
            <a:ext cx="6480720" cy="880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51955" y="899592"/>
            <a:ext cx="39604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 ученик: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от моря и до моря поднялись большевики.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от моря встали русские полки.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Встали с русскими едины белорусы, латыши,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Люди вольной Украины и армяне, и грузины,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Молдаване, чуваши –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Все советские народы против общего врага,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Все, кому мила свобода и Россия дорога.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1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2013" y="1403648"/>
            <a:ext cx="497180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ученик: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Многонациональная, многомиллионная наша страна выступила против агрессора, как единый стальной щит, о который разбилась до зубов вооруженная фашистская армия.</a:t>
            </a:r>
          </a:p>
          <a:p>
            <a:pPr algn="just"/>
            <a:endParaRPr lang="ru-RU" sz="1400" dirty="0"/>
          </a:p>
          <a:p>
            <a:pPr algn="just"/>
            <a:endParaRPr lang="ru-RU" sz="1400" dirty="0" smtClean="0"/>
          </a:p>
          <a:p>
            <a:pPr algn="just"/>
            <a:endParaRPr lang="ru-RU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3563888"/>
            <a:ext cx="646049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34"/>
            <a:ext cx="68580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2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44824" y="2627783"/>
            <a:ext cx="3429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sz="1400" dirty="0" smtClean="0"/>
              <a:t>1.Язу </a:t>
            </a:r>
            <a:r>
              <a:rPr lang="ru-RU" sz="1400" dirty="0" err="1" smtClean="0"/>
              <a:t>сулышы</a:t>
            </a:r>
            <a:r>
              <a:rPr lang="ru-RU" sz="1400" dirty="0" smtClean="0"/>
              <a:t> </a:t>
            </a:r>
            <a:r>
              <a:rPr lang="ru-RU" sz="1400" dirty="0" err="1" smtClean="0"/>
              <a:t>белән</a:t>
            </a:r>
            <a:r>
              <a:rPr lang="ru-RU" sz="1400" dirty="0" smtClean="0"/>
              <a:t> </a:t>
            </a:r>
            <a:r>
              <a:rPr lang="ru-RU" sz="1400" dirty="0" err="1" smtClean="0"/>
              <a:t>бергә</a:t>
            </a:r>
            <a:r>
              <a:rPr lang="ru-RU" sz="1400" dirty="0" smtClean="0"/>
              <a:t>                                                              </a:t>
            </a:r>
            <a:r>
              <a:rPr lang="ru-RU" sz="1400" dirty="0" err="1" smtClean="0"/>
              <a:t>Бәйрәм</a:t>
            </a:r>
            <a:r>
              <a:rPr lang="ru-RU" sz="1400" dirty="0" smtClean="0"/>
              <a:t> </a:t>
            </a:r>
            <a:r>
              <a:rPr lang="ru-RU" sz="1400" dirty="0" err="1" smtClean="0"/>
              <a:t>йөри</a:t>
            </a:r>
            <a:r>
              <a:rPr lang="ru-RU" sz="1400" dirty="0" smtClean="0"/>
              <a:t> </a:t>
            </a:r>
            <a:r>
              <a:rPr lang="ru-RU" sz="1400" dirty="0" err="1" smtClean="0"/>
              <a:t>авыл</a:t>
            </a:r>
            <a:r>
              <a:rPr lang="ru-RU" sz="1400" dirty="0" smtClean="0"/>
              <a:t> </a:t>
            </a:r>
            <a:r>
              <a:rPr lang="ru-RU" sz="1400" dirty="0" err="1" smtClean="0"/>
              <a:t>буйлап</a:t>
            </a:r>
            <a:r>
              <a:rPr lang="ru-RU" sz="1400" dirty="0" smtClean="0"/>
              <a:t>.                                                            </a:t>
            </a:r>
            <a:r>
              <a:rPr lang="ru-RU" sz="1400" dirty="0" err="1" smtClean="0"/>
              <a:t>Күрше</a:t>
            </a:r>
            <a:r>
              <a:rPr lang="ru-RU" sz="1400" dirty="0" smtClean="0"/>
              <a:t> </a:t>
            </a:r>
            <a:r>
              <a:rPr lang="ru-RU" sz="1400" dirty="0" err="1" smtClean="0"/>
              <a:t>Сәрби</a:t>
            </a:r>
            <a:r>
              <a:rPr lang="ru-RU" sz="1400" dirty="0" smtClean="0"/>
              <a:t> </a:t>
            </a:r>
            <a:r>
              <a:rPr lang="ru-RU" sz="1400" dirty="0" err="1" smtClean="0"/>
              <a:t>әби</a:t>
            </a:r>
            <a:r>
              <a:rPr lang="ru-RU" sz="1400" dirty="0" smtClean="0"/>
              <a:t> </a:t>
            </a:r>
            <a:r>
              <a:rPr lang="ru-RU" sz="1400" dirty="0" err="1" smtClean="0"/>
              <a:t>генә</a:t>
            </a:r>
            <a:endParaRPr lang="ru-RU" sz="1400" dirty="0" smtClean="0"/>
          </a:p>
          <a:p>
            <a:r>
              <a:rPr lang="ru-RU" sz="1400" dirty="0" err="1" smtClean="0"/>
              <a:t>Яшен</a:t>
            </a:r>
            <a:r>
              <a:rPr lang="ru-RU" sz="1400" dirty="0" smtClean="0"/>
              <a:t> </a:t>
            </a:r>
            <a:r>
              <a:rPr lang="ru-RU" sz="1400" dirty="0" err="1" smtClean="0"/>
              <a:t>сөртә</a:t>
            </a:r>
            <a:r>
              <a:rPr lang="ru-RU" sz="1400" dirty="0" smtClean="0"/>
              <a:t> </a:t>
            </a:r>
            <a:r>
              <a:rPr lang="ru-RU" sz="1400" dirty="0" err="1" smtClean="0"/>
              <a:t>авыр</a:t>
            </a:r>
            <a:r>
              <a:rPr lang="ru-RU" sz="1400" dirty="0" smtClean="0"/>
              <a:t> </a:t>
            </a:r>
            <a:r>
              <a:rPr lang="ru-RU" sz="1400" dirty="0" err="1" smtClean="0"/>
              <a:t>сулап</a:t>
            </a:r>
            <a:r>
              <a:rPr lang="ru-RU" sz="1400" dirty="0" smtClean="0"/>
              <a:t>.</a:t>
            </a:r>
          </a:p>
          <a:p>
            <a:endParaRPr lang="ru-RU" sz="1400" dirty="0" smtClean="0"/>
          </a:p>
          <a:p>
            <a:r>
              <a:rPr lang="ru-RU" sz="1400" dirty="0" err="1" smtClean="0"/>
              <a:t>Кушымта</a:t>
            </a:r>
            <a:r>
              <a:rPr lang="ru-RU" sz="1400" dirty="0" smtClean="0"/>
              <a:t>:                                                              Ник </a:t>
            </a:r>
            <a:r>
              <a:rPr lang="ru-RU" sz="1400" dirty="0" err="1" smtClean="0"/>
              <a:t>моңая</a:t>
            </a:r>
            <a:r>
              <a:rPr lang="ru-RU" sz="1400" dirty="0" smtClean="0"/>
              <a:t> </a:t>
            </a:r>
            <a:r>
              <a:rPr lang="ru-RU" sz="1400" dirty="0" err="1" smtClean="0"/>
              <a:t>бүген</a:t>
            </a:r>
            <a:r>
              <a:rPr lang="ru-RU" sz="1400" dirty="0" smtClean="0"/>
              <a:t> </a:t>
            </a:r>
            <a:r>
              <a:rPr lang="ru-RU" sz="1400" dirty="0" err="1" smtClean="0"/>
              <a:t>әбкәм</a:t>
            </a:r>
            <a:r>
              <a:rPr lang="ru-RU" sz="1400" dirty="0" smtClean="0"/>
              <a:t>                                                             </a:t>
            </a:r>
            <a:r>
              <a:rPr lang="ru-RU" sz="1400" dirty="0" err="1" smtClean="0"/>
              <a:t>Нигә</a:t>
            </a:r>
            <a:r>
              <a:rPr lang="ru-RU" sz="1400" dirty="0" smtClean="0"/>
              <a:t> </a:t>
            </a:r>
            <a:r>
              <a:rPr lang="ru-RU" sz="1400" dirty="0" err="1" smtClean="0"/>
              <a:t>болай</a:t>
            </a:r>
            <a:r>
              <a:rPr lang="ru-RU" sz="1400" dirty="0" smtClean="0"/>
              <a:t> </a:t>
            </a:r>
            <a:r>
              <a:rPr lang="ru-RU" sz="1400" dirty="0" err="1" smtClean="0"/>
              <a:t>кайгыра</a:t>
            </a:r>
            <a:r>
              <a:rPr lang="ru-RU" sz="1400" dirty="0" smtClean="0"/>
              <a:t> </a:t>
            </a:r>
            <a:r>
              <a:rPr lang="ru-RU" sz="1400" dirty="0" err="1" smtClean="0"/>
              <a:t>ул</a:t>
            </a:r>
            <a:r>
              <a:rPr lang="ru-RU" sz="1400" dirty="0" smtClean="0"/>
              <a:t>                                                              </a:t>
            </a:r>
            <a:r>
              <a:rPr lang="ru-RU" sz="1400" dirty="0" err="1" smtClean="0"/>
              <a:t>Җиңү</a:t>
            </a:r>
            <a:r>
              <a:rPr lang="ru-RU" sz="1400" dirty="0" smtClean="0"/>
              <a:t> </a:t>
            </a:r>
            <a:r>
              <a:rPr lang="ru-RU" sz="1400" dirty="0" err="1" smtClean="0"/>
              <a:t>көне</a:t>
            </a:r>
            <a:r>
              <a:rPr lang="ru-RU" sz="1400" dirty="0" smtClean="0"/>
              <a:t> </a:t>
            </a:r>
            <a:r>
              <a:rPr lang="ru-RU" sz="1400" dirty="0" err="1" smtClean="0"/>
              <a:t>авыр</a:t>
            </a:r>
            <a:r>
              <a:rPr lang="ru-RU" sz="1400" dirty="0" smtClean="0"/>
              <a:t> </a:t>
            </a:r>
            <a:r>
              <a:rPr lang="ru-RU" sz="1400" dirty="0" err="1" smtClean="0"/>
              <a:t>бәйрәм</a:t>
            </a:r>
            <a:r>
              <a:rPr lang="ru-RU" sz="1400" dirty="0" smtClean="0"/>
              <a:t>                                                             </a:t>
            </a:r>
            <a:r>
              <a:rPr lang="ru-RU" sz="1400" dirty="0" err="1" smtClean="0"/>
              <a:t>Куанычта</a:t>
            </a:r>
            <a:r>
              <a:rPr lang="ru-RU" sz="1400" dirty="0" smtClean="0"/>
              <a:t> </a:t>
            </a:r>
            <a:r>
              <a:rPr lang="ru-RU" sz="1400" dirty="0" err="1" smtClean="0"/>
              <a:t>сагыш</a:t>
            </a:r>
            <a:r>
              <a:rPr lang="ru-RU" sz="1400" dirty="0" smtClean="0"/>
              <a:t> та ул.</a:t>
            </a:r>
          </a:p>
          <a:p>
            <a:endParaRPr lang="ru-RU" sz="1400" dirty="0"/>
          </a:p>
          <a:p>
            <a:r>
              <a:rPr lang="ru-RU" sz="1400" dirty="0" smtClean="0"/>
              <a:t>2.Шушы </a:t>
            </a:r>
            <a:r>
              <a:rPr lang="ru-RU" sz="1400" dirty="0" err="1" smtClean="0"/>
              <a:t>бәйрәм</a:t>
            </a:r>
            <a:r>
              <a:rPr lang="ru-RU" sz="1400" dirty="0" smtClean="0"/>
              <a:t> </a:t>
            </a:r>
            <a:r>
              <a:rPr lang="ru-RU" sz="1400" dirty="0" err="1" smtClean="0"/>
              <a:t>килсен</a:t>
            </a:r>
            <a:r>
              <a:rPr lang="ru-RU" sz="1400" dirty="0" smtClean="0"/>
              <a:t> </a:t>
            </a:r>
            <a:r>
              <a:rPr lang="ru-RU" sz="1400" dirty="0" err="1" smtClean="0"/>
              <a:t>өчен</a:t>
            </a:r>
            <a:r>
              <a:rPr lang="ru-RU" sz="1400" dirty="0" smtClean="0"/>
              <a:t>                                                       </a:t>
            </a:r>
            <a:r>
              <a:rPr lang="ru-RU" sz="1400" dirty="0" err="1" smtClean="0"/>
              <a:t>Күпме</a:t>
            </a:r>
            <a:r>
              <a:rPr lang="ru-RU" sz="1400" dirty="0" smtClean="0"/>
              <a:t> </a:t>
            </a:r>
            <a:r>
              <a:rPr lang="ru-RU" sz="1400" dirty="0" err="1" smtClean="0"/>
              <a:t>ирләр</a:t>
            </a:r>
            <a:r>
              <a:rPr lang="ru-RU" sz="1400" dirty="0" smtClean="0"/>
              <a:t> </a:t>
            </a:r>
            <a:r>
              <a:rPr lang="ru-RU" sz="1400" dirty="0" err="1" smtClean="0"/>
              <a:t>башын</a:t>
            </a:r>
            <a:r>
              <a:rPr lang="ru-RU" sz="1400" dirty="0" smtClean="0"/>
              <a:t> </a:t>
            </a:r>
            <a:r>
              <a:rPr lang="ru-RU" sz="1400" dirty="0" err="1" smtClean="0"/>
              <a:t>салган</a:t>
            </a:r>
            <a:r>
              <a:rPr lang="ru-RU" sz="1400" dirty="0" smtClean="0"/>
              <a:t>                                                              </a:t>
            </a:r>
            <a:r>
              <a:rPr lang="ru-RU" sz="1400" dirty="0" err="1" smtClean="0"/>
              <a:t>Газиз</a:t>
            </a:r>
            <a:r>
              <a:rPr lang="ru-RU" sz="1400" dirty="0" smtClean="0"/>
              <a:t> </a:t>
            </a:r>
            <a:r>
              <a:rPr lang="ru-RU" sz="1400" dirty="0" err="1" smtClean="0"/>
              <a:t>туган</a:t>
            </a:r>
            <a:r>
              <a:rPr lang="ru-RU" sz="1400" dirty="0" smtClean="0"/>
              <a:t> </a:t>
            </a:r>
            <a:r>
              <a:rPr lang="ru-RU" sz="1400" dirty="0" err="1" smtClean="0"/>
              <a:t>җирен</a:t>
            </a:r>
            <a:r>
              <a:rPr lang="ru-RU" sz="1400" dirty="0" smtClean="0"/>
              <a:t> </a:t>
            </a:r>
            <a:r>
              <a:rPr lang="ru-RU" sz="1400" dirty="0" err="1" smtClean="0"/>
              <a:t>яклап</a:t>
            </a:r>
            <a:r>
              <a:rPr lang="ru-RU" sz="1400" dirty="0" smtClean="0"/>
              <a:t>                                                             </a:t>
            </a:r>
            <a:r>
              <a:rPr lang="ru-RU" sz="1400" dirty="0" err="1" smtClean="0"/>
              <a:t>Чит</a:t>
            </a:r>
            <a:r>
              <a:rPr lang="ru-RU" sz="1400" dirty="0" smtClean="0"/>
              <a:t> </a:t>
            </a:r>
            <a:r>
              <a:rPr lang="ru-RU" sz="1400" dirty="0" err="1" smtClean="0"/>
              <a:t>җирләрдә</a:t>
            </a:r>
            <a:r>
              <a:rPr lang="ru-RU" sz="1400" dirty="0" smtClean="0"/>
              <a:t> </a:t>
            </a:r>
            <a:r>
              <a:rPr lang="ru-RU" sz="1400" dirty="0" err="1" smtClean="0"/>
              <a:t>ятып</a:t>
            </a:r>
            <a:r>
              <a:rPr lang="ru-RU" sz="1400" dirty="0" smtClean="0"/>
              <a:t> калган.</a:t>
            </a:r>
          </a:p>
          <a:p>
            <a:endParaRPr lang="ru-RU" sz="1400" dirty="0" smtClean="0"/>
          </a:p>
          <a:p>
            <a:r>
              <a:rPr lang="ru-RU" sz="1400" dirty="0" smtClean="0"/>
              <a:t> </a:t>
            </a:r>
            <a:r>
              <a:rPr lang="ru-RU" sz="1400" dirty="0" err="1" smtClean="0"/>
              <a:t>Кушымта</a:t>
            </a:r>
            <a:r>
              <a:rPr lang="ru-RU" sz="1400" dirty="0" smtClean="0"/>
              <a:t> :	</a:t>
            </a:r>
          </a:p>
          <a:p>
            <a:r>
              <a:rPr lang="ru-RU" sz="1400" dirty="0" smtClean="0"/>
              <a:t>	                                                           3.Мин </a:t>
            </a:r>
            <a:r>
              <a:rPr lang="ru-RU" sz="1400" dirty="0" err="1" smtClean="0"/>
              <a:t>чәчәкләр</a:t>
            </a:r>
            <a:r>
              <a:rPr lang="ru-RU" sz="1400" dirty="0" smtClean="0"/>
              <a:t> </a:t>
            </a:r>
            <a:r>
              <a:rPr lang="ru-RU" sz="1400" dirty="0" err="1" smtClean="0"/>
              <a:t>җыям</a:t>
            </a:r>
            <a:r>
              <a:rPr lang="ru-RU" sz="1400" dirty="0" smtClean="0"/>
              <a:t> </a:t>
            </a:r>
            <a:r>
              <a:rPr lang="ru-RU" sz="1400" dirty="0" err="1" smtClean="0"/>
              <a:t>аңа</a:t>
            </a:r>
            <a:r>
              <a:rPr lang="ru-RU" sz="1400" dirty="0" smtClean="0"/>
              <a:t>                                                               </a:t>
            </a:r>
            <a:r>
              <a:rPr lang="ru-RU" sz="1400" dirty="0" err="1" smtClean="0"/>
              <a:t>Бүлмәсенә</a:t>
            </a:r>
            <a:r>
              <a:rPr lang="ru-RU" sz="1400" dirty="0" smtClean="0"/>
              <a:t> </a:t>
            </a:r>
            <a:r>
              <a:rPr lang="ru-RU" sz="1400" dirty="0" err="1" smtClean="0"/>
              <a:t>ямьләр</a:t>
            </a:r>
            <a:r>
              <a:rPr lang="ru-RU" sz="1400" dirty="0" smtClean="0"/>
              <a:t> </a:t>
            </a:r>
            <a:r>
              <a:rPr lang="ru-RU" sz="1400" dirty="0" err="1" smtClean="0"/>
              <a:t>тулсын</a:t>
            </a:r>
            <a:r>
              <a:rPr lang="ru-RU" sz="1400" dirty="0" smtClean="0"/>
              <a:t>.                                                            </a:t>
            </a:r>
            <a:r>
              <a:rPr lang="ru-RU" sz="1400" dirty="0" err="1" smtClean="0"/>
              <a:t>Җиңу</a:t>
            </a:r>
            <a:r>
              <a:rPr lang="ru-RU" sz="1400" dirty="0" smtClean="0"/>
              <a:t> </a:t>
            </a:r>
            <a:r>
              <a:rPr lang="ru-RU" sz="1400" dirty="0" err="1" smtClean="0"/>
              <a:t>көне</a:t>
            </a:r>
            <a:r>
              <a:rPr lang="ru-RU" sz="1400" dirty="0" smtClean="0"/>
              <a:t> </a:t>
            </a:r>
            <a:r>
              <a:rPr lang="ru-RU" sz="1400" dirty="0" err="1" smtClean="0"/>
              <a:t>белән</a:t>
            </a:r>
            <a:r>
              <a:rPr lang="ru-RU" sz="1400" dirty="0" smtClean="0"/>
              <a:t> </a:t>
            </a:r>
            <a:r>
              <a:rPr lang="ru-RU" sz="1400" dirty="0" err="1" smtClean="0"/>
              <a:t>илгә</a:t>
            </a:r>
            <a:r>
              <a:rPr lang="ru-RU" sz="1400" dirty="0" smtClean="0"/>
              <a:t>                                                              </a:t>
            </a:r>
            <a:r>
              <a:rPr lang="ru-RU" sz="1400" dirty="0" err="1" smtClean="0"/>
              <a:t>Улы</a:t>
            </a:r>
            <a:r>
              <a:rPr lang="ru-RU" sz="1400" dirty="0" smtClean="0"/>
              <a:t> </a:t>
            </a:r>
            <a:r>
              <a:rPr lang="ru-RU" sz="1400" dirty="0" err="1" smtClean="0"/>
              <a:t>кайткан</a:t>
            </a:r>
            <a:r>
              <a:rPr lang="ru-RU" sz="1400" dirty="0" smtClean="0"/>
              <a:t> </a:t>
            </a:r>
            <a:r>
              <a:rPr lang="ru-RU" sz="1400" dirty="0" err="1" smtClean="0"/>
              <a:t>кебек</a:t>
            </a:r>
            <a:r>
              <a:rPr lang="ru-RU" sz="1400" dirty="0" smtClean="0"/>
              <a:t> </a:t>
            </a:r>
            <a:r>
              <a:rPr lang="ru-RU" sz="1400" dirty="0" err="1" smtClean="0"/>
              <a:t>булсын</a:t>
            </a:r>
            <a:endParaRPr lang="ru-RU" sz="1400" dirty="0" smtClean="0"/>
          </a:p>
          <a:p>
            <a:endParaRPr lang="ru-RU" sz="1400" dirty="0" smtClean="0"/>
          </a:p>
          <a:p>
            <a:r>
              <a:rPr lang="ru-RU" sz="1400" dirty="0" smtClean="0"/>
              <a:t> </a:t>
            </a:r>
            <a:r>
              <a:rPr lang="ru-RU" sz="1400" dirty="0" err="1" smtClean="0"/>
              <a:t>Кушымта</a:t>
            </a:r>
            <a:r>
              <a:rPr lang="ru-RU" sz="1400" dirty="0" smtClean="0"/>
              <a:t>: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2" y="355898"/>
            <a:ext cx="5667375" cy="10477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5801" y="1392595"/>
            <a:ext cx="54726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Звучит песня на татарском языке</a:t>
            </a:r>
          </a:p>
          <a:p>
            <a:pPr algn="ctr"/>
            <a:endParaRPr lang="ru-RU" sz="1400" dirty="0" smtClean="0"/>
          </a:p>
          <a:p>
            <a:pPr algn="ctr"/>
            <a:r>
              <a:rPr lang="ru-RU" sz="1400" dirty="0" smtClean="0"/>
              <a:t> </a:t>
            </a:r>
            <a:r>
              <a:rPr lang="ru-RU" sz="1400" b="1" dirty="0" smtClean="0"/>
              <a:t>“</a:t>
            </a:r>
            <a:r>
              <a:rPr lang="ru-RU" sz="1400" b="1" dirty="0" err="1" smtClean="0"/>
              <a:t>Җиңү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көне</a:t>
            </a:r>
            <a:r>
              <a:rPr lang="ru-RU" sz="1400" b="1" dirty="0" smtClean="0"/>
              <a:t>” </a:t>
            </a:r>
          </a:p>
          <a:p>
            <a:pPr algn="ctr"/>
            <a:r>
              <a:rPr lang="ru-RU" sz="1400" dirty="0" smtClean="0"/>
              <a:t>сл. </a:t>
            </a:r>
            <a:r>
              <a:rPr lang="ru-RU" sz="1400" dirty="0" err="1" smtClean="0"/>
              <a:t>Р.Валеевой</a:t>
            </a:r>
            <a:r>
              <a:rPr lang="ru-RU" sz="1400" dirty="0" smtClean="0"/>
              <a:t>, ком. </a:t>
            </a:r>
            <a:r>
              <a:rPr lang="ru-RU" sz="1400" dirty="0" err="1" smtClean="0"/>
              <a:t>И.Галязетдинов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9982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1181" y="1691680"/>
            <a:ext cx="5976664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Звучит песня “Солнце скрылось за горою»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Ансамбль, маршируя, выстраивается в две шеренги с командиром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проигрыше пары попеременно присаживаются на одно колено и склоняют головы.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/>
              <a:t>Песня «Солнце скрылось за горою»</a:t>
            </a:r>
          </a:p>
          <a:p>
            <a:endParaRPr lang="ru-RU" sz="1400" b="1" dirty="0" smtClean="0"/>
          </a:p>
          <a:p>
            <a:r>
              <a:rPr lang="ru-RU" sz="1400" dirty="0" smtClean="0"/>
              <a:t>1.Солнце скрылось за горою,</a:t>
            </a:r>
          </a:p>
          <a:p>
            <a:r>
              <a:rPr lang="ru-RU" sz="1400" dirty="0" smtClean="0"/>
              <a:t>Затуманились речные перекаты.</a:t>
            </a:r>
          </a:p>
          <a:p>
            <a:r>
              <a:rPr lang="ru-RU" sz="1400" dirty="0" smtClean="0"/>
              <a:t>А дорогою степною</a:t>
            </a:r>
          </a:p>
          <a:p>
            <a:r>
              <a:rPr lang="ru-RU" sz="1400" dirty="0" smtClean="0"/>
              <a:t>Шли с войны домой советские солдаты.</a:t>
            </a:r>
          </a:p>
          <a:p>
            <a:endParaRPr lang="ru-RU" sz="1400" dirty="0" smtClean="0"/>
          </a:p>
          <a:p>
            <a:r>
              <a:rPr lang="ru-RU" sz="1400" dirty="0" smtClean="0"/>
              <a:t>2.От жары, от злого зноя</a:t>
            </a:r>
          </a:p>
          <a:p>
            <a:r>
              <a:rPr lang="ru-RU" sz="1400" dirty="0" smtClean="0"/>
              <a:t>Гимнастерки на плечах </a:t>
            </a:r>
            <a:r>
              <a:rPr lang="ru-RU" sz="1400" dirty="0" err="1" smtClean="0"/>
              <a:t>повыгорали</a:t>
            </a:r>
            <a:r>
              <a:rPr lang="ru-RU" sz="1400" dirty="0" smtClean="0"/>
              <a:t>:</a:t>
            </a:r>
          </a:p>
          <a:p>
            <a:r>
              <a:rPr lang="ru-RU" sz="1400" dirty="0" smtClean="0"/>
              <a:t>Свое знамя боевое</a:t>
            </a:r>
          </a:p>
          <a:p>
            <a:r>
              <a:rPr lang="ru-RU" sz="1400" dirty="0" smtClean="0"/>
              <a:t>От врагов</a:t>
            </a:r>
          </a:p>
          <a:p>
            <a:endParaRPr lang="ru-RU" sz="1400" dirty="0" smtClean="0"/>
          </a:p>
          <a:p>
            <a:r>
              <a:rPr lang="ru-RU" sz="1400" dirty="0" smtClean="0"/>
              <a:t>3.Они жизни не щадили</a:t>
            </a:r>
          </a:p>
          <a:p>
            <a:r>
              <a:rPr lang="ru-RU" sz="1400" dirty="0" smtClean="0"/>
              <a:t>Защищая отчий край, страну родную</a:t>
            </a:r>
          </a:p>
          <a:p>
            <a:r>
              <a:rPr lang="ru-RU" sz="1400" dirty="0" smtClean="0"/>
              <a:t>Одолели, победили</a:t>
            </a:r>
          </a:p>
          <a:p>
            <a:r>
              <a:rPr lang="ru-RU" sz="1400" dirty="0" smtClean="0"/>
              <a:t>Отчий край, страну родную.</a:t>
            </a:r>
          </a:p>
          <a:p>
            <a:endParaRPr lang="ru-RU" sz="1400" dirty="0" smtClean="0"/>
          </a:p>
          <a:p>
            <a:r>
              <a:rPr lang="ru-RU" sz="1400" dirty="0" smtClean="0"/>
              <a:t>4.Солнце скрылось за горою,</a:t>
            </a:r>
          </a:p>
          <a:p>
            <a:r>
              <a:rPr lang="ru-RU" sz="1400" dirty="0" smtClean="0"/>
              <a:t>Затуманились речные перекаты,</a:t>
            </a:r>
          </a:p>
          <a:p>
            <a:r>
              <a:rPr lang="ru-RU" sz="1400" dirty="0" smtClean="0"/>
              <a:t>А дорогою степною</a:t>
            </a:r>
          </a:p>
          <a:p>
            <a:r>
              <a:rPr lang="ru-RU" sz="1400" dirty="0" smtClean="0"/>
              <a:t>Шли с войны домой советские солдаты.</a:t>
            </a:r>
          </a:p>
          <a:p>
            <a:endParaRPr lang="ru-RU" sz="1400" dirty="0"/>
          </a:p>
          <a:p>
            <a:endParaRPr lang="ru-RU" sz="14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539552"/>
            <a:ext cx="57816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2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9" t="-511" r="-1" b="203"/>
          <a:stretch/>
        </p:blipFill>
        <p:spPr bwMode="auto">
          <a:xfrm>
            <a:off x="260648" y="179513"/>
            <a:ext cx="6450968" cy="669674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sp>
        <p:nvSpPr>
          <p:cNvPr id="4" name="Прямоугольник 3"/>
          <p:cNvSpPr/>
          <p:nvPr/>
        </p:nvSpPr>
        <p:spPr>
          <a:xfrm>
            <a:off x="548680" y="7021519"/>
            <a:ext cx="5661248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ученик: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Однажды я листала старый семейный альбом.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 я нашла фотографию молодого парня в форме.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я узнала потом, это мой прадед.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он навечно остался молодым бойцом, потому,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что он не вернулся с фронта.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погиб,  как и много таких же молодых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парней, в жестоких и кровавых боях.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44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2" y="179512"/>
            <a:ext cx="5256584" cy="8784976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Исполнение соло Песня «Старый альбом»</a:t>
            </a:r>
          </a:p>
          <a:p>
            <a:pPr marL="0" indent="0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Автор Юрий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Верижников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1. Раскрываю альбом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С потерявшими цвет фотографиями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И глядят и глядят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Со страниц на меня биографии.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Сколько судеб за этими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Старыми желтыми снимками.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Вот мой дед молодой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А сейчас он седой  и морщинками.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Вот мой дед фронтовик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Со своими друзьями далекими.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До сих пор он о них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Вспоминает с глубокими вздохами.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Это юность веков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Что промчались войной опаленная,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Лишь медали звенят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И виски сединой убеленные.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Припев: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Победа (3) кричали солдаты России,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Победа (3) и старые и молодые.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Победа (3) и слезы совсем не скрывали,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Победа (3) звенели победно медали.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2.Посреди тишины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между елей 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С той войны еще кем-то изрытые.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Это раны земли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Что с годами лишь чуть-чуть заросшие,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Ветераны войны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Как люди с судьбой перекошены.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Припев: (тот-же)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3.Предо мною альбом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В нем вся жизнь в фотографиях спрятана.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Старый маленький двор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Где я бегал когда-то с ребятами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Здесь на крышах домов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Мы смотрели салюты победные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Самый праздник из всех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Завоеванный нашими дедами.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Припев: (тот-же). </a:t>
            </a:r>
          </a:p>
          <a:p>
            <a:pPr marL="0" indent="0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r="1"/>
          <a:stretch/>
        </p:blipFill>
        <p:spPr>
          <a:xfrm>
            <a:off x="4340180" y="1331640"/>
            <a:ext cx="2071658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5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Рисунок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6883"/>
            <a:ext cx="6863578" cy="9127117"/>
          </a:xfrm>
          <a:prstGeom prst="rect">
            <a:avLst/>
          </a:prstGeom>
          <a:noFill/>
        </p:spPr>
      </p:pic>
      <p:pic>
        <p:nvPicPr>
          <p:cNvPr id="4" name="Picture 8" descr="симонов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1" y="1238227"/>
            <a:ext cx="2423177" cy="6096043"/>
          </a:xfrm>
          <a:noFill/>
          <a:ln/>
          <a:effectLst>
            <a:softEdge rad="317500"/>
          </a:effectLst>
          <a:scene3d>
            <a:camera prst="isometricOffAxis1Right"/>
            <a:lightRig rig="threePt" dir="t"/>
          </a:scene3d>
          <a:sp3d>
            <a:bevelT prst="angle"/>
          </a:sp3d>
        </p:spPr>
      </p:pic>
      <p:sp>
        <p:nvSpPr>
          <p:cNvPr id="5" name="TextBox 4"/>
          <p:cNvSpPr txBox="1"/>
          <p:nvPr/>
        </p:nvSpPr>
        <p:spPr>
          <a:xfrm>
            <a:off x="2438206" y="2771800"/>
            <a:ext cx="289323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n>
                  <a:solidFill>
                    <a:prstClr val="black"/>
                  </a:solidFill>
                </a:ln>
                <a:latin typeface="Times New Roman" pitchFamily="18" charset="0"/>
                <a:cs typeface="Times New Roman" pitchFamily="18" charset="0"/>
              </a:rPr>
              <a:t>Жди меня, и я вернусь, </a:t>
            </a:r>
            <a:br>
              <a:rPr lang="ru-RU" sz="1400" dirty="0">
                <a:ln>
                  <a:solidFill>
                    <a:prstClr val="black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n>
                  <a:solidFill>
                    <a:prstClr val="black"/>
                  </a:solidFill>
                </a:ln>
                <a:latin typeface="Times New Roman" pitchFamily="18" charset="0"/>
                <a:cs typeface="Times New Roman" pitchFamily="18" charset="0"/>
              </a:rPr>
              <a:t>Всем смертям назло. </a:t>
            </a:r>
            <a:br>
              <a:rPr lang="ru-RU" sz="1400" dirty="0">
                <a:ln>
                  <a:solidFill>
                    <a:prstClr val="black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n>
                  <a:solidFill>
                    <a:prstClr val="black"/>
                  </a:solidFill>
                </a:ln>
                <a:latin typeface="Times New Roman" pitchFamily="18" charset="0"/>
                <a:cs typeface="Times New Roman" pitchFamily="18" charset="0"/>
              </a:rPr>
              <a:t>Кто не ждал меня, тот пусть </a:t>
            </a:r>
            <a:br>
              <a:rPr lang="ru-RU" sz="1400" dirty="0">
                <a:ln>
                  <a:solidFill>
                    <a:prstClr val="black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n>
                  <a:solidFill>
                    <a:prstClr val="black"/>
                  </a:solidFill>
                </a:ln>
                <a:latin typeface="Times New Roman" pitchFamily="18" charset="0"/>
                <a:cs typeface="Times New Roman" pitchFamily="18" charset="0"/>
              </a:rPr>
              <a:t>Скажет: «Повезло». </a:t>
            </a:r>
            <a:br>
              <a:rPr lang="ru-RU" sz="1400" dirty="0">
                <a:ln>
                  <a:solidFill>
                    <a:prstClr val="black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n>
                  <a:solidFill>
                    <a:prstClr val="black"/>
                  </a:solidFill>
                </a:ln>
                <a:latin typeface="Times New Roman" pitchFamily="18" charset="0"/>
                <a:cs typeface="Times New Roman" pitchFamily="18" charset="0"/>
              </a:rPr>
              <a:t>Не понять не ждавшим им, </a:t>
            </a:r>
            <a:br>
              <a:rPr lang="ru-RU" sz="1400" dirty="0">
                <a:ln>
                  <a:solidFill>
                    <a:prstClr val="black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n>
                  <a:solidFill>
                    <a:prstClr val="black"/>
                  </a:solidFill>
                </a:ln>
                <a:latin typeface="Times New Roman" pitchFamily="18" charset="0"/>
                <a:cs typeface="Times New Roman" pitchFamily="18" charset="0"/>
              </a:rPr>
              <a:t>Как среди огня </a:t>
            </a:r>
            <a:br>
              <a:rPr lang="ru-RU" sz="1400" dirty="0">
                <a:ln>
                  <a:solidFill>
                    <a:prstClr val="black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n>
                  <a:solidFill>
                    <a:prstClr val="black"/>
                  </a:solidFill>
                </a:ln>
                <a:latin typeface="Times New Roman" pitchFamily="18" charset="0"/>
                <a:cs typeface="Times New Roman" pitchFamily="18" charset="0"/>
              </a:rPr>
              <a:t>Ожиданием своим </a:t>
            </a:r>
            <a:br>
              <a:rPr lang="ru-RU" sz="1400" dirty="0">
                <a:ln>
                  <a:solidFill>
                    <a:prstClr val="black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n>
                  <a:solidFill>
                    <a:prstClr val="black"/>
                  </a:solidFill>
                </a:ln>
                <a:latin typeface="Times New Roman" pitchFamily="18" charset="0"/>
                <a:cs typeface="Times New Roman" pitchFamily="18" charset="0"/>
              </a:rPr>
              <a:t>Ты спасла меня. </a:t>
            </a:r>
            <a:br>
              <a:rPr lang="ru-RU" sz="1400" dirty="0">
                <a:ln>
                  <a:solidFill>
                    <a:prstClr val="black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n>
                  <a:solidFill>
                    <a:prstClr val="black"/>
                  </a:solidFill>
                </a:ln>
                <a:latin typeface="Times New Roman" pitchFamily="18" charset="0"/>
                <a:cs typeface="Times New Roman" pitchFamily="18" charset="0"/>
              </a:rPr>
              <a:t>Как я выжил, будем знать </a:t>
            </a:r>
            <a:br>
              <a:rPr lang="ru-RU" sz="1400" dirty="0">
                <a:ln>
                  <a:solidFill>
                    <a:prstClr val="black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n>
                  <a:solidFill>
                    <a:prstClr val="black"/>
                  </a:solidFill>
                </a:ln>
                <a:latin typeface="Times New Roman" pitchFamily="18" charset="0"/>
                <a:cs typeface="Times New Roman" pitchFamily="18" charset="0"/>
              </a:rPr>
              <a:t>Только мы с тобой,- </a:t>
            </a:r>
            <a:br>
              <a:rPr lang="ru-RU" sz="1400" dirty="0">
                <a:ln>
                  <a:solidFill>
                    <a:prstClr val="black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n>
                  <a:solidFill>
                    <a:prstClr val="black"/>
                  </a:solidFill>
                </a:ln>
                <a:latin typeface="Times New Roman" pitchFamily="18" charset="0"/>
                <a:cs typeface="Times New Roman" pitchFamily="18" charset="0"/>
              </a:rPr>
              <a:t>Просто ты умела ждать, </a:t>
            </a:r>
            <a:br>
              <a:rPr lang="ru-RU" sz="1400" dirty="0">
                <a:ln>
                  <a:solidFill>
                    <a:prstClr val="black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n>
                  <a:solidFill>
                    <a:prstClr val="black"/>
                  </a:solidFill>
                </a:ln>
                <a:latin typeface="Times New Roman" pitchFamily="18" charset="0"/>
                <a:cs typeface="Times New Roman" pitchFamily="18" charset="0"/>
              </a:rPr>
              <a:t>Как никто другой.</a:t>
            </a:r>
          </a:p>
          <a:p>
            <a:endParaRPr lang="ru-RU" sz="1400" dirty="0">
              <a:ln>
                <a:solidFill>
                  <a:prstClr val="black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i-main-pic" descr="Картинка 28 из 14917">
            <a:hlinkClick r:id="rId5" tgtFrame="_blank"/>
          </p:cNvPr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554148" y="3047989"/>
            <a:ext cx="2303852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  <a:scene3d>
            <a:camera prst="perspectiveHeroicExtremeLeftFacing"/>
            <a:lightRig rig="threePt" dir="t"/>
          </a:scene3d>
        </p:spPr>
      </p:pic>
      <p:sp>
        <p:nvSpPr>
          <p:cNvPr id="2" name="Прямоугольник 1"/>
          <p:cNvSpPr/>
          <p:nvPr/>
        </p:nvSpPr>
        <p:spPr>
          <a:xfrm>
            <a:off x="2418584" y="1357153"/>
            <a:ext cx="3674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Ученики читают отрывки из стихотворений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Посвященных Великой Отечественной Войне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62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4" y="2285447"/>
            <a:ext cx="6034088" cy="6034088"/>
          </a:xfrm>
        </p:spPr>
      </p:pic>
      <p:sp>
        <p:nvSpPr>
          <p:cNvPr id="5" name="Прямоугольник 4"/>
          <p:cNvSpPr/>
          <p:nvPr/>
        </p:nvSpPr>
        <p:spPr>
          <a:xfrm>
            <a:off x="1196752" y="124856"/>
            <a:ext cx="5661248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МНЕ БЫ ТОЛЬКО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ВОТ ЭТУ ГРАНАТУ,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ЗЛОРАДНО ПОСТАВИВ НА ВЗВОД…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ВСАДИТЬ ЕЁ,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ВРЕЗАТЬ, КАК НАДО,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ЧЕТЫРЕЖДЫ ПРОКЛЯТЫЙ ДЗОТ,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ЧТОБЫ СТАЛО В НЁМ ПУСТО И ТИХО,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ЧТОБЫ ПЫЛЬЮ ОСЕЛ ОН В ТРАВУ!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…ПРОЖИТЬ БЫ МНЕ ЭТИ ПОЛМИГА,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 ТАМ Я СТО ЛЕТ ПРОЖИВУ!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П.ШУБИН. «ПОЛМИГА»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66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6712" y="611560"/>
            <a:ext cx="4958308" cy="7048517"/>
          </a:xfrm>
        </p:spPr>
        <p:txBody>
          <a:bodyPr/>
          <a:lstStyle/>
          <a:p>
            <a:pPr>
              <a:buNone/>
            </a:pPr>
            <a:r>
              <a:rPr lang="ru-RU" sz="4000" b="1" dirty="0" smtClean="0">
                <a:solidFill>
                  <a:srgbClr val="FFFF00"/>
                </a:solidFill>
              </a:rPr>
              <a:t> </a:t>
            </a:r>
            <a:r>
              <a:rPr lang="ru-RU" sz="1400" dirty="0" smtClean="0">
                <a:ln w="12700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Имеем ли мы право предавать забвению добытое кровью?                                               Нет, не имеем.</a:t>
            </a:r>
          </a:p>
          <a:p>
            <a:pPr>
              <a:buNone/>
            </a:pPr>
            <a:r>
              <a:rPr lang="ru-RU" sz="1400" dirty="0" smtClean="0">
                <a:ln w="12700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 Надеемся ли мы, что добытое кровью сослужит еще службу людям будущего? </a:t>
            </a:r>
          </a:p>
          <a:p>
            <a:pPr>
              <a:buNone/>
            </a:pPr>
            <a:r>
              <a:rPr lang="ru-RU" sz="1400" dirty="0" smtClean="0">
                <a:ln w="12700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           Надеемся…</a:t>
            </a:r>
          </a:p>
          <a:p>
            <a:pPr algn="r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А.Блок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37" y="3491880"/>
            <a:ext cx="5654345" cy="4392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85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79512"/>
            <a:ext cx="6188546" cy="880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4864" y="539552"/>
            <a:ext cx="4143387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гибель нам?!</a:t>
            </a:r>
            <a:endParaRPr lang="ru-RU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Мы даже смерти выше.</a:t>
            </a:r>
            <a:endParaRPr lang="ru-RU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В могилах мы построились в отряд,</a:t>
            </a:r>
            <a:endParaRPr lang="ru-RU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И ждем приказа нового.</a:t>
            </a:r>
            <a:endParaRPr lang="ru-RU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пусть</a:t>
            </a:r>
            <a:endParaRPr lang="ru-RU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Не думают,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Что мертвые не  слышат,  </a:t>
            </a:r>
            <a:endParaRPr lang="ru-RU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Когда о них потомки говорят.  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</a:t>
            </a: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60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 descr="https://catherineasquithgallery.com/uploads/posts/2021-02/thumbs/1613448919_6-p-fon-dlya-prezentatsii-pro-voinu-dlya-detei-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244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1520"/>
            <a:ext cx="6858000" cy="871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04864" y="395536"/>
            <a:ext cx="2721740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ученик.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жизнь проходит без следа,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низости, в неволе, что за честь?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Лишь в свободе жизни красота!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Лишь в отважном сердце вечность есть!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кровь твоя за Родину лилась,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 в народе не умрешь, джигит,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Кровь предателя струится в грязь,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Кровь отважного в сердцах горит.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Умирая не умрет герой –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Мужество останется в веках,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Имя прославляй свое борьбой,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оно не молкло на устах</a:t>
            </a:r>
            <a:r>
              <a:rPr lang="ru-RU" sz="1400" dirty="0" smtClean="0"/>
              <a:t>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0783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4703" y="2191247"/>
            <a:ext cx="51919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После начальных аккордов песни «У обелиска» ансамбль поднимает головы и поёт песню, не поднимаясь с колен. На последних аккордах песни ансамбль выстраивается в одну шеренгу..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4139952"/>
            <a:ext cx="5832648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1" y="395536"/>
            <a:ext cx="5486400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2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40768" y="971600"/>
            <a:ext cx="388843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Песня «У обелиска»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Стоим у обелиска, преклоняясь,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 подвигом и мужеством народа.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Несем цветы, молчание храня,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память будет вечной, как дорога.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Так хочется звенящей тишины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хочется и праздников, и буден,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чтобы больше не было войны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мир беречь мы на планете будем!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2" y="4283968"/>
            <a:ext cx="5976664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0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6672" y="899592"/>
            <a:ext cx="5976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Звучит музыка гимна Татарстана. У участников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руках по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цветку, все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поднимают руки и медленно машут.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243" y="2563547"/>
            <a:ext cx="2287061" cy="304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60" y="3163595"/>
            <a:ext cx="2998966" cy="244715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102" y="5512936"/>
            <a:ext cx="395605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75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0688" y="878681"/>
            <a:ext cx="55446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 ученик: </a:t>
            </a:r>
          </a:p>
          <a:p>
            <a:pPr algn="just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Безнең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илебез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өчен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бик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бик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зур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бәйрәм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көн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Ватанны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саукла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гынар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көне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буларак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бәйрәм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ителә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Ватанны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яратырга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гына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түгел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ә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куркыныч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вакытта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сакларга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кирәк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көнне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без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Ватанны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куркынычтан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саклаган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кеңгеләрне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хөрмәт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итеп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искә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алабыз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Алар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безнең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өчен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гөмерләрен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һәм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сәләмәтлекләрен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кызганмаганнар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Шуның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өчен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без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аларга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бик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рәхмәтле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 окончании фонограммы все делают поклон.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4" y="4283968"/>
            <a:ext cx="4608512" cy="325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52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4664" y="517788"/>
            <a:ext cx="5890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завершении композиции Ансамбль исполняет песню «Мир-это детство»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5274" y="1523395"/>
            <a:ext cx="2614049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Мир-это детство.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Сл.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В.Данько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Муз.Е.Архиповой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1.Если утро начинается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Значит солнышко взошло.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Если мама улыбается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Значит детям хорошо.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Нужен мир цветам и веточкам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Нужен мир тебе и мне.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Нужен мальчикам и девочкам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Всем народам на земле.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Припев: Мир -это солнце,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Мир -это радость,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Мир без тучи грозовой.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Мир -это детство,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Мир -это праздник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Вечно юный мир живой.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2.И пока планета кружится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Надо людям в мире жить.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планету ,не оружием,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 любовью окружить.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Чтоб расти цветкам и веточкам,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Чтоб всегда цвела весна.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Нужно мальчикам и девочкам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Только мир ,а не война.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Припев: тот-же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055">
            <a:off x="2956576" y="2673099"/>
            <a:ext cx="38100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3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9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17953" y="1"/>
            <a:ext cx="7020776" cy="9144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75025" y="1475656"/>
            <a:ext cx="605437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МЫ</a:t>
            </a:r>
          </a:p>
          <a:p>
            <a:pPr algn="ctr"/>
            <a:endParaRPr lang="ru-RU" sz="72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7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ДОЛЖНЫ</a:t>
            </a:r>
          </a:p>
          <a:p>
            <a:pPr algn="ctr"/>
            <a:endParaRPr lang="ru-RU" sz="72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7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ПОМНИТЬ…</a:t>
            </a:r>
            <a:endParaRPr lang="ru-RU" sz="72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414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80728" y="1763688"/>
            <a:ext cx="472457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Общая цель мероприятия: воспитание толерантности, развитие таких качеств как терпимость друг к другу, гражданственность, патриотизм.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Никто не может указать другому человеку его родину – ни воспитатели, ни друзья, ни общественное мнение, ни государственная власть. Патриотизм есть состояние духовное, и поэтому он может возникнуть только самостоятельно в порядке автономии – в личном, но подлинном и предметном духовном опыте. Всякое извне идущее предписание может только помешать этому помешать этому опыту или привести к злосчастной симуляции. Нельзя любить по принуждению или по чужой указке; любовь может возникнуть только «сама», в легкой и естественной предметной радости, побеждающей и умиляющей.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Говоря о патриотическом воспитании, учитель может ставить перед собой вполне конкретные цели: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1) Воспитать интерес к прошлому через изучение культуры, быта, знакомство с судьбами людей разных эпох.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2) Дать детям возможность увидеть саму Россию: ее природу, достопримечательности.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3) Организовать участие ребят в решении общественных проблем (на возможном для школьника уровне).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4)Сформировать гражданскую позицию – понимание связи с людьми, живущими в обществе.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5) Сформировать умение противостоять нетерпимости к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сенофобии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2" y="467544"/>
            <a:ext cx="5486400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3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381000"/>
            <a:ext cx="6889750" cy="990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40968" y="4067944"/>
            <a:ext cx="3573016" cy="49011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90170" marR="90170" algn="r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n w="0">
                  <a:solidFill>
                    <a:prstClr val="black"/>
                  </a:solidFill>
                </a:ln>
                <a:latin typeface="Times New Roman" pitchFamily="18" charset="0"/>
                <a:ea typeface="Calibri"/>
                <a:cs typeface="Times New Roman" pitchFamily="18" charset="0"/>
              </a:rPr>
              <a:t>«Началась война, то есть</a:t>
            </a: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90170" marR="90170" algn="r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n w="0">
                  <a:solidFill>
                    <a:prstClr val="black"/>
                  </a:solidFill>
                </a:ln>
                <a:latin typeface="Times New Roman" pitchFamily="18" charset="0"/>
                <a:ea typeface="Calibri"/>
                <a:cs typeface="Times New Roman" pitchFamily="18" charset="0"/>
              </a:rPr>
              <a:t> совершилось противное</a:t>
            </a: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90170" marR="90170" algn="r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n w="0">
                  <a:solidFill>
                    <a:prstClr val="black"/>
                  </a:solidFill>
                </a:ln>
                <a:latin typeface="Times New Roman" pitchFamily="18" charset="0"/>
                <a:ea typeface="Calibri"/>
                <a:cs typeface="Times New Roman" pitchFamily="18" charset="0"/>
              </a:rPr>
              <a:t> человеческому разуму и всей</a:t>
            </a: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90170" marR="90170" algn="r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n w="0">
                  <a:solidFill>
                    <a:prstClr val="black"/>
                  </a:solidFill>
                </a:ln>
                <a:latin typeface="Times New Roman" pitchFamily="18" charset="0"/>
                <a:ea typeface="Calibri"/>
                <a:cs typeface="Times New Roman" pitchFamily="18" charset="0"/>
              </a:rPr>
              <a:t> человеческой природе событие. </a:t>
            </a: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90170" marR="90170" algn="r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n w="0">
                  <a:solidFill>
                    <a:prstClr val="black"/>
                  </a:solidFill>
                </a:ln>
                <a:latin typeface="Times New Roman" pitchFamily="18" charset="0"/>
                <a:ea typeface="Calibri"/>
                <a:cs typeface="Times New Roman" pitchFamily="18" charset="0"/>
              </a:rPr>
              <a:t>Миллионы людей совершали друг,</a:t>
            </a: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90170" marR="90170" algn="r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n w="0">
                  <a:solidFill>
                    <a:prstClr val="black"/>
                  </a:solidFill>
                </a:ln>
                <a:latin typeface="Times New Roman" pitchFamily="18" charset="0"/>
                <a:ea typeface="Calibri"/>
                <a:cs typeface="Times New Roman" pitchFamily="18" charset="0"/>
              </a:rPr>
              <a:t> против друга такое бесчисленное количество</a:t>
            </a: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90170" marR="90170" algn="r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n w="0">
                  <a:solidFill>
                    <a:prstClr val="black"/>
                  </a:solidFill>
                </a:ln>
                <a:latin typeface="Times New Roman" pitchFamily="18" charset="0"/>
                <a:ea typeface="Calibri"/>
                <a:cs typeface="Times New Roman" pitchFamily="18" charset="0"/>
              </a:rPr>
              <a:t> злодеяний, обманов, измен, воровства, подделок и </a:t>
            </a: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90170" marR="90170" algn="r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n w="0">
                  <a:solidFill>
                    <a:prstClr val="black"/>
                  </a:solidFill>
                </a:ln>
                <a:latin typeface="Times New Roman" pitchFamily="18" charset="0"/>
                <a:ea typeface="Calibri"/>
                <a:cs typeface="Times New Roman" pitchFamily="18" charset="0"/>
              </a:rPr>
              <a:t>выпуска фальшивых ассигнаций, грабежей, поджогов и убийств, которого в целые века не соберет летопись всех судов мира и на которые, в этот период времени, люди, совершавшие их, не смотрели как на преступлении.</a:t>
            </a: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84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53" y="3275856"/>
            <a:ext cx="4820603" cy="4065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2330" y="1835696"/>
            <a:ext cx="59626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Слева стоят двое ребят у рисунка вечного огня. Звучит мелодия песни  «Священная война» вход ансамбля со склонёнными головами в военной форме и выстраиваются в одну шеренгу.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23" y="467544"/>
            <a:ext cx="57816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9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4704" y="1617345"/>
            <a:ext cx="53285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 ученик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Все дальше от нас уходят годы Великой Отечественной Войны. Давно перепаханы траншеи, уже сколько раз эта пашня давала урожай. Выплакались и самые безутешные вдовы. И война постепенно уходит в прошлое, становится страницей в учебниках истории. Но почему же мы вновь вспоминаем о ней? А все от того, что не уходит печаль о тех, кому обязаны всем. И наша память – боль, подобна осколку орудия, она в сердце каждого из нас. И я не ошибусь, если скажу, что и пламя войны обожгло и наши сердца. Ибо война была болью и горем для наших близких и родных, а значит, она стала и нашей болью.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1" y="467544"/>
            <a:ext cx="5781675" cy="67627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8" b="11466"/>
          <a:stretch/>
        </p:blipFill>
        <p:spPr bwMode="auto">
          <a:xfrm>
            <a:off x="242246" y="4211960"/>
            <a:ext cx="6171434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62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571472"/>
            <a:ext cx="6240185" cy="836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2696" y="6948264"/>
            <a:ext cx="5472608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2 ученик</a:t>
            </a:r>
            <a:r>
              <a:rPr lang="ru-RU" sz="1400" dirty="0" smtClean="0"/>
              <a:t>: Знаю, в песне есть твоей, джигит,</a:t>
            </a:r>
          </a:p>
          <a:p>
            <a:pPr algn="ctr"/>
            <a:r>
              <a:rPr lang="ru-RU" sz="1400" dirty="0" smtClean="0"/>
              <a:t>Пламя и любовь к родной стране.</a:t>
            </a:r>
          </a:p>
          <a:p>
            <a:pPr algn="ctr"/>
            <a:r>
              <a:rPr lang="ru-RU" sz="1400" dirty="0" smtClean="0"/>
              <a:t>Но боец не песней знаменит:</a:t>
            </a:r>
          </a:p>
          <a:p>
            <a:pPr algn="ctr"/>
            <a:r>
              <a:rPr lang="ru-RU" sz="1400" dirty="0" smtClean="0"/>
              <a:t>Что, скажи, ты сделал на войне?</a:t>
            </a:r>
          </a:p>
          <a:p>
            <a:pPr algn="ctr"/>
            <a:r>
              <a:rPr lang="ru-RU" sz="1400" dirty="0" smtClean="0"/>
              <a:t>Встал ли ты за Родину свою</a:t>
            </a:r>
          </a:p>
          <a:p>
            <a:pPr algn="ctr"/>
            <a:r>
              <a:rPr lang="ru-RU" sz="1400" dirty="0" smtClean="0"/>
              <a:t>В час, когда пылал великий бой?</a:t>
            </a:r>
          </a:p>
          <a:p>
            <a:pPr algn="ctr"/>
            <a:r>
              <a:rPr lang="ru-RU" sz="1400" dirty="0" smtClean="0"/>
              <a:t>Смелых, узнают всегда в бою,</a:t>
            </a:r>
          </a:p>
          <a:p>
            <a:pPr algn="ctr"/>
            <a:r>
              <a:rPr lang="ru-RU" sz="1400" dirty="0" smtClean="0"/>
              <a:t>В горе проверяется герой.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322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294298"/>
            <a:ext cx="6264696" cy="85261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14784" y="6228184"/>
            <a:ext cx="3888432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b="1" dirty="0" smtClean="0"/>
              <a:t>3 ученик</a:t>
            </a:r>
            <a:r>
              <a:rPr lang="ru-RU" sz="1400" dirty="0" smtClean="0"/>
              <a:t>: Бой  отваги требует джигит,</a:t>
            </a:r>
          </a:p>
          <a:p>
            <a:r>
              <a:rPr lang="ru-RU" sz="1400" dirty="0" smtClean="0"/>
              <a:t>В бой с надеждою идет, кто храбр,</a:t>
            </a:r>
          </a:p>
          <a:p>
            <a:r>
              <a:rPr lang="ru-RU" sz="1400" dirty="0" smtClean="0"/>
              <a:t>С мужеством свободе – что гранит,</a:t>
            </a:r>
          </a:p>
          <a:p>
            <a:r>
              <a:rPr lang="ru-RU" sz="1400" dirty="0" smtClean="0"/>
              <a:t>Кто не знает мужества – тот раб.</a:t>
            </a:r>
          </a:p>
          <a:p>
            <a:r>
              <a:rPr lang="ru-RU" sz="1400" dirty="0" smtClean="0"/>
              <a:t>Не спастись мольбой, если враг, </a:t>
            </a:r>
          </a:p>
          <a:p>
            <a:r>
              <a:rPr lang="ru-RU" sz="1400" dirty="0" smtClean="0"/>
              <a:t>Нас возьмет в железный плен оков,</a:t>
            </a:r>
          </a:p>
          <a:p>
            <a:r>
              <a:rPr lang="ru-RU" sz="1400" dirty="0" smtClean="0"/>
              <a:t>Но не быть оковам на руках</a:t>
            </a:r>
          </a:p>
          <a:p>
            <a:r>
              <a:rPr lang="ru-RU" sz="1400" dirty="0" smtClean="0"/>
              <a:t>Саблей поражающих врагов.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5133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00808" y="323528"/>
            <a:ext cx="329867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Ансамбль исполняет песню</a:t>
            </a:r>
            <a:endParaRPr lang="en-US" dirty="0" smtClean="0"/>
          </a:p>
          <a:p>
            <a:r>
              <a:rPr lang="ru-RU" b="1" dirty="0" smtClean="0"/>
              <a:t>Песня «Клятва джигита»</a:t>
            </a:r>
          </a:p>
          <a:p>
            <a:r>
              <a:rPr lang="ru-RU" b="1" dirty="0" smtClean="0"/>
              <a:t>на слова Мусы </a:t>
            </a:r>
            <a:r>
              <a:rPr lang="ru-RU" b="1" dirty="0" err="1" smtClean="0"/>
              <a:t>Джалиля</a:t>
            </a:r>
            <a:r>
              <a:rPr lang="ru-RU" b="1" dirty="0" smtClean="0"/>
              <a:t>.</a:t>
            </a:r>
          </a:p>
          <a:p>
            <a:endParaRPr lang="ru-RU" dirty="0" smtClean="0"/>
          </a:p>
          <a:p>
            <a:r>
              <a:rPr lang="ru-RU" sz="1400" dirty="0" smtClean="0"/>
              <a:t>1.Мчался храбрый джигит</a:t>
            </a:r>
          </a:p>
          <a:p>
            <a:r>
              <a:rPr lang="ru-RU" sz="1400" dirty="0" smtClean="0"/>
              <a:t>На гнедом скакуне.</a:t>
            </a:r>
          </a:p>
          <a:p>
            <a:r>
              <a:rPr lang="ru-RU" sz="1400" dirty="0" smtClean="0"/>
              <a:t>В чистом поле</a:t>
            </a:r>
          </a:p>
          <a:p>
            <a:r>
              <a:rPr lang="ru-RU" sz="1400" dirty="0" smtClean="0"/>
              <a:t>Он с вражеской ратью схлестнулся.</a:t>
            </a:r>
          </a:p>
          <a:p>
            <a:r>
              <a:rPr lang="ru-RU" sz="1400" dirty="0" smtClean="0"/>
              <a:t>Но без всадников конь</a:t>
            </a:r>
          </a:p>
          <a:p>
            <a:r>
              <a:rPr lang="ru-RU" sz="1400" dirty="0" smtClean="0"/>
              <a:t>Проскакал в тишине</a:t>
            </a:r>
          </a:p>
          <a:p>
            <a:r>
              <a:rPr lang="ru-RU" sz="1400" dirty="0" smtClean="0"/>
              <a:t>По родному селу,</a:t>
            </a:r>
          </a:p>
          <a:p>
            <a:r>
              <a:rPr lang="ru-RU" sz="1400" dirty="0" smtClean="0"/>
              <a:t>А джигит не вернулся.</a:t>
            </a:r>
          </a:p>
          <a:p>
            <a:endParaRPr lang="ru-RU" sz="1400" dirty="0" smtClean="0"/>
          </a:p>
          <a:p>
            <a:r>
              <a:rPr lang="ru-RU" sz="1400" dirty="0" smtClean="0"/>
              <a:t>2.В чистом поле погиб</a:t>
            </a:r>
          </a:p>
          <a:p>
            <a:r>
              <a:rPr lang="ru-RU" sz="1400" dirty="0" smtClean="0"/>
              <a:t>Он в неравном бою,</a:t>
            </a:r>
          </a:p>
          <a:p>
            <a:r>
              <a:rPr lang="ru-RU" sz="1400" dirty="0" smtClean="0"/>
              <a:t>И окрасилась кровью трава молодая.</a:t>
            </a:r>
          </a:p>
          <a:p>
            <a:r>
              <a:rPr lang="ru-RU" sz="1400" dirty="0" smtClean="0"/>
              <a:t>Но прострелянный стяг</a:t>
            </a:r>
          </a:p>
          <a:p>
            <a:r>
              <a:rPr lang="ru-RU" sz="1400" dirty="0" smtClean="0"/>
              <a:t>Он, как клятву свою,</a:t>
            </a:r>
          </a:p>
          <a:p>
            <a:r>
              <a:rPr lang="ru-RU" sz="1400" dirty="0" smtClean="0"/>
              <a:t>Младшим братьям своим</a:t>
            </a:r>
          </a:p>
          <a:p>
            <a:r>
              <a:rPr lang="ru-RU" sz="1400" dirty="0" smtClean="0"/>
              <a:t>Завещал умирая.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4991245"/>
            <a:ext cx="6356479" cy="3984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247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1713</Words>
  <Application>Microsoft Office PowerPoint</Application>
  <PresentationFormat>Экран (4:3)</PresentationFormat>
  <Paragraphs>263</Paragraphs>
  <Slides>26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Times New Roman</vt:lpstr>
      <vt:lpstr>Wingdings</vt:lpstr>
      <vt:lpstr>2_Тема Office</vt:lpstr>
      <vt:lpstr>Тема Office</vt:lpstr>
      <vt:lpstr>Музыкально-литературная композиция:  «Когда поют солдаты»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72</cp:revision>
  <dcterms:created xsi:type="dcterms:W3CDTF">2012-10-13T13:22:11Z</dcterms:created>
  <dcterms:modified xsi:type="dcterms:W3CDTF">2022-02-03T18:23:56Z</dcterms:modified>
</cp:coreProperties>
</file>