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media33.mp3" ContentType="application/vnd.sun.star.media"/>
  <Override PartName="/ppt/media/image1.jpeg" ContentType="image/jpeg"/>
  <Override PartName="/ppt/media/media43.mp3" ContentType="application/vnd.sun.star.media"/>
  <Override PartName="/ppt/media/image38.png" ContentType="image/png"/>
  <Override PartName="/ppt/media/image2.jpeg" ContentType="image/jpeg"/>
  <Override PartName="/ppt/media/image10.jpeg" ContentType="image/jpeg"/>
  <Override PartName="/ppt/media/media4.mp3" ContentType="application/vnd.sun.star.media"/>
  <Override PartName="/ppt/media/image5.png" ContentType="image/png"/>
  <Override PartName="/ppt/media/image3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41.png" ContentType="image/png"/>
  <Override PartName="/ppt/media/image9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39.png" ContentType="image/pn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44.png" ContentType="image/pn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37.png" ContentType="image/pn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4.png" ContentType="image/png"/>
  <Override PartName="/ppt/media/image35.png" ContentType="image/png"/>
  <Override PartName="/ppt/media/image36.png" ContentType="image/png"/>
  <Override PartName="/ppt/media/image40.png" ContentType="image/png"/>
  <Override PartName="/ppt/media/image42.jpeg" ContentType="image/jpeg"/>
  <Override PartName="/ppt/media/image45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video" Target="../media/media4.mp3"/><Relationship Id="rId3" Type="http://schemas.microsoft.com/office/2007/relationships/media" Target="../media/media4.mp3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video" Target="../media/media33.mp3"/><Relationship Id="rId3" Type="http://schemas.microsoft.com/office/2007/relationships/media" Target="../media/media33.mp3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video" Target="../media/media43.mp3"/><Relationship Id="rId3" Type="http://schemas.microsoft.com/office/2007/relationships/media" Target="../media/media43.mp3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Прямоугольник 1"/>
          <p:cNvSpPr/>
          <p:nvPr/>
        </p:nvSpPr>
        <p:spPr>
          <a:xfrm>
            <a:off x="1116000" y="3592800"/>
            <a:ext cx="6563160" cy="91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5400" spc="-1" strike="noStrike">
                <a:solidFill>
                  <a:srgbClr val="000000"/>
                </a:solidFill>
                <a:latin typeface="Noto Sans"/>
                <a:ea typeface="MS Gothic"/>
              </a:rPr>
              <a:t>Wonderful Wildlife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77" name="Прямоугольник 3"/>
          <p:cNvSpPr/>
          <p:nvPr/>
        </p:nvSpPr>
        <p:spPr>
          <a:xfrm>
            <a:off x="-754560" y="74880"/>
            <a:ext cx="4131000" cy="82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Lyudmila Gennadyevna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Mikhaylova          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Grade 6          Unit 5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13" descr="Картинки по запросу tiger"/>
          <p:cNvPicPr/>
          <p:nvPr/>
        </p:nvPicPr>
        <p:blipFill>
          <a:blip r:embed="rId1"/>
          <a:stretch/>
        </p:blipFill>
        <p:spPr>
          <a:xfrm>
            <a:off x="0" y="0"/>
            <a:ext cx="9141840" cy="6855840"/>
          </a:xfrm>
          <a:prstGeom prst="rect">
            <a:avLst/>
          </a:prstGeom>
          <a:ln w="0">
            <a:noFill/>
          </a:ln>
        </p:spPr>
      </p:pic>
      <p:sp>
        <p:nvSpPr>
          <p:cNvPr id="95" name="Прямоугольник 22"/>
          <p:cNvSpPr/>
          <p:nvPr/>
        </p:nvSpPr>
        <p:spPr>
          <a:xfrm>
            <a:off x="6497640" y="5517360"/>
            <a:ext cx="15681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ffffff"/>
                </a:solidFill>
                <a:latin typeface="Calibri"/>
                <a:ea typeface="DejaVu Sans"/>
              </a:rPr>
              <a:t>Tiger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7" descr="Картинки по запросу frog"/>
          <p:cNvPicPr/>
          <p:nvPr/>
        </p:nvPicPr>
        <p:blipFill>
          <a:blip r:embed="rId1"/>
          <a:stretch/>
        </p:blipFill>
        <p:spPr>
          <a:xfrm>
            <a:off x="0" y="0"/>
            <a:ext cx="9141840" cy="6855840"/>
          </a:xfrm>
          <a:prstGeom prst="rect">
            <a:avLst/>
          </a:prstGeom>
          <a:ln w="0">
            <a:noFill/>
          </a:ln>
        </p:spPr>
      </p:pic>
      <p:sp>
        <p:nvSpPr>
          <p:cNvPr id="97" name="Прямоугольник 16"/>
          <p:cNvSpPr/>
          <p:nvPr/>
        </p:nvSpPr>
        <p:spPr>
          <a:xfrm>
            <a:off x="6577560" y="5517360"/>
            <a:ext cx="14079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Frog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11" descr="Картинки по запросу owl"/>
          <p:cNvPicPr/>
          <p:nvPr/>
        </p:nvPicPr>
        <p:blipFill>
          <a:blip r:embed="rId1"/>
          <a:stretch/>
        </p:blipFill>
        <p:spPr>
          <a:xfrm>
            <a:off x="0" y="0"/>
            <a:ext cx="9141840" cy="6855840"/>
          </a:xfrm>
          <a:prstGeom prst="rect">
            <a:avLst/>
          </a:prstGeom>
          <a:ln w="0">
            <a:noFill/>
          </a:ln>
        </p:spPr>
      </p:pic>
      <p:sp>
        <p:nvSpPr>
          <p:cNvPr id="99" name="Прямоугольник 20"/>
          <p:cNvSpPr/>
          <p:nvPr/>
        </p:nvSpPr>
        <p:spPr>
          <a:xfrm>
            <a:off x="7432920" y="5589360"/>
            <a:ext cx="12816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ffffff"/>
                </a:solidFill>
                <a:latin typeface="Calibri"/>
                <a:ea typeface="DejaVu Sans"/>
              </a:rPr>
              <a:t>Owl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Картинки по запросу panda"/>
          <p:cNvPicPr/>
          <p:nvPr/>
        </p:nvPicPr>
        <p:blipFill>
          <a:blip r:embed="rId1"/>
          <a:stretch/>
        </p:blipFill>
        <p:spPr>
          <a:xfrm>
            <a:off x="0" y="0"/>
            <a:ext cx="9141840" cy="6855840"/>
          </a:xfrm>
          <a:prstGeom prst="rect">
            <a:avLst/>
          </a:prstGeom>
          <a:ln w="0">
            <a:noFill/>
          </a:ln>
        </p:spPr>
      </p:pic>
      <p:sp>
        <p:nvSpPr>
          <p:cNvPr id="101" name="Прямоугольник 2"/>
          <p:cNvSpPr/>
          <p:nvPr/>
        </p:nvSpPr>
        <p:spPr>
          <a:xfrm>
            <a:off x="4388760" y="692640"/>
            <a:ext cx="18972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Panda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87" dur="indefinite" restart="never" nodeType="tmRoot">
          <p:childTnLst>
            <p:seq>
              <p:cTn id="88" dur="indefinite" nodeType="mainSeq">
                <p:childTnLst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" descr="Картинки по запросу orangutan"/>
          <p:cNvPicPr/>
          <p:nvPr/>
        </p:nvPicPr>
        <p:blipFill>
          <a:blip r:embed="rId1"/>
          <a:stretch/>
        </p:blipFill>
        <p:spPr>
          <a:xfrm>
            <a:off x="0" y="-5760"/>
            <a:ext cx="9141840" cy="6855840"/>
          </a:xfrm>
          <a:prstGeom prst="rect">
            <a:avLst/>
          </a:prstGeom>
          <a:ln w="0">
            <a:noFill/>
          </a:ln>
        </p:spPr>
      </p:pic>
      <p:sp>
        <p:nvSpPr>
          <p:cNvPr id="103" name="Прямоугольник 19"/>
          <p:cNvSpPr/>
          <p:nvPr/>
        </p:nvSpPr>
        <p:spPr>
          <a:xfrm>
            <a:off x="268200" y="188640"/>
            <a:ext cx="33512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ffffff"/>
                </a:solidFill>
                <a:latin typeface="Calibri"/>
                <a:ea typeface="DejaVu Sans"/>
              </a:rPr>
              <a:t>Orang-utan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95" dur="indefinite" restart="never" nodeType="tmRoot">
          <p:childTnLst>
            <p:seq>
              <p:cTn id="96" dur="indefinite" nodeType="mainSeq"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9" descr="Картинки по запросу rattlesnake"/>
          <p:cNvPicPr/>
          <p:nvPr/>
        </p:nvPicPr>
        <p:blipFill>
          <a:blip r:embed="rId1"/>
          <a:stretch/>
        </p:blipFill>
        <p:spPr>
          <a:xfrm>
            <a:off x="0" y="0"/>
            <a:ext cx="9104040" cy="6855840"/>
          </a:xfrm>
          <a:prstGeom prst="rect">
            <a:avLst/>
          </a:prstGeom>
          <a:ln w="0">
            <a:noFill/>
          </a:ln>
        </p:spPr>
      </p:pic>
      <p:sp>
        <p:nvSpPr>
          <p:cNvPr id="105" name="Прямоугольник 18"/>
          <p:cNvSpPr/>
          <p:nvPr/>
        </p:nvSpPr>
        <p:spPr>
          <a:xfrm>
            <a:off x="5512680" y="5934600"/>
            <a:ext cx="33937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ffffff"/>
                </a:solidFill>
                <a:latin typeface="Calibri"/>
                <a:ea typeface="DejaVu Sans"/>
              </a:rPr>
              <a:t>Rattlesnake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Картинки по запросу elephant"/>
          <p:cNvPicPr/>
          <p:nvPr/>
        </p:nvPicPr>
        <p:blipFill>
          <a:blip r:embed="rId1"/>
          <a:stretch/>
        </p:blipFill>
        <p:spPr>
          <a:xfrm>
            <a:off x="0" y="0"/>
            <a:ext cx="9141840" cy="6855840"/>
          </a:xfrm>
          <a:prstGeom prst="rect">
            <a:avLst/>
          </a:prstGeom>
          <a:ln w="0">
            <a:noFill/>
          </a:ln>
        </p:spPr>
      </p:pic>
      <p:sp>
        <p:nvSpPr>
          <p:cNvPr id="107" name="Прямоугольник 2"/>
          <p:cNvSpPr/>
          <p:nvPr/>
        </p:nvSpPr>
        <p:spPr>
          <a:xfrm>
            <a:off x="13680" y="2505600"/>
            <a:ext cx="26456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Elephant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111" dur="indefinite" restart="never" nodeType="tmRoot">
          <p:childTnLst>
            <p:seq>
              <p:cTn id="112" dur="indefinite" nodeType="mainSeq"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utoShape 1"/>
          <p:cNvSpPr/>
          <p:nvPr/>
        </p:nvSpPr>
        <p:spPr>
          <a:xfrm>
            <a:off x="4419720" y="2428560"/>
            <a:ext cx="302760" cy="39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9" name="Picture 8" descr="Картинки по запросу snow leopard"/>
          <p:cNvPicPr/>
          <p:nvPr/>
        </p:nvPicPr>
        <p:blipFill>
          <a:blip r:embed="rId1"/>
          <a:stretch/>
        </p:blipFill>
        <p:spPr>
          <a:xfrm>
            <a:off x="0" y="9360"/>
            <a:ext cx="9141840" cy="6729840"/>
          </a:xfrm>
          <a:prstGeom prst="rect">
            <a:avLst/>
          </a:prstGeom>
          <a:ln w="0">
            <a:noFill/>
          </a:ln>
        </p:spPr>
      </p:pic>
      <p:sp>
        <p:nvSpPr>
          <p:cNvPr id="110" name="Прямоугольник 17"/>
          <p:cNvSpPr/>
          <p:nvPr/>
        </p:nvSpPr>
        <p:spPr>
          <a:xfrm>
            <a:off x="5024160" y="5085360"/>
            <a:ext cx="39988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Snow leopard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119" dur="indefinite" restart="never" nodeType="tmRoot">
          <p:childTnLst>
            <p:seq>
              <p:cTn id="120" dur="indefinite" nodeType="mainSeq"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4" descr="Картинки по запросу shark"/>
          <p:cNvPicPr/>
          <p:nvPr/>
        </p:nvPicPr>
        <p:blipFill>
          <a:blip r:embed="rId1"/>
          <a:stretch/>
        </p:blipFill>
        <p:spPr>
          <a:xfrm>
            <a:off x="0" y="-13680"/>
            <a:ext cx="9141840" cy="6855840"/>
          </a:xfrm>
          <a:prstGeom prst="rect">
            <a:avLst/>
          </a:prstGeom>
          <a:ln w="0">
            <a:noFill/>
          </a:ln>
        </p:spPr>
      </p:pic>
      <p:sp>
        <p:nvSpPr>
          <p:cNvPr id="112" name="Прямоугольник 24"/>
          <p:cNvSpPr/>
          <p:nvPr/>
        </p:nvSpPr>
        <p:spPr>
          <a:xfrm>
            <a:off x="259560" y="4941000"/>
            <a:ext cx="17355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Shark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113" name="Прямоугольник 25"/>
          <p:cNvSpPr/>
          <p:nvPr/>
        </p:nvSpPr>
        <p:spPr>
          <a:xfrm>
            <a:off x="1377360" y="5733360"/>
            <a:ext cx="77569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I am an endangered animal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114" name="Капля 1"/>
          <p:cNvSpPr/>
          <p:nvPr/>
        </p:nvSpPr>
        <p:spPr>
          <a:xfrm rot="16929600">
            <a:off x="4299480" y="3126240"/>
            <a:ext cx="933840" cy="933840"/>
          </a:xfrm>
          <a:prstGeom prst="teardrop">
            <a:avLst>
              <a:gd name="adj" fmla="val 10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127" dur="indefinite" restart="never" nodeType="tmRoot">
          <p:childTnLst>
            <p:seq>
              <p:cTn id="128" dur="indefinite" nodeType="mainSeq">
                <p:childTnLst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112" descr=""/>
          <p:cNvPicPr/>
          <p:nvPr/>
        </p:nvPicPr>
        <p:blipFill>
          <a:blip r:embed="rId1"/>
          <a:stretch/>
        </p:blipFill>
        <p:spPr>
          <a:xfrm>
            <a:off x="0" y="0"/>
            <a:ext cx="9142200" cy="683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6" descr=""/>
          <p:cNvPicPr/>
          <p:nvPr/>
        </p:nvPicPr>
        <p:blipFill>
          <a:blip r:embed="rId1"/>
          <a:stretch/>
        </p:blipFill>
        <p:spPr>
          <a:xfrm>
            <a:off x="15120" y="1440000"/>
            <a:ext cx="9141840" cy="5038200"/>
          </a:xfrm>
          <a:prstGeom prst="rect">
            <a:avLst/>
          </a:prstGeom>
          <a:ln w="0">
            <a:noFill/>
          </a:ln>
        </p:spPr>
      </p:pic>
      <p:pic>
        <p:nvPicPr>
          <p:cNvPr id="79" name="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480" y="674640"/>
            <a:ext cx="486360" cy="48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Рисунок 113" descr=""/>
          <p:cNvPicPr/>
          <p:nvPr/>
        </p:nvPicPr>
        <p:blipFill>
          <a:blip r:embed="rId1"/>
          <a:stretch/>
        </p:blipFill>
        <p:spPr>
          <a:xfrm>
            <a:off x="-360000" y="0"/>
            <a:ext cx="9538200" cy="6856200"/>
          </a:xfrm>
          <a:prstGeom prst="rect">
            <a:avLst/>
          </a:prstGeom>
          <a:ln w="0">
            <a:noFill/>
          </a:ln>
        </p:spPr>
      </p:pic>
      <p:sp>
        <p:nvSpPr>
          <p:cNvPr id="117" name="Shadow-blue 2"/>
          <p:cNvSpPr txBox="1"/>
          <p:nvPr/>
        </p:nvSpPr>
        <p:spPr>
          <a:xfrm>
            <a:off x="3240000" y="716040"/>
            <a:ext cx="1806480" cy="902160"/>
          </a:xfrm>
          <a:prstGeom prst="rect">
            <a:avLst/>
          </a:prstGeom>
        </p:spPr>
        <p:txBody>
          <a:bodyPr wrap="none" lIns="99000" rIns="99000" tIns="55800" bIns="55800" anchor="ctr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n w="0">
                  <a:noFill/>
                </a:ln>
                <a:solidFill>
                  <a:srgbClr val="ffffff"/>
                </a:solidFill>
                <a:latin typeface="Noto Sans"/>
                <a:ea typeface="MS Gothic"/>
              </a:rPr>
              <a:t>Pets</a:t>
            </a:r>
            <a:endParaRPr b="0" lang="ru-RU" sz="2400" spc="-1" strike="noStrike">
              <a:ln w="0">
                <a:noFill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Прямоугольник 1"/>
          <p:cNvSpPr/>
          <p:nvPr/>
        </p:nvSpPr>
        <p:spPr>
          <a:xfrm>
            <a:off x="268200" y="448200"/>
            <a:ext cx="1552320" cy="91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Arial"/>
                <a:ea typeface="DejaVu Sans"/>
              </a:rPr>
              <a:t>Pets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Рисунок 115" descr=""/>
          <p:cNvPicPr/>
          <p:nvPr/>
        </p:nvPicPr>
        <p:blipFill>
          <a:blip r:embed="rId1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116" descr=""/>
          <p:cNvPicPr/>
          <p:nvPr/>
        </p:nvPicPr>
        <p:blipFill>
          <a:blip r:embed="rId1"/>
          <a:stretch/>
        </p:blipFill>
        <p:spPr>
          <a:xfrm>
            <a:off x="0" y="0"/>
            <a:ext cx="9141840" cy="6856200"/>
          </a:xfrm>
          <a:prstGeom prst="rect">
            <a:avLst/>
          </a:prstGeom>
          <a:ln w="0">
            <a:noFill/>
          </a:ln>
        </p:spPr>
      </p:pic>
      <p:sp>
        <p:nvSpPr>
          <p:cNvPr id="121" name="Прямоугольник 117"/>
          <p:cNvSpPr/>
          <p:nvPr/>
        </p:nvSpPr>
        <p:spPr>
          <a:xfrm>
            <a:off x="770400" y="29700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000" spc="-1" strike="noStrike">
                <a:solidFill>
                  <a:srgbClr val="ff0000"/>
                </a:solidFill>
                <a:latin typeface="Calibri"/>
                <a:ea typeface="DejaVu Sans"/>
              </a:rPr>
              <a:t>            </a:t>
            </a:r>
            <a:r>
              <a:rPr b="0" lang="en-US" sz="4000" spc="-1" strike="noStrike">
                <a:solidFill>
                  <a:srgbClr val="ff0000"/>
                </a:solidFill>
                <a:latin typeface="Calibri"/>
                <a:ea typeface="DejaVu Sans"/>
              </a:rPr>
              <a:t>The animals can be: </a:t>
            </a:r>
            <a:br/>
            <a:r>
              <a:rPr b="0" lang="en-US" sz="4000" spc="-1" strike="noStrike">
                <a:solidFill>
                  <a:srgbClr val="ff0000"/>
                </a:solidFill>
                <a:latin typeface="Calibri"/>
                <a:ea typeface="DejaVu Sans"/>
              </a:rPr>
              <a:t>wild           domestic        endangered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22" name="Прямоугольник 118"/>
          <p:cNvSpPr/>
          <p:nvPr/>
        </p:nvSpPr>
        <p:spPr>
          <a:xfrm>
            <a:off x="360000" y="3420000"/>
            <a:ext cx="8638200" cy="294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35000"/>
          </a:bodyPr>
          <a:p>
            <a:pPr marL="343080" indent="-343080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1" i="1" lang="en-US" sz="2800" spc="-1" strike="noStrike">
                <a:solidFill>
                  <a:srgbClr val="ffffff"/>
                </a:solidFill>
                <a:latin typeface="Utsaah"/>
                <a:ea typeface="DejaVu Sans"/>
              </a:rPr>
              <a:t>             </a:t>
            </a:r>
            <a:r>
              <a:rPr b="1" i="1" lang="en-US" sz="8000" spc="-1" strike="noStrike">
                <a:solidFill>
                  <a:srgbClr val="ffffff"/>
                </a:solidFill>
                <a:latin typeface="Utsaah"/>
                <a:ea typeface="DejaVu Sans"/>
              </a:rPr>
              <a:t>                            </a:t>
            </a:r>
            <a:r>
              <a:rPr b="1" i="1" lang="en-US" sz="8000" spc="-1" strike="noStrike">
                <a:solidFill>
                  <a:srgbClr val="ffffff"/>
                </a:solidFill>
                <a:latin typeface="Utsaah"/>
                <a:ea typeface="DejaVu Sans"/>
              </a:rPr>
              <a:t>A fox is a wild animal.</a:t>
            </a:r>
            <a:endParaRPr b="0" lang="ru-RU" sz="8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tabLst>
                <a:tab algn="l" pos="0"/>
              </a:tabLst>
            </a:pPr>
            <a:r>
              <a:rPr b="1" lang="en-US" sz="6600" spc="-1" strike="noStrike">
                <a:solidFill>
                  <a:srgbClr val="ff0000"/>
                </a:solidFill>
                <a:latin typeface="Consolas"/>
                <a:ea typeface="Microsoft YaHei"/>
              </a:rPr>
              <a:t>Make a sentence as in the example. Use the words:</a:t>
            </a:r>
            <a:endParaRPr b="0" lang="ru-RU" sz="66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1" lang="en-US" sz="6600" spc="-1" strike="noStrike">
                <a:solidFill>
                  <a:srgbClr val="3465a4"/>
                </a:solidFill>
                <a:latin typeface="Consolas"/>
                <a:ea typeface="Microsoft YaHei"/>
              </a:rPr>
              <a:t>An elephant, a duck, a rhino, a camel, a snake, a zebra, a horse, a fox, a bear, a cow, a whale, a rabbit, an eagle, a wolf,  a dolphin, a giraffe, a hen, a monkey, a lion.</a:t>
            </a:r>
            <a:endParaRPr b="0" lang="ru-RU" sz="66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endParaRPr b="0" lang="ru-RU" sz="66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ffffff"/>
                </a:solidFill>
                <a:latin typeface="Utsaah"/>
                <a:ea typeface="Microsoft YaHei"/>
              </a:rPr>
              <a:t>  </a:t>
            </a:r>
            <a:endParaRPr b="0" lang="ru-RU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</p:txBody>
      </p:sp>
      <p:pic>
        <p:nvPicPr>
          <p:cNvPr id="123" name="Picture 15" descr="KUGUAR"/>
          <p:cNvPicPr/>
          <p:nvPr/>
        </p:nvPicPr>
        <p:blipFill>
          <a:blip r:embed="rId2"/>
          <a:stretch/>
        </p:blipFill>
        <p:spPr>
          <a:xfrm>
            <a:off x="152280" y="1524240"/>
            <a:ext cx="2360520" cy="1674720"/>
          </a:xfrm>
          <a:prstGeom prst="rect">
            <a:avLst/>
          </a:prstGeom>
          <a:ln w="0">
            <a:noFill/>
          </a:ln>
        </p:spPr>
      </p:pic>
      <p:pic>
        <p:nvPicPr>
          <p:cNvPr id="124" name="Picture 16" descr="200045"/>
          <p:cNvPicPr/>
          <p:nvPr/>
        </p:nvPicPr>
        <p:blipFill>
          <a:blip r:embed="rId3"/>
          <a:stretch/>
        </p:blipFill>
        <p:spPr>
          <a:xfrm>
            <a:off x="2972160" y="1524240"/>
            <a:ext cx="2436480" cy="167472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17" descr="I041029"/>
          <p:cNvPicPr/>
          <p:nvPr/>
        </p:nvPicPr>
        <p:blipFill>
          <a:blip r:embed="rId4"/>
          <a:stretch/>
        </p:blipFill>
        <p:spPr>
          <a:xfrm>
            <a:off x="5943600" y="1524240"/>
            <a:ext cx="2665080" cy="167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-180000" y="-18000"/>
            <a:ext cx="9359280" cy="7037280"/>
          </a:xfrm>
          <a:prstGeom prst="rect">
            <a:avLst/>
          </a:prstGeom>
          <a:ln w="0">
            <a:noFill/>
          </a:ln>
        </p:spPr>
      </p:pic>
      <p:sp>
        <p:nvSpPr>
          <p:cNvPr id="127" name=""/>
          <p:cNvSpPr/>
          <p:nvPr/>
        </p:nvSpPr>
        <p:spPr>
          <a:xfrm>
            <a:off x="-180000" y="0"/>
            <a:ext cx="9359280" cy="758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1. Read the text about a tiger. And then complete the fac tfile for a tiger with this information.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Tigers live in Russia and China. They are yellow and dark brown. Their body is 155-265 long and they have got a long tail. They eat small and big animals and they hunt mostly at night. Tigers can run fast and they are good hunters.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2. Answer the questions.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1. What is the habitat of the tiger?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2. What colour is the tiger?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3. What size is the tiger?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4. What is the food of the tiger?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5. What abilities does the tiger have?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6. What other information can you say about the tiger?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3. Make up a fact file of any animal as an example: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1.Habitat- it’s a place where animals live.                     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2. Colour,  3. Size, 4. Food, 5. Abilities, 6. Other information.                                                                                                               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3"/>
          <p:cNvSpPr/>
          <p:nvPr/>
        </p:nvSpPr>
        <p:spPr>
          <a:xfrm>
            <a:off x="345240" y="1214640"/>
            <a:ext cx="8228520" cy="548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0000"/>
          </a:bodyPr>
          <a:p>
            <a:pPr marL="343080" indent="-343080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They say exotic animals were first taken to Britain in the thirteenth century when King Henry3 received a gift of leopards and elephants.</a:t>
            </a:r>
            <a:endParaRPr b="0" lang="ru-RU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 animals lived in the Tower of London in a special place.</a:t>
            </a:r>
            <a:endParaRPr b="0" lang="ru-RU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Later the King of Norway presented Henry3 with a polar bear. The bear liked to go fishing in the Thames at the end of a long rope.</a:t>
            </a:r>
            <a:endParaRPr b="0" lang="ru-RU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Five hundreds years later, Queen Charlotte was given the first zebra to come to Britain. Giraffes have been an attraction at London Zoo since four of them arrived in 1839.</a:t>
            </a:r>
            <a:endParaRPr b="0" lang="ru-RU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Today there are many thousands of animals in the Zoo.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29" name="Прямоугольник 1"/>
          <p:cNvSpPr/>
          <p:nvPr/>
        </p:nvSpPr>
        <p:spPr>
          <a:xfrm>
            <a:off x="3127680" y="242640"/>
            <a:ext cx="2887200" cy="130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ff0000"/>
                </a:solidFill>
                <a:latin typeface="Arial"/>
                <a:ea typeface="DejaVu Sans"/>
              </a:rPr>
              <a:t>London Zoo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5"/>
          <p:cNvSpPr/>
          <p:nvPr/>
        </p:nvSpPr>
        <p:spPr>
          <a:xfrm>
            <a:off x="120960" y="1255320"/>
            <a:ext cx="9007200" cy="56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They say exotic animals were first taken to Britain in the ______century when King Henry3 received a gift of _______ and elephants.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 animals lived in the _____ of London in a special place.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Later the King of _____ presented Henry3 with a _____. The _____ liked to go fishing in the Thames at the end of a long rope.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Queen Charlotte was given the first _____to come to Britain. Giraffes have been an attraction at London Zoo since four of them arrived in ___.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1" name="TextBox 126"/>
          <p:cNvSpPr/>
          <p:nvPr/>
        </p:nvSpPr>
        <p:spPr>
          <a:xfrm>
            <a:off x="3049560" y="622800"/>
            <a:ext cx="1688400" cy="12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Прямоугольник 1"/>
          <p:cNvSpPr/>
          <p:nvPr/>
        </p:nvSpPr>
        <p:spPr>
          <a:xfrm>
            <a:off x="2597040" y="231120"/>
            <a:ext cx="405504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ff0000"/>
                </a:solidFill>
                <a:latin typeface="Arial"/>
                <a:ea typeface="DejaVu Sans"/>
              </a:rPr>
              <a:t>Check yourself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Рисунок 127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6856920"/>
          </a:xfrm>
          <a:prstGeom prst="rect">
            <a:avLst/>
          </a:prstGeom>
          <a:ln w="0">
            <a:noFill/>
          </a:ln>
        </p:spPr>
      </p:pic>
      <p:sp>
        <p:nvSpPr>
          <p:cNvPr id="134" name="Shadow-blue 3"/>
          <p:cNvSpPr txBox="1"/>
          <p:nvPr/>
        </p:nvSpPr>
        <p:spPr>
          <a:xfrm>
            <a:off x="1260000" y="900000"/>
            <a:ext cx="5938920" cy="1078920"/>
          </a:xfrm>
          <a:prstGeom prst="rect">
            <a:avLst/>
          </a:prstGeom>
        </p:spPr>
        <p:txBody>
          <a:bodyPr wrap="none" lIns="99000" rIns="99000" tIns="55800" bIns="55800" anchor="ctr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n w="0">
                  <a:noFill/>
                </a:ln>
                <a:solidFill>
                  <a:srgbClr val="ffffff"/>
                </a:solidFill>
                <a:latin typeface="Noto Sans"/>
                <a:ea typeface="MS Gothic"/>
              </a:rPr>
              <a:t>Listening</a:t>
            </a:r>
            <a:endParaRPr b="0" lang="ru-RU" sz="2400" spc="-1" strike="noStrike">
              <a:ln w="0">
                <a:noFill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5" name="TextBox 129"/>
          <p:cNvSpPr/>
          <p:nvPr/>
        </p:nvSpPr>
        <p:spPr>
          <a:xfrm>
            <a:off x="0" y="3358080"/>
            <a:ext cx="9142920" cy="181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DejaVu Sans"/>
              </a:rPr>
              <a:t>Which animals 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can 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DejaVu Sans"/>
              </a:rPr>
              <a:t>you hear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 about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DejaVu Sans"/>
              </a:rPr>
              <a:t>?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36" name="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2560" y="2102040"/>
            <a:ext cx="486360" cy="48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145" dur="indefinite" restart="never" nodeType="tmRoot">
          <p:childTnLst>
            <p:seq>
              <p:cTn id="146" dur="indefinite" nodeType="mainSeq"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130" descr=""/>
          <p:cNvPicPr/>
          <p:nvPr/>
        </p:nvPicPr>
        <p:blipFill>
          <a:blip r:embed="rId1"/>
          <a:stretch/>
        </p:blipFill>
        <p:spPr>
          <a:xfrm>
            <a:off x="0" y="0"/>
            <a:ext cx="4710960" cy="3283200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2" descr=""/>
          <p:cNvPicPr/>
          <p:nvPr/>
        </p:nvPicPr>
        <p:blipFill>
          <a:blip r:embed="rId2"/>
          <a:stretch/>
        </p:blipFill>
        <p:spPr>
          <a:xfrm>
            <a:off x="4712040" y="0"/>
            <a:ext cx="4430880" cy="328320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3" descr=""/>
          <p:cNvPicPr/>
          <p:nvPr/>
        </p:nvPicPr>
        <p:blipFill>
          <a:blip r:embed="rId3"/>
          <a:stretch/>
        </p:blipFill>
        <p:spPr>
          <a:xfrm>
            <a:off x="0" y="3284280"/>
            <a:ext cx="4570920" cy="4194360"/>
          </a:xfrm>
          <a:prstGeom prst="rect">
            <a:avLst/>
          </a:prstGeom>
          <a:ln w="0">
            <a:noFill/>
          </a:ln>
        </p:spPr>
      </p:pic>
      <p:pic>
        <p:nvPicPr>
          <p:cNvPr id="140" name="Рисунок 4" descr=""/>
          <p:cNvPicPr/>
          <p:nvPr/>
        </p:nvPicPr>
        <p:blipFill>
          <a:blip r:embed="rId4"/>
          <a:stretch/>
        </p:blipFill>
        <p:spPr>
          <a:xfrm>
            <a:off x="4572000" y="3284280"/>
            <a:ext cx="4570920" cy="366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Рисунок 131" descr=""/>
          <p:cNvPicPr/>
          <p:nvPr/>
        </p:nvPicPr>
        <p:blipFill>
          <a:blip r:embed="rId1"/>
          <a:stretch/>
        </p:blipFill>
        <p:spPr>
          <a:xfrm>
            <a:off x="1838160" y="1660680"/>
            <a:ext cx="4393800" cy="419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Рисунок 132" descr=""/>
          <p:cNvPicPr/>
          <p:nvPr/>
        </p:nvPicPr>
        <p:blipFill>
          <a:blip r:embed="rId1"/>
          <a:stretch/>
        </p:blipFill>
        <p:spPr>
          <a:xfrm>
            <a:off x="1436760" y="2298600"/>
            <a:ext cx="4134240" cy="419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2" descr="Картинки по запросу turtle"/>
          <p:cNvPicPr/>
          <p:nvPr/>
        </p:nvPicPr>
        <p:blipFill>
          <a:blip r:embed="rId1"/>
          <a:stretch/>
        </p:blipFill>
        <p:spPr>
          <a:xfrm>
            <a:off x="0" y="0"/>
            <a:ext cx="9141840" cy="6855840"/>
          </a:xfrm>
          <a:prstGeom prst="rect">
            <a:avLst/>
          </a:prstGeom>
          <a:ln w="0">
            <a:noFill/>
          </a:ln>
        </p:spPr>
      </p:pic>
      <p:sp>
        <p:nvSpPr>
          <p:cNvPr id="81" name="Прямоугольник 1"/>
          <p:cNvSpPr/>
          <p:nvPr/>
        </p:nvSpPr>
        <p:spPr>
          <a:xfrm>
            <a:off x="6382800" y="5517360"/>
            <a:ext cx="17982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Turtle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Рисунок 133" descr=""/>
          <p:cNvPicPr/>
          <p:nvPr/>
        </p:nvPicPr>
        <p:blipFill>
          <a:blip r:embed="rId1"/>
          <a:stretch/>
        </p:blipFill>
        <p:spPr>
          <a:xfrm>
            <a:off x="9360" y="0"/>
            <a:ext cx="9133560" cy="701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34"/>
          <p:cNvSpPr/>
          <p:nvPr/>
        </p:nvSpPr>
        <p:spPr>
          <a:xfrm>
            <a:off x="3513960" y="720000"/>
            <a:ext cx="2518920" cy="35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ff0000"/>
                </a:solidFill>
                <a:latin typeface="Arial"/>
                <a:ea typeface="DejaVu Sans"/>
              </a:rPr>
              <a:t>Listening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45" name="TextBox 135"/>
          <p:cNvSpPr/>
          <p:nvPr/>
        </p:nvSpPr>
        <p:spPr>
          <a:xfrm>
            <a:off x="869760" y="1800000"/>
            <a:ext cx="5163120" cy="162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1. How many people are giving the talk?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2. Is the snake dangerous?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3. What are the stick insects doing?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4. How old are the turtles?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5. What is the parrot saying?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6. Are the animals staying at the school all week?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6" name="TextBox 136"/>
          <p:cNvSpPr/>
          <p:nvPr/>
        </p:nvSpPr>
        <p:spPr>
          <a:xfrm>
            <a:off x="3069360" y="4373280"/>
            <a:ext cx="5716440" cy="18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Answers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1. Two people are giving the talk.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2. No, it isn’t.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3. They’re moving very slowly.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4. They’re 40 years old.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5. The parrot is saying «Hello».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6. No, they aren’t. They’re staying at the school all day.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7" name="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560" y="1080000"/>
            <a:ext cx="486360" cy="48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151" dur="indefinite" restart="never" nodeType="tmRoot">
          <p:childTnLst>
            <p:seq>
              <p:cTn id="152" dur="indefinite" nodeType="mainSeq"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Рисунок 137" descr="1. Two people are giving the talk/&#10;2. No, it isn't.&#10;3. They're moving very slowly.&#10;4. They're 40 years old.&#10;5. The parrot is saying &quot; Hello&quot;.&#10;6. No, they aren't. They're staying at school all day."/>
          <p:cNvPicPr/>
          <p:nvPr/>
        </p:nvPicPr>
        <p:blipFill>
          <a:blip r:embed="rId1"/>
          <a:stretch/>
        </p:blipFill>
        <p:spPr>
          <a:xfrm>
            <a:off x="360" y="0"/>
            <a:ext cx="9142560" cy="7015320"/>
          </a:xfrm>
          <a:prstGeom prst="rect">
            <a:avLst/>
          </a:prstGeom>
          <a:ln w="0">
            <a:noFill/>
          </a:ln>
        </p:spPr>
      </p:pic>
      <p:sp>
        <p:nvSpPr>
          <p:cNvPr id="149" name="TextBox 2"/>
          <p:cNvSpPr/>
          <p:nvPr/>
        </p:nvSpPr>
        <p:spPr>
          <a:xfrm>
            <a:off x="531360" y="911520"/>
            <a:ext cx="5716440" cy="18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Answers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1. Two people are giving the talk.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2. No, it isn’t.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3. They’re moving very slowly.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4. They’re 40 years old.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5. The parrot is saying «Hello».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6. No, they aren’t. They’re staying at the school all day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0" name=""/>
          <p:cNvSpPr/>
          <p:nvPr/>
        </p:nvSpPr>
        <p:spPr>
          <a:xfrm>
            <a:off x="2160000" y="1080000"/>
            <a:ext cx="335520" cy="40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2" descr="Картинки по запросу eagle"/>
          <p:cNvPicPr/>
          <p:nvPr/>
        </p:nvPicPr>
        <p:blipFill>
          <a:blip r:embed="rId1"/>
          <a:stretch/>
        </p:blipFill>
        <p:spPr>
          <a:xfrm>
            <a:off x="0" y="0"/>
            <a:ext cx="9141840" cy="6855840"/>
          </a:xfrm>
          <a:prstGeom prst="rect">
            <a:avLst/>
          </a:prstGeom>
          <a:ln w="0">
            <a:noFill/>
          </a:ln>
        </p:spPr>
      </p:pic>
      <p:sp>
        <p:nvSpPr>
          <p:cNvPr id="83" name="Прямоугольник 21"/>
          <p:cNvSpPr/>
          <p:nvPr/>
        </p:nvSpPr>
        <p:spPr>
          <a:xfrm>
            <a:off x="910440" y="4941000"/>
            <a:ext cx="16534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Eagle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 descr="Картинки по запросу gorilla"/>
          <p:cNvPicPr/>
          <p:nvPr/>
        </p:nvPicPr>
        <p:blipFill>
          <a:blip r:embed="rId1"/>
          <a:stretch/>
        </p:blipFill>
        <p:spPr>
          <a:xfrm>
            <a:off x="0" y="-49680"/>
            <a:ext cx="9141840" cy="6955200"/>
          </a:xfrm>
          <a:prstGeom prst="rect">
            <a:avLst/>
          </a:prstGeom>
          <a:ln w="0">
            <a:noFill/>
          </a:ln>
        </p:spPr>
      </p:pic>
      <p:sp>
        <p:nvSpPr>
          <p:cNvPr id="85" name="Прямоугольник 2"/>
          <p:cNvSpPr/>
          <p:nvPr/>
        </p:nvSpPr>
        <p:spPr>
          <a:xfrm>
            <a:off x="6707160" y="2967480"/>
            <a:ext cx="20131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Gorilla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1" descr="Картинки по запросу whale"/>
          <p:cNvPicPr/>
          <p:nvPr/>
        </p:nvPicPr>
        <p:blipFill>
          <a:blip r:embed="rId1"/>
          <a:stretch/>
        </p:blipFill>
        <p:spPr>
          <a:xfrm>
            <a:off x="0" y="0"/>
            <a:ext cx="9141840" cy="7027200"/>
          </a:xfrm>
          <a:prstGeom prst="rect">
            <a:avLst/>
          </a:prstGeom>
          <a:ln w="0">
            <a:noFill/>
          </a:ln>
        </p:spPr>
      </p:pic>
      <p:sp>
        <p:nvSpPr>
          <p:cNvPr id="87" name="Прямоугольник 13"/>
          <p:cNvSpPr/>
          <p:nvPr/>
        </p:nvSpPr>
        <p:spPr>
          <a:xfrm>
            <a:off x="6293520" y="5517360"/>
            <a:ext cx="19764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Whale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14" descr="Картинки по запросу rhino"/>
          <p:cNvPicPr/>
          <p:nvPr/>
        </p:nvPicPr>
        <p:blipFill>
          <a:blip r:embed="rId1"/>
          <a:stretch/>
        </p:blipFill>
        <p:spPr>
          <a:xfrm>
            <a:off x="0" y="0"/>
            <a:ext cx="9141840" cy="6855840"/>
          </a:xfrm>
          <a:prstGeom prst="rect">
            <a:avLst/>
          </a:prstGeom>
          <a:ln w="0">
            <a:noFill/>
          </a:ln>
        </p:spPr>
      </p:pic>
      <p:sp>
        <p:nvSpPr>
          <p:cNvPr id="89" name="Прямоугольник 23"/>
          <p:cNvSpPr/>
          <p:nvPr/>
        </p:nvSpPr>
        <p:spPr>
          <a:xfrm>
            <a:off x="6387120" y="5517360"/>
            <a:ext cx="17888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Rhino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5" descr="Картинки по запросу wolf"/>
          <p:cNvPicPr/>
          <p:nvPr/>
        </p:nvPicPr>
        <p:blipFill>
          <a:blip r:embed="rId1"/>
          <a:stretch/>
        </p:blipFill>
        <p:spPr>
          <a:xfrm>
            <a:off x="-33480" y="0"/>
            <a:ext cx="9175320" cy="6855840"/>
          </a:xfrm>
          <a:prstGeom prst="rect">
            <a:avLst/>
          </a:prstGeom>
          <a:ln w="0">
            <a:noFill/>
          </a:ln>
        </p:spPr>
      </p:pic>
      <p:sp>
        <p:nvSpPr>
          <p:cNvPr id="91" name="Прямоугольник 15"/>
          <p:cNvSpPr/>
          <p:nvPr/>
        </p:nvSpPr>
        <p:spPr>
          <a:xfrm>
            <a:off x="489600" y="4797000"/>
            <a:ext cx="14871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ffffff"/>
                </a:solidFill>
                <a:latin typeface="Calibri"/>
                <a:ea typeface="DejaVu Sans"/>
              </a:rPr>
              <a:t>Wolf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3" descr="Картинки по запросу polar bear"/>
          <p:cNvPicPr/>
          <p:nvPr/>
        </p:nvPicPr>
        <p:blipFill>
          <a:blip r:embed="rId1"/>
          <a:stretch/>
        </p:blipFill>
        <p:spPr>
          <a:xfrm>
            <a:off x="0" y="0"/>
            <a:ext cx="9141840" cy="6855840"/>
          </a:xfrm>
          <a:prstGeom prst="rect">
            <a:avLst/>
          </a:prstGeom>
          <a:ln w="0">
            <a:noFill/>
          </a:ln>
        </p:spPr>
      </p:pic>
      <p:sp>
        <p:nvSpPr>
          <p:cNvPr id="93" name="Прямоугольник 14"/>
          <p:cNvSpPr/>
          <p:nvPr/>
        </p:nvSpPr>
        <p:spPr>
          <a:xfrm>
            <a:off x="5766120" y="5517360"/>
            <a:ext cx="30312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Polar bear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vortex/>
      </p:transition>
    </mc:Choice>
    <mc:Fallback>
      <p:transition spd="slow">
        <p:fade/>
      </p:transition>
    </mc:Fallback>
  </mc:AlternateContent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3707</TotalTime>
  <Application>LibreOffice/7.2.1.2$Windows_x86 LibreOffice_project/87b77fad49947c1441b67c559c339af8f3517e22</Application>
  <AppVersion>15.0000</AppVersion>
  <Words>498</Words>
  <Paragraphs>63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2017-02-08T14:05:30Z</dcterms:created>
  <dc:creator>USER</dc:creator>
  <dc:description/>
  <dc:language>ru-RU</dc:language>
  <cp:lastModifiedBy/>
  <dcterms:modified xsi:type="dcterms:W3CDTF">2022-01-13T14:44:57Z</dcterms:modified>
  <cp:revision>123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3</vt:i4>
  </property>
  <property fmtid="{D5CDD505-2E9C-101B-9397-08002B2CF9AE}" pid="3" name="MMClips">
    <vt:i4>3</vt:i4>
  </property>
  <property fmtid="{D5CDD505-2E9C-101B-9397-08002B2CF9AE}" pid="4" name="PresentationFormat">
    <vt:lpwstr>Экран (4:3)</vt:lpwstr>
  </property>
  <property fmtid="{D5CDD505-2E9C-101B-9397-08002B2CF9AE}" pid="5" name="Slides">
    <vt:i4>32</vt:i4>
  </property>
</Properties>
</file>