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56" r:id="rId4"/>
  </p:sldMasterIdLst>
  <p:notesMasterIdLst>
    <p:notesMasterId r:id="rId41"/>
  </p:notesMasterIdLst>
  <p:sldIdLst>
    <p:sldId id="256" r:id="rId5"/>
    <p:sldId id="328" r:id="rId6"/>
    <p:sldId id="443" r:id="rId7"/>
    <p:sldId id="444" r:id="rId8"/>
    <p:sldId id="288" r:id="rId9"/>
    <p:sldId id="446" r:id="rId10"/>
    <p:sldId id="453" r:id="rId11"/>
    <p:sldId id="448" r:id="rId12"/>
    <p:sldId id="468" r:id="rId13"/>
    <p:sldId id="423" r:id="rId14"/>
    <p:sldId id="424" r:id="rId15"/>
    <p:sldId id="471" r:id="rId16"/>
    <p:sldId id="338" r:id="rId17"/>
    <p:sldId id="425" r:id="rId18"/>
    <p:sldId id="451" r:id="rId19"/>
    <p:sldId id="426" r:id="rId20"/>
    <p:sldId id="427" r:id="rId21"/>
    <p:sldId id="428" r:id="rId22"/>
    <p:sldId id="429" r:id="rId23"/>
    <p:sldId id="431" r:id="rId24"/>
    <p:sldId id="435" r:id="rId25"/>
    <p:sldId id="436" r:id="rId26"/>
    <p:sldId id="434" r:id="rId27"/>
    <p:sldId id="355" r:id="rId28"/>
    <p:sldId id="356" r:id="rId29"/>
    <p:sldId id="359" r:id="rId30"/>
    <p:sldId id="452" r:id="rId31"/>
    <p:sldId id="370" r:id="rId32"/>
    <p:sldId id="469" r:id="rId33"/>
    <p:sldId id="454" r:id="rId34"/>
    <p:sldId id="460" r:id="rId35"/>
    <p:sldId id="472" r:id="rId36"/>
    <p:sldId id="473" r:id="rId37"/>
    <p:sldId id="475" r:id="rId38"/>
    <p:sldId id="466" r:id="rId39"/>
    <p:sldId id="476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0D4"/>
    <a:srgbClr val="E8FDFE"/>
    <a:srgbClr val="D0ECCA"/>
    <a:srgbClr val="AE5C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>
        <p:scale>
          <a:sx n="66" d="100"/>
          <a:sy n="66" d="100"/>
        </p:scale>
        <p:origin x="-15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B7434-4693-42E9-B18A-EA7370F0A12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1EF31-5D4A-4717-A65E-09C3CDEE2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34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2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4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53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20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18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12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73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6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402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97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94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55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42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841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908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521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68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238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525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689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4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01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8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577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435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960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899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965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79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87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13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3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13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4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2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4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sessor.ru/zakon/273-fz-zakon-ob-obrazovanii-2013/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4000" b="1" dirty="0" smtClean="0"/>
              <a:t>Организация образовательной деятельности по достижению планируемых результатов ООП НОО </a:t>
            </a:r>
            <a:br>
              <a:rPr lang="ru-RU" sz="4000" b="1" dirty="0" smtClean="0"/>
            </a:br>
            <a:r>
              <a:rPr lang="ru-RU" sz="4000" b="1" dirty="0" smtClean="0"/>
              <a:t> в соответствии с требованиями </a:t>
            </a:r>
            <a:br>
              <a:rPr lang="ru-RU" sz="4000" b="1" dirty="0" smtClean="0"/>
            </a:br>
            <a:r>
              <a:rPr lang="ru-RU" sz="4000" b="1" dirty="0" smtClean="0"/>
              <a:t>ФГОС   НОО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38100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Разработал учитель начальных классов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МКОУ школы №16</a:t>
            </a:r>
          </a:p>
          <a:p>
            <a:pPr algn="r"/>
            <a:r>
              <a:rPr lang="ru-RU" sz="2800" b="1" dirty="0" err="1" smtClean="0">
                <a:solidFill>
                  <a:schemeClr val="bg1"/>
                </a:solidFill>
              </a:rPr>
              <a:t>Шаповалова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Зоя Андреевна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оценки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3733800" cy="5984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Отметки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3810000" cy="609599"/>
          </a:xfrm>
          <a:solidFill>
            <a:schemeClr val="accent6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Уровни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733800" cy="3763963"/>
          </a:xfr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txBody>
          <a:bodyPr/>
          <a:lstStyle/>
          <a:p>
            <a:pPr marL="13716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5</a:t>
            </a:r>
          </a:p>
          <a:p>
            <a:pPr marL="13716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4</a:t>
            </a:r>
          </a:p>
          <a:p>
            <a:pPr marL="13716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</a:p>
          <a:p>
            <a:pPr marL="13716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875088"/>
          </a:xfrm>
          <a:solidFill>
            <a:schemeClr val="accent6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Повышенный уровень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Базовый уровень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Не достиг базового уровня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19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универсальных учебных действий у обучающихся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6324600" cy="5181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19.4. </a:t>
            </a:r>
            <a:r>
              <a:rPr lang="ru-RU" sz="1800" dirty="0" smtClean="0"/>
              <a:t>Программа формирования универсальных учебных действий у обучающихся при получении начального общего образования должна содержать:</a:t>
            </a:r>
          </a:p>
          <a:p>
            <a:r>
              <a:rPr lang="ru-RU" sz="1800" b="1" dirty="0" smtClean="0"/>
              <a:t>описание</a:t>
            </a:r>
            <a:r>
              <a:rPr lang="ru-RU" sz="1800" dirty="0" smtClean="0"/>
              <a:t> ценностных ориентиров содержания образования при получении начального общего образования;</a:t>
            </a:r>
          </a:p>
          <a:p>
            <a:r>
              <a:rPr lang="ru-RU" sz="1800" b="1" dirty="0" smtClean="0"/>
              <a:t>связь</a:t>
            </a:r>
            <a:r>
              <a:rPr lang="ru-RU" sz="1800" dirty="0" smtClean="0"/>
              <a:t> универсальных учебных действий с содержанием учебных предметов;</a:t>
            </a:r>
          </a:p>
          <a:p>
            <a:r>
              <a:rPr lang="ru-RU" sz="1800" b="1" dirty="0" smtClean="0"/>
              <a:t>характеристики</a:t>
            </a:r>
            <a:r>
              <a:rPr lang="ru-RU" sz="1800" dirty="0" smtClean="0"/>
              <a:t> личностных, регулятивных, познавательных, коммуникативных универсальных учебных действий обучающихся;</a:t>
            </a:r>
          </a:p>
          <a:p>
            <a:r>
              <a:rPr lang="ru-RU" sz="1800" b="1" dirty="0" smtClean="0"/>
              <a:t>типовые задачи </a:t>
            </a:r>
            <a:r>
              <a:rPr lang="ru-RU" sz="1800" dirty="0" smtClean="0"/>
              <a:t>формирования личностных, регулятивных, познавательных, коммуникативных универсальных учебных действий;</a:t>
            </a:r>
          </a:p>
          <a:p>
            <a:r>
              <a:rPr lang="ru-RU" sz="1800" b="1" dirty="0" smtClean="0"/>
              <a:t>описание</a:t>
            </a:r>
            <a:r>
              <a:rPr lang="ru-RU" sz="1800" dirty="0" smtClean="0"/>
              <a:t> преемственности программы формирования универсальных учебных действий при переходе от дошкольного к начальному общему образованию.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371600"/>
            <a:ext cx="21336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Какие результаты формируются в ходе реализации программы?</a:t>
            </a: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80% и 20% ?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43434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err="1" smtClean="0"/>
              <a:t>Сформированность</a:t>
            </a:r>
            <a:r>
              <a:rPr lang="ru-RU" b="1" dirty="0" smtClean="0"/>
              <a:t> универсальных учебных действий у обучающихся при получении начального общего образования должна быть определена на этапе завершения обучения в начальной школе.</a:t>
            </a:r>
          </a:p>
          <a:p>
            <a:endParaRPr lang="ru-RU" dirty="0"/>
          </a:p>
        </p:txBody>
      </p:sp>
      <p:pic>
        <p:nvPicPr>
          <p:cNvPr id="1027" name="Picture 3" descr="C:\Documents and Settings\Admin\Мои документы\тетрадь 1.jpg"/>
          <p:cNvPicPr>
            <a:picLocks noChangeAspect="1" noChangeArrowheads="1"/>
          </p:cNvPicPr>
          <p:nvPr/>
        </p:nvPicPr>
        <p:blipFill>
          <a:blip r:embed="rId2" cstate="print"/>
          <a:srcRect r="16125" b="17925"/>
          <a:stretch>
            <a:fillRect/>
          </a:stretch>
        </p:blipFill>
        <p:spPr bwMode="auto">
          <a:xfrm>
            <a:off x="5562601" y="228600"/>
            <a:ext cx="3124200" cy="4320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Downloads\783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2971800" cy="418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учебных предметов,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8674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п. 19.5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содержать: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записку, в которой конкретизируются общие цели начального общего образования с учетом специфики учебного предмета, курса;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характеристику учебного предмета, курса;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места учебного предмета, курса в учебном плане;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ценностных ориентиров содержания учебного предмета;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предметные результаты освоения конкретного учебного предмета, курса;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предмета, курса;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с определением основных видов учебной деятельности обучающихся;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материально-технического обеспечения образовательного процесса.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2362200" cy="4525963"/>
          </a:xfrm>
          <a:solidFill>
            <a:schemeClr val="bg1">
              <a:lumMod val="85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ru-RU" sz="5900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Какие результаты формируются в ходе реализации программ?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80% и 20% ?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духовно-нравственного развития, воспитания обучающихся  при получении начального общего образования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6019800" cy="5181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должна быть направлена на обеспечение духовно-нравственного развития обучающихся в </a:t>
            </a:r>
            <a:r>
              <a:rPr lang="ru-RU" sz="2400" dirty="0" smtClean="0">
                <a:solidFill>
                  <a:srgbClr val="FF0000"/>
                </a:solidFill>
              </a:rPr>
              <a:t>единстве урочной, внеурочной и внешкольной деятельности</a:t>
            </a:r>
            <a:r>
              <a:rPr lang="ru-RU" sz="2400" dirty="0" smtClean="0"/>
              <a:t>, в совместной педагогической работе организации, осуществляющей образовательную деятельность, семьи и других институтов общества.</a:t>
            </a:r>
          </a:p>
          <a:p>
            <a:pPr>
              <a:buNone/>
            </a:pPr>
            <a:r>
              <a:rPr lang="ru-RU" sz="2400" dirty="0" smtClean="0"/>
              <a:t>В основу этой Программы должны быть положены </a:t>
            </a:r>
            <a:r>
              <a:rPr lang="ru-RU" sz="2400" dirty="0" smtClean="0">
                <a:solidFill>
                  <a:srgbClr val="FF0000"/>
                </a:solidFill>
              </a:rPr>
              <a:t>ключевые воспитательные задачи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базовые национальные ценности </a:t>
            </a:r>
            <a:r>
              <a:rPr lang="ru-RU" sz="2400" dirty="0" smtClean="0"/>
              <a:t>российского общества.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2514600" cy="2133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80%  </a:t>
            </a:r>
          </a:p>
          <a:p>
            <a:pPr marL="457200" indent="-457200">
              <a:buNone/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:\Школа выживания 2кл 13-14 год\DSCN049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2895600" cy="268177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5257800" cy="53641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Программа должна предусматривать приобщение обучающихся к культурным ценностям своей этнической или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группы, базовым национальным ценностям российского общества, общечеловеческим ценностям в контексте формирования у них гражданской идентичности и обеспечивать: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создание системы воспитательных мероприятий</a:t>
            </a:r>
            <a:r>
              <a:rPr lang="ru-RU" dirty="0" smtClean="0"/>
              <a:t>, позволяющих обучающемуся осваивать и на практике использовать полученные знания;</a:t>
            </a:r>
          </a:p>
          <a:p>
            <a:pPr>
              <a:buNone/>
            </a:pPr>
            <a:r>
              <a:rPr lang="ru-RU" dirty="0" smtClean="0"/>
              <a:t>– формирование </a:t>
            </a:r>
            <a:r>
              <a:rPr lang="ru-RU" dirty="0" smtClean="0">
                <a:solidFill>
                  <a:srgbClr val="FF0000"/>
                </a:solidFill>
              </a:rPr>
              <a:t>целостной образовательной среды,</a:t>
            </a:r>
            <a:r>
              <a:rPr lang="ru-RU" dirty="0" smtClean="0"/>
              <a:t> включающей урочную, внеурочную и внешкольную деятельность и </a:t>
            </a:r>
            <a:r>
              <a:rPr lang="ru-RU" dirty="0" smtClean="0">
                <a:solidFill>
                  <a:srgbClr val="FF0000"/>
                </a:solidFill>
              </a:rPr>
              <a:t>учитывающей историко-культурную, этническую и региональную специфику;</a:t>
            </a:r>
          </a:p>
          <a:p>
            <a:pPr>
              <a:buNone/>
            </a:pPr>
            <a:r>
              <a:rPr lang="ru-RU" dirty="0" smtClean="0"/>
              <a:t>– формирование у обучающегося </a:t>
            </a:r>
            <a:r>
              <a:rPr lang="ru-RU" dirty="0" smtClean="0">
                <a:solidFill>
                  <a:srgbClr val="FF0000"/>
                </a:solidFill>
              </a:rPr>
              <a:t>активной </a:t>
            </a:r>
            <a:r>
              <a:rPr lang="ru-RU" dirty="0" err="1" smtClean="0">
                <a:solidFill>
                  <a:srgbClr val="FF0000"/>
                </a:solidFill>
              </a:rPr>
              <a:t>деятельностной</a:t>
            </a:r>
            <a:r>
              <a:rPr lang="ru-RU" dirty="0" smtClean="0"/>
              <a:t> позиции.</a:t>
            </a:r>
          </a:p>
          <a:p>
            <a:endParaRPr lang="ru-RU" dirty="0"/>
          </a:p>
        </p:txBody>
      </p:sp>
      <p:pic>
        <p:nvPicPr>
          <p:cNvPr id="6" name="Рисунок 5" descr="E:\фото гаишники\DSC038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133219" cy="29196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Овал 6"/>
          <p:cNvSpPr/>
          <p:nvPr/>
        </p:nvSpPr>
        <p:spPr>
          <a:xfrm>
            <a:off x="6324600" y="3124200"/>
            <a:ext cx="21336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20%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533400"/>
            <a:ext cx="8077200" cy="6096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должна содержать</a:t>
            </a:r>
          </a:p>
          <a:p>
            <a:r>
              <a:rPr lang="ru-RU" sz="1800" b="1" dirty="0" smtClean="0"/>
              <a:t>перечень планируемых результатов </a:t>
            </a:r>
            <a:r>
              <a:rPr lang="ru-RU" sz="1800" dirty="0" smtClean="0"/>
              <a:t>воспитания – формируемых ценностных ориентаций, социальных компетенций, моделей поведения младших школьников, </a:t>
            </a:r>
          </a:p>
          <a:p>
            <a:r>
              <a:rPr lang="ru-RU" sz="1800" b="1" dirty="0" smtClean="0"/>
              <a:t>рекомендации</a:t>
            </a:r>
          </a:p>
          <a:p>
            <a:pPr>
              <a:buNone/>
            </a:pPr>
            <a:r>
              <a:rPr lang="ru-RU" sz="1800" dirty="0" smtClean="0"/>
              <a:t> -     по </a:t>
            </a:r>
            <a:r>
              <a:rPr lang="ru-RU" sz="1800" b="1" dirty="0" smtClean="0"/>
              <a:t>организации и текущему педагогическому контролю </a:t>
            </a:r>
            <a:r>
              <a:rPr lang="ru-RU" sz="1800" dirty="0" smtClean="0"/>
              <a:t>результатов урочной и внеурочной деятельности, направленные на расширение кругозора, развитие общей культуры;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-     по ознакомлению </a:t>
            </a:r>
            <a:r>
              <a:rPr lang="ru-RU" sz="1800" dirty="0" smtClean="0"/>
              <a:t>с общечеловеческими ценностями мировой культуры, духовными ценностями отечественной культуры, нравственно-этическими ценностями многонационального народа России и народов других стран; </a:t>
            </a:r>
          </a:p>
          <a:p>
            <a:pPr>
              <a:buNone/>
            </a:pPr>
            <a:r>
              <a:rPr lang="ru-RU" sz="1800" dirty="0" smtClean="0"/>
              <a:t> -      </a:t>
            </a:r>
            <a:r>
              <a:rPr lang="ru-RU" sz="1800" b="1" dirty="0" smtClean="0"/>
              <a:t>по формированию у обучающихся </a:t>
            </a:r>
            <a:r>
              <a:rPr lang="ru-RU" sz="1800" dirty="0" smtClean="0"/>
              <a:t>при получении начального общего образования ценностных ориентаций общечеловеческого содержания, активной жизненной позиции, потребности в самореализации в образовательной и иной творческой деятельности; </a:t>
            </a:r>
          </a:p>
          <a:p>
            <a:pPr>
              <a:buNone/>
            </a:pPr>
            <a:r>
              <a:rPr lang="ru-RU" sz="1800" b="1" dirty="0" smtClean="0"/>
              <a:t>-       по развитию коммуникативных навыков</a:t>
            </a:r>
            <a:r>
              <a:rPr lang="ru-RU" sz="1800" dirty="0" smtClean="0"/>
              <a:t>, навыков самоорганизации; </a:t>
            </a:r>
          </a:p>
          <a:p>
            <a:pPr>
              <a:buNone/>
            </a:pPr>
            <a:r>
              <a:rPr lang="ru-RU" sz="1800" b="1" dirty="0" smtClean="0"/>
              <a:t>-       по формированию и расширению опыта позитивного взаимодействия </a:t>
            </a:r>
            <a:r>
              <a:rPr lang="ru-RU" sz="1800" dirty="0" smtClean="0"/>
              <a:t>с окружающим миром, воспитание основ правовой, эстетической, физической и экологической культуры.</a:t>
            </a:r>
          </a:p>
          <a:p>
            <a:pPr>
              <a:buNone/>
            </a:pP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6400800" y="1524000"/>
            <a:ext cx="2743200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80%  и   20%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19.7. Программа формирования экологической культуры, здорового и безопасного образа жизни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610600" cy="5791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800" dirty="0" smtClean="0"/>
              <a:t>должна обеспечивать:</a:t>
            </a:r>
          </a:p>
          <a:p>
            <a:r>
              <a:rPr lang="ru-RU" sz="1800" dirty="0" smtClean="0"/>
              <a:t>формирование представлений об основах экологической культуры на примере экологически сообразного поведения в быту и природе, безопасного для человека и окружающей среды;</a:t>
            </a:r>
          </a:p>
          <a:p>
            <a:r>
              <a:rPr lang="ru-RU" sz="1800" dirty="0" smtClean="0"/>
              <a:t>пробуждение в детях желания заботиться о своем здоровье (формирование заинтересованного отношения к собственному здоровью) путем соблюдения правил здорового образа жизни и организации </a:t>
            </a:r>
            <a:r>
              <a:rPr lang="ru-RU" sz="1800" dirty="0" err="1" smtClean="0"/>
              <a:t>здоровьесберегающего</a:t>
            </a:r>
            <a:r>
              <a:rPr lang="ru-RU" sz="1800" dirty="0" smtClean="0"/>
              <a:t> характера учебной деятельности и общения;</a:t>
            </a:r>
          </a:p>
          <a:p>
            <a:r>
              <a:rPr lang="ru-RU" sz="1800" dirty="0" smtClean="0"/>
              <a:t>формирование познавательного интереса и бережного отношения к природе;</a:t>
            </a:r>
          </a:p>
          <a:p>
            <a:r>
              <a:rPr lang="ru-RU" sz="1800" dirty="0" smtClean="0"/>
              <a:t>формирование установок на использование здорового питания;</a:t>
            </a:r>
          </a:p>
          <a:p>
            <a:r>
              <a:rPr lang="ru-RU" sz="1800" dirty="0" smtClean="0"/>
              <a:t>использование оптимальных двигательных режимов для детей с учетом их возрастных, психологических и иных особенностей, развитие потребности в занятиях физической культурой и спортом;</a:t>
            </a:r>
          </a:p>
          <a:p>
            <a:r>
              <a:rPr lang="ru-RU" sz="1800" dirty="0" smtClean="0"/>
              <a:t>соблюдение </a:t>
            </a:r>
            <a:r>
              <a:rPr lang="ru-RU" sz="1800" dirty="0" err="1" smtClean="0"/>
              <a:t>здоровьесозидающих</a:t>
            </a:r>
            <a:r>
              <a:rPr lang="ru-RU" sz="1800" dirty="0" smtClean="0"/>
              <a:t> режимов дня;</a:t>
            </a:r>
          </a:p>
          <a:p>
            <a:r>
              <a:rPr lang="ru-RU" sz="1800" dirty="0" smtClean="0"/>
              <a:t>формирование негативного отношения к факторам риска здоровью детей (сниженная двигательная активность, курение, алкоголь, наркотики и другие </a:t>
            </a:r>
            <a:r>
              <a:rPr lang="ru-RU" sz="1800" dirty="0" err="1" smtClean="0"/>
              <a:t>психоактивные</a:t>
            </a:r>
            <a:r>
              <a:rPr lang="ru-RU" sz="1800" dirty="0" smtClean="0"/>
              <a:t> вещества, инфекционные заболевания);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7467600" y="1143000"/>
            <a:ext cx="1219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80%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19.7. Программа формирования экологической культуры, здорового и безопасного образа жизни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86106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должна обеспечивать </a:t>
            </a:r>
          </a:p>
          <a:p>
            <a:r>
              <a:rPr lang="ru-RU" sz="1800" dirty="0" smtClean="0"/>
              <a:t>становление умений противостояния вовлечению в </a:t>
            </a:r>
            <a:r>
              <a:rPr lang="ru-RU" sz="1800" dirty="0" err="1" smtClean="0"/>
              <a:t>табакокурение</a:t>
            </a:r>
            <a:r>
              <a:rPr lang="ru-RU" sz="1800" dirty="0" smtClean="0"/>
              <a:t>, употребление алкоголя, наркотических и сильнодействующих веществ;</a:t>
            </a:r>
          </a:p>
          <a:p>
            <a:r>
              <a:rPr lang="ru-RU" sz="1800" dirty="0" smtClean="0"/>
              <a:t>формирование потребности ребенка безбоязненно обращаться к врачу по любым вопросам, связанным с особенностями роста и развития, состояния здоровья, развитие готовности самостоятельно поддерживать свое здоровье на основе использования навыков личной гигиены;</a:t>
            </a:r>
          </a:p>
          <a:p>
            <a:r>
              <a:rPr lang="ru-RU" sz="1800" dirty="0" smtClean="0"/>
              <a:t>формирование основ </a:t>
            </a:r>
            <a:r>
              <a:rPr lang="ru-RU" sz="1800" dirty="0" err="1" smtClean="0"/>
              <a:t>здоровьесберегающей</a:t>
            </a:r>
            <a:r>
              <a:rPr lang="ru-RU" sz="1800" dirty="0" smtClean="0"/>
              <a:t> учебной культуры: умений организовывать успешную учебную работу, создавая </a:t>
            </a:r>
            <a:r>
              <a:rPr lang="ru-RU" sz="1800" dirty="0" err="1" smtClean="0"/>
              <a:t>здоровьесберегающие</a:t>
            </a:r>
            <a:r>
              <a:rPr lang="ru-RU" sz="1800" dirty="0" smtClean="0"/>
              <a:t> условия, выбирая адекватные средства и приемы выполнения заданий с учетом индивидуальных особенностей;</a:t>
            </a:r>
          </a:p>
          <a:p>
            <a:r>
              <a:rPr lang="ru-RU" sz="1800" dirty="0" smtClean="0"/>
              <a:t>формирование умений безопасного поведения в окружающей среде и простейших умений поведения в экстремальных (чрезвычайных) ситуациях.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19.7. Программа формирования экологической культуры, здорового и безопасного образа жизни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должна содержать:</a:t>
            </a:r>
          </a:p>
          <a:p>
            <a:pPr>
              <a:buNone/>
            </a:pPr>
            <a:r>
              <a:rPr lang="ru-RU" sz="1600" dirty="0" smtClean="0"/>
              <a:t>1) цель, задачи и результаты деятельности, обеспечивающей формирование основ экологической культуры, сохранение и укрепление физического, психологического и социального здоровья обучающихся при получении начального общего образования, описание ценностных ориентиров, лежащих в ее основе; </a:t>
            </a:r>
          </a:p>
          <a:p>
            <a:pPr>
              <a:buNone/>
            </a:pPr>
            <a:r>
              <a:rPr lang="ru-RU" sz="1600" dirty="0" smtClean="0"/>
              <a:t>2) направления деятельности по </a:t>
            </a:r>
            <a:r>
              <a:rPr lang="ru-RU" sz="1600" dirty="0" err="1" smtClean="0"/>
              <a:t>здоровьесбережению</a:t>
            </a:r>
            <a:r>
              <a:rPr lang="ru-RU" sz="1600" dirty="0" smtClean="0"/>
              <a:t>, обеспечению безопасности и формированию экологической культуры обучающихся, </a:t>
            </a:r>
            <a:r>
              <a:rPr lang="ru-RU" sz="1600" dirty="0" smtClean="0">
                <a:solidFill>
                  <a:srgbClr val="FF0000"/>
                </a:solidFill>
              </a:rPr>
              <a:t>отражающие специфику организации</a:t>
            </a:r>
            <a:r>
              <a:rPr lang="ru-RU" sz="1600" dirty="0" smtClean="0"/>
              <a:t>, осуществляющей образовательную деятельность, </a:t>
            </a:r>
            <a:r>
              <a:rPr lang="ru-RU" sz="1600" dirty="0" smtClean="0">
                <a:solidFill>
                  <a:srgbClr val="FF0000"/>
                </a:solidFill>
              </a:rPr>
              <a:t>запросы участников образовательных отношений</a:t>
            </a:r>
            <a:r>
              <a:rPr lang="ru-RU" sz="1600" dirty="0" smtClean="0"/>
              <a:t>; </a:t>
            </a:r>
          </a:p>
          <a:p>
            <a:pPr>
              <a:buNone/>
            </a:pPr>
            <a:r>
              <a:rPr lang="ru-RU" sz="1600" dirty="0" smtClean="0"/>
              <a:t>3)  модели организации работы, виды деятельности и формы занятий с обучающимися по формированию экологически целесообразного, здорового и безопасного </a:t>
            </a:r>
            <a:r>
              <a:rPr lang="ru-RU" sz="1600" dirty="0" smtClean="0">
                <a:solidFill>
                  <a:srgbClr val="FF0000"/>
                </a:solidFill>
              </a:rPr>
              <a:t>уклада школьной жизни</a:t>
            </a:r>
            <a:r>
              <a:rPr lang="ru-RU" sz="1600" dirty="0" smtClean="0"/>
              <a:t>, поведения; физкультурно-спортивной и оздоровительной работе, профилактике употребления </a:t>
            </a:r>
            <a:r>
              <a:rPr lang="ru-RU" sz="1600" dirty="0" err="1" smtClean="0"/>
              <a:t>психоактивных</a:t>
            </a:r>
            <a:r>
              <a:rPr lang="ru-RU" sz="1600" dirty="0" smtClean="0"/>
              <a:t> веществ обучающимися, профилактике детского дорожно-транспортного травматизма;</a:t>
            </a:r>
          </a:p>
          <a:p>
            <a:pPr>
              <a:buNone/>
            </a:pPr>
            <a:r>
              <a:rPr lang="ru-RU" sz="1600" dirty="0" smtClean="0"/>
              <a:t>4) критерии, показатели эффективности деятельности организации, осуществляющей образовательную деятельность в части формирования здорового и безопасного образа жизни и экологической культуры обучающихся;</a:t>
            </a:r>
          </a:p>
          <a:p>
            <a:pPr>
              <a:buNone/>
            </a:pPr>
            <a:r>
              <a:rPr lang="ru-RU" sz="1600" dirty="0" smtClean="0"/>
              <a:t>5) методику и инструментарий мониторинга достижения планируемых результатов по формированию экологической культуры, культуры здорового и безопасного образа жизни обучающихся.</a:t>
            </a: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8077200" y="1905000"/>
            <a:ext cx="1066800" cy="6858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20%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Изменения ФГОС  НОО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ПРИКАЗ от 6 октября 2009 г. № 373 «</a:t>
            </a:r>
            <a:r>
              <a:rPr lang="ru-RU" b="1" dirty="0" smtClean="0"/>
              <a:t>Об утверждении и введении в действие федерального государственного образовательного стандарта начального общего образования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 с изменениями, внесенными: </a:t>
            </a:r>
          </a:p>
          <a:p>
            <a:r>
              <a:rPr lang="ru-RU" dirty="0" smtClean="0"/>
              <a:t>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26 ноября 2010 года № 1241; </a:t>
            </a:r>
          </a:p>
          <a:p>
            <a:r>
              <a:rPr lang="ru-RU" dirty="0" smtClean="0"/>
              <a:t>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22 сентября 2011 года № 2357;</a:t>
            </a:r>
          </a:p>
          <a:p>
            <a:r>
              <a:rPr lang="ru-RU" dirty="0" smtClean="0"/>
              <a:t> 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18 декабря 2012 года № 1060; </a:t>
            </a:r>
          </a:p>
          <a:p>
            <a:r>
              <a:rPr lang="ru-RU" dirty="0" smtClean="0"/>
              <a:t>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29 декабря 2014 года № 1643; </a:t>
            </a:r>
          </a:p>
          <a:p>
            <a:r>
              <a:rPr lang="ru-RU" dirty="0" smtClean="0"/>
              <a:t>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18 мая 2015 года № 507.</a:t>
            </a:r>
          </a:p>
          <a:p>
            <a:pPr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26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19.8. Программа коррекционной работы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534400" cy="541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должна обеспечивать</a:t>
            </a:r>
          </a:p>
          <a:p>
            <a:pPr algn="ctr">
              <a:buNone/>
            </a:pPr>
            <a:endParaRPr lang="ru-RU" sz="2000" dirty="0" smtClean="0"/>
          </a:p>
          <a:p>
            <a:r>
              <a:rPr lang="ru-RU" sz="2000" dirty="0" smtClean="0"/>
              <a:t>выявление особых образовательных потребностей детей с ограниченными возможностями здоровья, </a:t>
            </a:r>
            <a:r>
              <a:rPr lang="ru-RU" sz="2000" dirty="0" smtClean="0">
                <a:solidFill>
                  <a:srgbClr val="FF0000"/>
                </a:solidFill>
              </a:rPr>
              <a:t>обусловленных недостатками в их физическом и (или) психическом развитии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осуществление индивидуально ориентированной </a:t>
            </a:r>
            <a:r>
              <a:rPr lang="ru-RU" sz="2000" dirty="0" err="1" smtClean="0"/>
              <a:t>психолого-медико-педагогической</a:t>
            </a:r>
            <a:r>
              <a:rPr lang="ru-RU" sz="2000" dirty="0" smtClean="0"/>
              <a:t> помощи детям с ограниченными возможностями здоровья с учетом особенностей психофизического развития и индивидуальных возможностей детей (</a:t>
            </a:r>
            <a:r>
              <a:rPr lang="ru-RU" sz="2000" dirty="0" smtClean="0">
                <a:solidFill>
                  <a:srgbClr val="FF0000"/>
                </a:solidFill>
              </a:rPr>
              <a:t>в соответствии с рекомендациями </a:t>
            </a:r>
            <a:r>
              <a:rPr lang="ru-RU" sz="2000" dirty="0" err="1" smtClean="0">
                <a:solidFill>
                  <a:srgbClr val="FF0000"/>
                </a:solidFill>
              </a:rPr>
              <a:t>психолого-медико-педагогической</a:t>
            </a:r>
            <a:r>
              <a:rPr lang="ru-RU" sz="2000" dirty="0" smtClean="0">
                <a:solidFill>
                  <a:srgbClr val="FF0000"/>
                </a:solidFill>
              </a:rPr>
              <a:t> комиссии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возможность освоения детьми с ограниченными возможностями здоровья основной образовательной программы начального общего образования и их интеграции в организации, осуществляющей образовательную деятельность</a:t>
            </a:r>
            <a:r>
              <a:rPr lang="ru-RU" sz="1800" dirty="0" smtClean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6705600" y="1219200"/>
            <a:ext cx="2133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80  и 20 %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ФГОС НООО п. 19.3.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начального общего образования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562600" cy="5257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/>
              <a:t>       </a:t>
            </a:r>
            <a:r>
              <a:rPr lang="ru-RU" sz="2000" dirty="0" smtClean="0"/>
              <a:t>определяет перечень, трудоемкость, последовательность и распределение по периодам обучения учебных предметов, формы промежуточной аттестации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обучающихся.</a:t>
            </a:r>
          </a:p>
          <a:p>
            <a:r>
              <a:rPr lang="ru-RU" sz="2000" dirty="0" smtClean="0"/>
              <a:t>Основная образовательная программа начального общего образования может включать как один, так и несколько учебных планов.</a:t>
            </a:r>
          </a:p>
          <a:p>
            <a:r>
              <a:rPr lang="ru-RU" sz="2000" dirty="0" smtClean="0"/>
              <a:t>Формы организации образовательной деятельности, чередование учебной и внеурочной деятельности в рамках реализации основной образовательной программы начального общего образования определяет организация, осуществляющая образовательную деятельность.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3600" y="1371600"/>
            <a:ext cx="2286000" cy="18288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457200" indent="-457200"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80%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40386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20%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19.3. Учебный план начального общего образования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534400" cy="52578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Количество учебных занятий за 4 учебных года не может составлять менее 2904 часов и более 3345 часов.</a:t>
            </a:r>
          </a:p>
          <a:p>
            <a:pPr>
              <a:buNone/>
            </a:pPr>
            <a:r>
              <a:rPr lang="ru-RU" sz="2000" dirty="0" smtClean="0"/>
              <a:t>В целях обеспечения </a:t>
            </a:r>
            <a:r>
              <a:rPr lang="ru-RU" sz="2000" dirty="0" smtClean="0">
                <a:solidFill>
                  <a:srgbClr val="FF0000"/>
                </a:solidFill>
              </a:rPr>
              <a:t>индивидуальных потребностей </a:t>
            </a:r>
            <a:r>
              <a:rPr lang="ru-RU" sz="2000" dirty="0" smtClean="0"/>
              <a:t>обучающихся часть учебного плана, формируемая участниками образовательных отношений, предусматривает:</a:t>
            </a:r>
          </a:p>
          <a:p>
            <a:pPr>
              <a:buNone/>
            </a:pPr>
            <a:r>
              <a:rPr lang="ru-RU" sz="2000" dirty="0" smtClean="0"/>
              <a:t>-  учебные занятия для углубленного изучения отдельных обязательных учебных предметов;</a:t>
            </a:r>
          </a:p>
          <a:p>
            <a:pPr>
              <a:buNone/>
            </a:pPr>
            <a:r>
              <a:rPr lang="ru-RU" sz="2000" dirty="0" smtClean="0"/>
              <a:t>-   учебные занятия, обеспечивающие различные интересы обучающихся, в том числе этнокультурные.</a:t>
            </a:r>
          </a:p>
          <a:p>
            <a:pPr>
              <a:buNone/>
            </a:pPr>
            <a:r>
              <a:rPr lang="ru-RU" sz="2000" dirty="0" smtClean="0"/>
              <a:t>                Для развития потенциала обучающихся, прежде всего одаренных детей и детей с ограниченными возможностями здоровья, могут разрабатываться с участием самих обучающихся и их родителей (законных представителей) </a:t>
            </a:r>
            <a:r>
              <a:rPr lang="ru-RU" sz="2000" dirty="0" smtClean="0">
                <a:solidFill>
                  <a:srgbClr val="FF0000"/>
                </a:solidFill>
              </a:rPr>
              <a:t>индивидуальные учебные планы.</a:t>
            </a:r>
            <a:r>
              <a:rPr lang="ru-RU" sz="2000" dirty="0" smtClean="0"/>
              <a:t> Реализация индивидуальных учебных планов сопровождается поддержкой </a:t>
            </a:r>
            <a:r>
              <a:rPr lang="ru-RU" sz="2000" dirty="0" err="1" smtClean="0"/>
              <a:t>тьютора</a:t>
            </a:r>
            <a:r>
              <a:rPr lang="ru-RU" sz="2000" dirty="0" smtClean="0"/>
              <a:t> организации, осуществляющей образовательную деятельность.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19.10. План внеурочной деятельности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8534400" cy="5257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 План внеурочной деятельности организации, осуществляющей образовательную деятельность определяет состав и </a:t>
            </a:r>
            <a:r>
              <a:rPr lang="ru-RU" sz="2400" dirty="0" smtClean="0">
                <a:solidFill>
                  <a:srgbClr val="FF0000"/>
                </a:solidFill>
              </a:rPr>
              <a:t>структуру направлений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формы организации</a:t>
            </a:r>
            <a:r>
              <a:rPr lang="ru-RU" sz="2400" dirty="0" smtClean="0"/>
              <a:t>, объем внеурочной деятельности для обучающихся при получении начального общего образования (</a:t>
            </a:r>
            <a:r>
              <a:rPr lang="ru-RU" sz="2400" dirty="0" smtClean="0">
                <a:solidFill>
                  <a:srgbClr val="FF0000"/>
                </a:solidFill>
              </a:rPr>
              <a:t>до 1350 часов за четыре года обучения</a:t>
            </a:r>
            <a:r>
              <a:rPr lang="ru-RU" sz="2400" dirty="0" smtClean="0"/>
              <a:t>) с учетом интересов обучающихся и возможностей организации, осуществляющей образовательную деятельность.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Организация</a:t>
            </a:r>
            <a:r>
              <a:rPr lang="ru-RU" sz="2400" dirty="0" smtClean="0"/>
              <a:t>, осуществляющая образовательную деятельность </a:t>
            </a:r>
            <a:r>
              <a:rPr lang="ru-RU" sz="2400" dirty="0" smtClean="0">
                <a:solidFill>
                  <a:srgbClr val="FF0000"/>
                </a:solidFill>
              </a:rPr>
              <a:t>самостоятельно разрабатывает </a:t>
            </a:r>
            <a:r>
              <a:rPr lang="ru-RU" sz="2400" dirty="0" smtClean="0"/>
              <a:t>и утверждает план внеурочной деятельности.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6400" y="5562600"/>
            <a:ext cx="2362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80 и 20 %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430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п. 19.10.1. ФГОС НОО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Календарный учебный график </a:t>
            </a:r>
            <a:r>
              <a:rPr lang="ru-RU" dirty="0" smtClean="0"/>
              <a:t>должен определять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чередование учебной деятельности (урочной и внеурочной) и плановых перерывов;</a:t>
            </a:r>
          </a:p>
          <a:p>
            <a:pPr marL="0" indent="0">
              <a:buNone/>
            </a:pPr>
            <a:r>
              <a:rPr lang="ru-RU" dirty="0" smtClean="0"/>
              <a:t>-даты начала и окончания учебного года;</a:t>
            </a:r>
          </a:p>
          <a:p>
            <a:pPr marL="0" indent="0">
              <a:buNone/>
            </a:pPr>
            <a:r>
              <a:rPr lang="ru-RU" dirty="0" smtClean="0"/>
              <a:t>-продолжительность учебного года, четвертей;</a:t>
            </a:r>
          </a:p>
          <a:p>
            <a:pPr marL="0" indent="0">
              <a:buNone/>
            </a:pPr>
            <a:r>
              <a:rPr lang="ru-RU" dirty="0" smtClean="0"/>
              <a:t>-сроки и продолжительность каникул;</a:t>
            </a:r>
          </a:p>
          <a:p>
            <a:pPr marL="0" indent="0">
              <a:buNone/>
            </a:pPr>
            <a:r>
              <a:rPr lang="ru-RU" dirty="0" smtClean="0"/>
              <a:t>-сроки проведения промежуточных аттестаций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28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ФГОС НОО п. 20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Требования к условиям реализации ООП НОО представляют собой систему требований	 к кадровым,  материально-техническим и иным условиям реализации ООП НОО  и достижения планируемых результатов НОО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24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кадровым условиям реализации ООП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3733198"/>
              </p:ext>
            </p:extLst>
          </p:nvPr>
        </p:nvGraphicFramePr>
        <p:xfrm>
          <a:off x="228600" y="838199"/>
          <a:ext cx="8610599" cy="575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029199"/>
              </a:tblGrid>
              <a:tr h="60178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Требование ФГОС НОО  п. 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5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Укомплектованность ОУ педагогическими,  руководящими и иными работниками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Организация, осуществляющая образовательную деятельность, … должна быть укомплектована квалифицированными кадрами.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Уровень квалификации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педагогических,  руководящих и иных работников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квалификации работников …. для каждой занимаемой должности должен отвечать квалификационным требованиям, указанным в квалификационных справочниках, и (или)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профессиональным стандартам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соответствующей должности.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2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Непрерывность профессионального развития педагогических работников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Непрерывность профессионального развития работников должна обеспечиваться ….освоением  работником…. дополнительных профессиональных программ по профилю педагогической деятельности не реже чем один раз в три года.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69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НОО п. 23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системе образования должны быть </a:t>
            </a:r>
            <a:r>
              <a:rPr lang="ru-RU" dirty="0" smtClean="0">
                <a:solidFill>
                  <a:srgbClr val="FF0000"/>
                </a:solidFill>
              </a:rPr>
              <a:t>созданы условия для </a:t>
            </a:r>
            <a:r>
              <a:rPr lang="ru-RU" dirty="0" smtClean="0"/>
              <a:t>комплексного </a:t>
            </a:r>
            <a:r>
              <a:rPr lang="ru-RU" dirty="0" smtClean="0">
                <a:solidFill>
                  <a:srgbClr val="FF0000"/>
                </a:solidFill>
              </a:rPr>
              <a:t>взаимодействия организаций</a:t>
            </a:r>
            <a:r>
              <a:rPr lang="ru-RU" dirty="0" smtClean="0"/>
              <a:t>, осуществляющих образовательную деятельность, </a:t>
            </a:r>
            <a:r>
              <a:rPr lang="ru-RU" dirty="0" smtClean="0">
                <a:solidFill>
                  <a:srgbClr val="FF0000"/>
                </a:solidFill>
              </a:rPr>
              <a:t>обеспечивающие возможность восполнения </a:t>
            </a:r>
            <a:r>
              <a:rPr lang="ru-RU" dirty="0" smtClean="0"/>
              <a:t>недостающих </a:t>
            </a:r>
            <a:r>
              <a:rPr lang="ru-RU" dirty="0" smtClean="0">
                <a:solidFill>
                  <a:srgbClr val="FF0000"/>
                </a:solidFill>
              </a:rPr>
              <a:t>кадровых ресурсов</a:t>
            </a:r>
            <a:r>
              <a:rPr lang="ru-RU" dirty="0" smtClean="0"/>
              <a:t>, ведения постоянной </a:t>
            </a:r>
            <a:r>
              <a:rPr lang="ru-RU" dirty="0" smtClean="0">
                <a:solidFill>
                  <a:srgbClr val="FF0000"/>
                </a:solidFill>
              </a:rPr>
              <a:t>методической поддержки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получения </a:t>
            </a:r>
            <a:r>
              <a:rPr lang="ru-RU" dirty="0" smtClean="0"/>
              <a:t>оперативных </a:t>
            </a:r>
            <a:r>
              <a:rPr lang="ru-RU" dirty="0" smtClean="0">
                <a:solidFill>
                  <a:srgbClr val="FF0000"/>
                </a:solidFill>
              </a:rPr>
              <a:t>консультаций </a:t>
            </a:r>
            <a:r>
              <a:rPr lang="ru-RU" dirty="0" smtClean="0"/>
              <a:t>по вопросам реализации основной образовательной программы начального общего образования, использования инновационного опыта других организаций, осуществляющих образовательную деятельность, </a:t>
            </a:r>
            <a:r>
              <a:rPr lang="ru-RU" dirty="0" smtClean="0">
                <a:solidFill>
                  <a:srgbClr val="FF0000"/>
                </a:solidFill>
              </a:rPr>
              <a:t>проведения комплексных мониторинговых исследований </a:t>
            </a:r>
            <a:r>
              <a:rPr lang="ru-RU" dirty="0" smtClean="0"/>
              <a:t>результатов образовательной деятельности и эффективности инноваций.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8213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  </a:t>
            </a:r>
            <a:r>
              <a:rPr lang="ru-RU" sz="2000" dirty="0" smtClean="0">
                <a:solidFill>
                  <a:srgbClr val="FF0000"/>
                </a:solidFill>
              </a:rPr>
              <a:t>Материально-техническая база </a:t>
            </a:r>
            <a:r>
              <a:rPr lang="ru-RU" sz="2000" dirty="0" smtClean="0"/>
              <a:t>реализации основной образовательной программы начального общего образования </a:t>
            </a:r>
            <a:r>
              <a:rPr lang="ru-RU" sz="2000" dirty="0" smtClean="0">
                <a:solidFill>
                  <a:srgbClr val="FF0000"/>
                </a:solidFill>
              </a:rPr>
              <a:t>должна соответствовать </a:t>
            </a:r>
            <a:r>
              <a:rPr lang="ru-RU" sz="2000" dirty="0" smtClean="0"/>
              <a:t>действующим </a:t>
            </a:r>
            <a:r>
              <a:rPr lang="ru-RU" sz="2000" dirty="0" smtClean="0">
                <a:solidFill>
                  <a:srgbClr val="FF0000"/>
                </a:solidFill>
              </a:rPr>
              <a:t>санитарным и противопожарным нормам, нормам охраны труда работников</a:t>
            </a:r>
            <a:r>
              <a:rPr lang="ru-RU" sz="2000" dirty="0" smtClean="0"/>
              <a:t> организаций, осуществляющих образовательную деятельность, предъявляемым к:</a:t>
            </a:r>
          </a:p>
          <a:p>
            <a:pPr>
              <a:buNone/>
            </a:pPr>
            <a:r>
              <a:rPr lang="ru-RU" sz="2000" dirty="0" smtClean="0"/>
              <a:t>– участку</a:t>
            </a:r>
          </a:p>
          <a:p>
            <a:pPr>
              <a:buNone/>
            </a:pPr>
            <a:r>
              <a:rPr lang="ru-RU" sz="2000" dirty="0" smtClean="0"/>
              <a:t>– зданию </a:t>
            </a:r>
          </a:p>
          <a:p>
            <a:pPr>
              <a:buNone/>
            </a:pPr>
            <a:r>
              <a:rPr lang="ru-RU" sz="2000" dirty="0" smtClean="0"/>
              <a:t>- помещениям для питания </a:t>
            </a:r>
          </a:p>
          <a:p>
            <a:pPr>
              <a:buNone/>
            </a:pPr>
            <a:r>
              <a:rPr lang="ru-RU" sz="2000" dirty="0" smtClean="0"/>
              <a:t>– помещениям, предназначенным для занятий музыкой, изобразительным искусством, хореографией, моделированием, техническим творчеством, </a:t>
            </a:r>
            <a:r>
              <a:rPr lang="ru-RU" sz="2000" dirty="0" err="1" smtClean="0"/>
              <a:t>естественно-научными</a:t>
            </a:r>
            <a:r>
              <a:rPr lang="ru-RU" sz="2000" dirty="0" smtClean="0"/>
              <a:t> исследованиями, иностранными языками;</a:t>
            </a:r>
          </a:p>
          <a:p>
            <a:pPr>
              <a:buNone/>
            </a:pPr>
            <a:r>
              <a:rPr lang="ru-RU" sz="2000" dirty="0" smtClean="0"/>
              <a:t>– актовому залу;</a:t>
            </a:r>
          </a:p>
          <a:p>
            <a:pPr>
              <a:buNone/>
            </a:pPr>
            <a:r>
              <a:rPr lang="ru-RU" sz="2000" dirty="0" smtClean="0"/>
              <a:t>– спортивным залам, бассейнам, игровому и спортивному оборудованию;</a:t>
            </a:r>
          </a:p>
          <a:p>
            <a:pPr>
              <a:buNone/>
            </a:pPr>
            <a:r>
              <a:rPr lang="ru-RU" sz="2000" dirty="0" smtClean="0"/>
              <a:t>– помещениям для медицинского персонала;</a:t>
            </a:r>
          </a:p>
          <a:p>
            <a:pPr>
              <a:buNone/>
            </a:pPr>
            <a:r>
              <a:rPr lang="ru-RU" sz="2000" dirty="0" smtClean="0"/>
              <a:t>– мебели, офисному оснащению и хозяйственному инвентарю;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427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dirty="0" smtClean="0"/>
              <a:t> ФГОС НОО п. 27.</a:t>
            </a:r>
          </a:p>
          <a:p>
            <a:pPr algn="ctr">
              <a:buNone/>
            </a:pPr>
            <a:r>
              <a:rPr lang="ru-RU" sz="3800" b="1" dirty="0" smtClean="0"/>
              <a:t> Учебно-методическое и информационное обеспечение реализации основной образовательной программы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200" dirty="0" smtClean="0"/>
              <a:t>Норма обеспеченности образовательной деятельности учебными изданиями определяется исходя из расчета:</a:t>
            </a:r>
          </a:p>
          <a:p>
            <a:pPr>
              <a:buNone/>
            </a:pPr>
            <a:r>
              <a:rPr lang="ru-RU" sz="4200" dirty="0" smtClean="0"/>
              <a:t>– не менее одного учебника в печатной и (или) электронной форме, достаточного для освоения программы учебного предмета на каждого обучающегося по каждому учебному предмету, входящему в обязательную часть учебного плана основной образовательной программы начального общего образования;</a:t>
            </a:r>
          </a:p>
          <a:p>
            <a:pPr>
              <a:buNone/>
            </a:pPr>
            <a:r>
              <a:rPr lang="ru-RU" sz="4200" dirty="0" smtClean="0"/>
              <a:t>– не менее одного учебника в печатной и (или) электронной форме или учебного пособия, достаточного для освоения программы учебного предмета на каждого обучающегося по каждому учебному предмету, входящему в часть, формируемую участниками образовательных отношений, учебного плана основной образовательной программы начального общего образования.</a:t>
            </a:r>
          </a:p>
          <a:p>
            <a:pPr>
              <a:buNone/>
            </a:pPr>
            <a:r>
              <a:rPr lang="ru-RU" sz="4200" dirty="0" smtClean="0"/>
              <a:t>Организация, осуществляющая образовательную деятельность, должно также иметь доступ к печатным и электронным образовательным ресурсам (ЭОР), в том числе к электронным образовательным ресурсам, размещенным в федеральных и региональных базах данных ЭОР.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77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dirty="0" smtClean="0"/>
              <a:t>ФГОС НОО п.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Стандарт включает в себя требования: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u="sng" dirty="0" smtClean="0"/>
              <a:t>к результатам </a:t>
            </a:r>
            <a:r>
              <a:rPr lang="ru-RU" dirty="0" smtClean="0"/>
              <a:t>освоения основной образовательной программы начального общего образования;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u="sng" dirty="0" smtClean="0"/>
              <a:t>к структуре </a:t>
            </a:r>
            <a:r>
              <a:rPr lang="ru-RU" dirty="0" smtClean="0"/>
              <a:t>основной образовательной программы начального общего образования, в том числе </a:t>
            </a:r>
            <a:r>
              <a:rPr lang="ru-RU" dirty="0" smtClean="0">
                <a:solidFill>
                  <a:srgbClr val="FF0000"/>
                </a:solidFill>
              </a:rPr>
              <a:t>требования к соотношению частей основной образовательной программы </a:t>
            </a:r>
            <a:r>
              <a:rPr lang="ru-RU" dirty="0" smtClean="0"/>
              <a:t>и их объему, а также к соотношению обязательной части основной образовательной программы и части, формируемой участниками образовательных отношений;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u="sng" dirty="0" smtClean="0"/>
              <a:t>к условиям </a:t>
            </a:r>
            <a:r>
              <a:rPr lang="ru-RU" dirty="0" smtClean="0"/>
              <a:t>реализации основной образовательной программы начального общего образования, в том числе кадровым, финансовым, материально-техническим и иным условиям.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 tooltip="Закон 273-ФЗ от 29-12-2012 &quot;Об образовании в РФ&quot;"/>
              </a:rPr>
              <a:t>Федеральный Закон от 29.12.2012 №273-ФЗ  «Об образовании в РФ»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Статья 28. Компетенция, права, обязанности и ответственность образовательной организации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3.   К компетенции образовательной организации в установленной сфере деятельности относятся:</a:t>
            </a:r>
          </a:p>
          <a:p>
            <a:pPr>
              <a:buNone/>
            </a:pPr>
            <a:r>
              <a:rPr lang="ru-RU" dirty="0" smtClean="0"/>
              <a:t>        10)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  </a:r>
          </a:p>
          <a:p>
            <a:pPr>
              <a:buNone/>
            </a:pPr>
            <a:r>
              <a:rPr lang="ru-RU" dirty="0" smtClean="0"/>
              <a:t>        11) индивидуальный учет результатов освоения обучающимися образовательных программ, а также хранение в архивах информации об этих результатах на бумажных и (или) электронных носителях;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Приказ </a:t>
            </a:r>
            <a:r>
              <a:rPr lang="ru-RU" b="1" dirty="0" err="1" smtClean="0">
                <a:solidFill>
                  <a:srgbClr val="FF0000"/>
                </a:solidFill>
              </a:rPr>
              <a:t>Минобрнауки</a:t>
            </a:r>
            <a:r>
              <a:rPr lang="ru-RU" b="1" dirty="0" smtClean="0">
                <a:solidFill>
                  <a:srgbClr val="FF0000"/>
                </a:solidFill>
              </a:rPr>
              <a:t> России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от 30 августа 2013 года № 1015 п. 19</a:t>
            </a:r>
          </a:p>
          <a:p>
            <a:pPr algn="ctr">
              <a:buNone/>
            </a:pPr>
            <a:r>
              <a:rPr lang="ru-RU" dirty="0" smtClean="0"/>
              <a:t>Освоение общеобразовательной программы в том числе отдельной части или всего объема учебного предмета, курса,  дисциплины (модуля) общеобразовательной программы сопровождается текущим контролем успеваемости и промежуточной аттестацией учащихся. Формы,  периодичность и порядок проведения текущего контроля успеваемости и промежуточной аттестации учащихся определяются образовательной организацией самостоятельно. 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П. 13 ФГОС НОО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Итоговая оценка качества освоения обучающимися основной образовательной программы начального общего образования осуществляется организацией, осуществляющей образовательную деятельность.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Предметом итоговой оценки </a:t>
            </a:r>
            <a:r>
              <a:rPr lang="ru-RU" dirty="0" smtClean="0"/>
              <a:t>освоения обучающимися основной образовательной программы начального общего образования должно быть </a:t>
            </a:r>
            <a:r>
              <a:rPr lang="ru-RU" dirty="0" smtClean="0">
                <a:solidFill>
                  <a:srgbClr val="FF0000"/>
                </a:solidFill>
              </a:rPr>
              <a:t>достижение предметных и </a:t>
            </a:r>
            <a:r>
              <a:rPr lang="ru-RU" dirty="0" err="1" smtClean="0">
                <a:solidFill>
                  <a:srgbClr val="FF0000"/>
                </a:solidFill>
              </a:rPr>
              <a:t>метапредметных</a:t>
            </a:r>
            <a:r>
              <a:rPr lang="ru-RU" dirty="0" smtClean="0">
                <a:solidFill>
                  <a:srgbClr val="FF0000"/>
                </a:solidFill>
              </a:rPr>
              <a:t> результатов </a:t>
            </a:r>
            <a:r>
              <a:rPr lang="ru-RU" dirty="0" smtClean="0"/>
              <a:t>освоения основной образовательной программы начального общего образования, необходимых для продолжения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81000"/>
            <a:ext cx="56388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В итоговой оценке должны быть выделены две составляющие: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– </a:t>
            </a:r>
            <a:r>
              <a:rPr lang="ru-RU" sz="3400" b="1" dirty="0" smtClean="0">
                <a:solidFill>
                  <a:srgbClr val="FF0000"/>
                </a:solidFill>
              </a:rPr>
              <a:t>результаты промежуточной аттестации </a:t>
            </a:r>
            <a:r>
              <a:rPr lang="ru-RU" sz="3400" dirty="0" smtClean="0"/>
              <a:t>обучающихся, отражающие динамику их индивидуальных образовательных достижений, продвижение в достижении планируемых результатов освоения основной образовательной программы начального общего образования;</a:t>
            </a:r>
          </a:p>
          <a:p>
            <a:pPr>
              <a:buNone/>
            </a:pPr>
            <a:r>
              <a:rPr lang="ru-RU" sz="3400" dirty="0" smtClean="0"/>
              <a:t>– </a:t>
            </a:r>
            <a:r>
              <a:rPr lang="ru-RU" sz="3400" b="1" dirty="0" smtClean="0">
                <a:solidFill>
                  <a:srgbClr val="FF0000"/>
                </a:solidFill>
              </a:rPr>
              <a:t>результаты итоговых работ</a:t>
            </a:r>
            <a:r>
              <a:rPr lang="ru-RU" sz="3400" dirty="0" smtClean="0"/>
              <a:t>, </a:t>
            </a: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характеризующие уровень освоения </a:t>
            </a:r>
            <a:r>
              <a:rPr lang="ru-RU" sz="3400" dirty="0" smtClean="0"/>
              <a:t>обучающимися основных </a:t>
            </a:r>
            <a:r>
              <a:rPr lang="ru-RU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формируемых способов действий </a:t>
            </a:r>
            <a:r>
              <a:rPr lang="ru-RU" sz="3400" dirty="0" smtClean="0"/>
              <a:t>в отношении к опорной системе знаний, необходимых для получения общего образования следующего уровня.</a:t>
            </a:r>
          </a:p>
          <a:p>
            <a:endParaRPr lang="ru-RU" dirty="0"/>
          </a:p>
        </p:txBody>
      </p:sp>
      <p:pic>
        <p:nvPicPr>
          <p:cNvPr id="1027" name="Picture 3" descr="C:\Documents and Settings\Admin\Мои документы\тетрадь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706841" cy="38862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 выставлении итоговой оценки каждая образовательная организация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1.   </a:t>
            </a:r>
            <a:r>
              <a:rPr lang="ru-RU" sz="3300" dirty="0" smtClean="0"/>
              <a:t> </a:t>
            </a:r>
            <a:r>
              <a:rPr lang="ru-RU" sz="3300" u="sng" dirty="0" smtClean="0"/>
              <a:t>определяет формы итогового контроля </a:t>
            </a:r>
            <a:r>
              <a:rPr lang="ru-RU" sz="3300" dirty="0" smtClean="0"/>
              <a:t>(стандартизированные письменные и устные работы, проекты, практические работы и др.) для предметных и </a:t>
            </a:r>
            <a:r>
              <a:rPr lang="ru-RU" sz="3300" dirty="0" err="1" smtClean="0"/>
              <a:t>метапредметных</a:t>
            </a:r>
            <a:r>
              <a:rPr lang="ru-RU" sz="3300" dirty="0" smtClean="0"/>
              <a:t> результатов, диагностические работы для личностных результатов </a:t>
            </a:r>
            <a:r>
              <a:rPr lang="ru-RU" sz="3300" b="1" dirty="0" smtClean="0">
                <a:solidFill>
                  <a:srgbClr val="FF0000"/>
                </a:solidFill>
              </a:rPr>
              <a:t>(п. 19.9 ФГОС НОО)</a:t>
            </a:r>
          </a:p>
          <a:p>
            <a:pPr>
              <a:buNone/>
            </a:pPr>
            <a:r>
              <a:rPr lang="ru-RU" sz="3300" dirty="0" smtClean="0"/>
              <a:t>2.    подбирает материалы для проведения итогового контроля достижения обучающимися планируемых результатов освоения основной образовательной программы начального общего образования в конце 4-го класса для </a:t>
            </a:r>
            <a:r>
              <a:rPr lang="ru-RU" sz="3300" u="sng" dirty="0" smtClean="0"/>
              <a:t>определения объективной оценки уровня образования обучающихся</a:t>
            </a:r>
            <a:r>
              <a:rPr lang="ru-RU" sz="3300" dirty="0" smtClean="0"/>
              <a:t> (</a:t>
            </a:r>
            <a:r>
              <a:rPr lang="ru-RU" sz="3300" b="1" dirty="0" smtClean="0">
                <a:solidFill>
                  <a:srgbClr val="FF0000"/>
                </a:solidFill>
              </a:rPr>
              <a:t>п. 3 ФГОС НОО)</a:t>
            </a:r>
            <a:r>
              <a:rPr lang="ru-RU" sz="3300" dirty="0" smtClean="0"/>
              <a:t>;</a:t>
            </a:r>
          </a:p>
          <a:p>
            <a:pPr>
              <a:buNone/>
            </a:pPr>
            <a:r>
              <a:rPr lang="ru-RU" sz="3300" dirty="0" smtClean="0"/>
              <a:t>3.    обрабатывает   результаты   итоговых   работ,   характеризующие   уровень (базовый, повышенный, не достиг базового) освоения обучающимися основных   формируемых   способов  действий   </a:t>
            </a:r>
            <a:r>
              <a:rPr lang="ru-RU" sz="3300" u="sng" dirty="0" smtClean="0"/>
              <a:t>в  отношении   к  опорной системе знаний (</a:t>
            </a:r>
            <a:r>
              <a:rPr lang="ru-RU" sz="3300" b="1" dirty="0" smtClean="0">
                <a:solidFill>
                  <a:srgbClr val="FF0000"/>
                </a:solidFill>
              </a:rPr>
              <a:t>п. 13 ФГОС НОО) </a:t>
            </a:r>
            <a:r>
              <a:rPr lang="ru-RU" sz="3300" dirty="0" smtClean="0"/>
              <a:t>и определяет итоговую оценку каждому обучающемуся;</a:t>
            </a:r>
          </a:p>
          <a:p>
            <a:pPr>
              <a:buNone/>
            </a:pPr>
            <a:r>
              <a:rPr lang="ru-RU" sz="3300" dirty="0" smtClean="0"/>
              <a:t>4.    проводит анализ результатов (п. 13 ФГОС НОО): </a:t>
            </a:r>
            <a:r>
              <a:rPr lang="ru-RU" sz="3300" u="sng" dirty="0" smtClean="0"/>
              <a:t>промежуточной аттестации </a:t>
            </a:r>
            <a:r>
              <a:rPr lang="ru-RU" sz="3300" dirty="0" smtClean="0"/>
              <a:t>(накопленных результатов 1-х, 2-х, 3-х классов в динамике) и </a:t>
            </a:r>
            <a:r>
              <a:rPr lang="ru-RU" sz="3300" u="sng" dirty="0" smtClean="0"/>
              <a:t>результатов итоговых  работ  (4-х  классов)  </a:t>
            </a:r>
            <a:r>
              <a:rPr lang="ru-RU" sz="3300" dirty="0" smtClean="0"/>
              <a:t>и  делает  вывод  об  эффективности деятельности педагогических работников</a:t>
            </a:r>
            <a:r>
              <a:rPr lang="ru-RU" sz="3300" b="1" i="1" dirty="0" smtClean="0"/>
              <a:t>, </a:t>
            </a:r>
            <a:r>
              <a:rPr lang="ru-RU" sz="3300" dirty="0" smtClean="0"/>
              <a:t>образовательного учреждения (</a:t>
            </a:r>
            <a:r>
              <a:rPr lang="ru-RU" sz="3300" b="1" dirty="0" smtClean="0">
                <a:solidFill>
                  <a:srgbClr val="FF0000"/>
                </a:solidFill>
              </a:rPr>
              <a:t>п. 6; 19.2 ФГОС НОО);</a:t>
            </a:r>
          </a:p>
          <a:p>
            <a:pPr>
              <a:buNone/>
            </a:pPr>
            <a:r>
              <a:rPr lang="ru-RU" sz="3300" dirty="0" smtClean="0"/>
              <a:t>5.    принимает решение о переводе каждого обучающегося на следующий уровень образования </a:t>
            </a:r>
            <a:r>
              <a:rPr lang="ru-RU" sz="3300" b="1" dirty="0" smtClean="0">
                <a:solidFill>
                  <a:srgbClr val="FF0000"/>
                </a:solidFill>
              </a:rPr>
              <a:t>(п. 13 ФГОС НОО).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467600" y="3276600"/>
            <a:ext cx="381000" cy="4571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Индивидуальный учет результатов  достижения обучающимися ОП</a:t>
            </a:r>
            <a:endParaRPr lang="ru-RU" sz="2400" dirty="0"/>
          </a:p>
        </p:txBody>
      </p:sp>
      <p:pic>
        <p:nvPicPr>
          <p:cNvPr id="3075" name="Picture 3" descr="C:\Documents and Settings\Admin\Мои документы\анализ 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583" r="7051" b="26791"/>
          <a:stretch>
            <a:fillRect/>
          </a:stretch>
        </p:blipFill>
        <p:spPr bwMode="auto">
          <a:xfrm>
            <a:off x="0" y="990600"/>
            <a:ext cx="9256128" cy="586740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7620000" y="32004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7620000" y="43434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20000" y="47244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610600" cy="35052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62000" y="4648200"/>
            <a:ext cx="1447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62000" y="3276600"/>
            <a:ext cx="1905000" cy="381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5800" y="1752600"/>
            <a:ext cx="1447800" cy="304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ФГОС НОО п. 9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39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200" dirty="0" smtClean="0"/>
              <a:t>Стандарт устанавливает требования к результатам обучающихся, освоивших основную образовательную программу начального общего образования:</a:t>
            </a:r>
          </a:p>
          <a:p>
            <a:pPr>
              <a:buNone/>
            </a:pPr>
            <a:r>
              <a:rPr lang="ru-RU" sz="4200" dirty="0" smtClean="0"/>
              <a:t>– личностным, включающим готовность и способность обучающихся к саморазвитию, </a:t>
            </a:r>
            <a:r>
              <a:rPr lang="ru-RU" sz="4200" dirty="0" err="1" smtClean="0"/>
              <a:t>сформированность</a:t>
            </a:r>
            <a:r>
              <a:rPr lang="ru-RU" sz="4200" dirty="0" smtClean="0"/>
              <a:t>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 </a:t>
            </a:r>
            <a:r>
              <a:rPr lang="ru-RU" sz="4200" dirty="0" err="1" smtClean="0"/>
              <a:t>сформированность</a:t>
            </a:r>
            <a:r>
              <a:rPr lang="ru-RU" sz="4200" dirty="0" smtClean="0"/>
              <a:t> основ гражданской идентичности;</a:t>
            </a:r>
          </a:p>
          <a:p>
            <a:pPr>
              <a:buNone/>
            </a:pPr>
            <a:r>
              <a:rPr lang="ru-RU" sz="4200" dirty="0" smtClean="0"/>
              <a:t>– </a:t>
            </a:r>
            <a:r>
              <a:rPr lang="ru-RU" sz="4200" dirty="0" err="1" smtClean="0"/>
              <a:t>метапредметным</a:t>
            </a:r>
            <a:r>
              <a:rPr lang="ru-RU" sz="4200" dirty="0" smtClean="0"/>
              <a:t>, включающим освоенные обучающимися универсальные учебные действия (познавательные, регулятивные и коммуникативные), обеспечивающие овладение ключевыми компетенциями, составляющими основу умения учиться, и </a:t>
            </a:r>
            <a:r>
              <a:rPr lang="ru-RU" sz="4200" dirty="0" err="1" smtClean="0"/>
              <a:t>межпредметными</a:t>
            </a:r>
            <a:r>
              <a:rPr lang="ru-RU" sz="4200" dirty="0" smtClean="0"/>
              <a:t> понятиями;</a:t>
            </a:r>
          </a:p>
          <a:p>
            <a:pPr>
              <a:buNone/>
            </a:pPr>
            <a:r>
              <a:rPr lang="ru-RU" sz="4200" dirty="0" smtClean="0"/>
              <a:t>– предметным, включающим освоенный обучающимися в ходе изучения учебного предмета опыт специфической для данной предметной области деятельности по получению нового знания, его преобразованию и применению, а также систему основополагающих элементов научного знания, лежащих в основе современной научной картины мира.</a:t>
            </a:r>
            <a:endParaRPr lang="ru-RU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ru-RU" sz="2800" b="1" dirty="0"/>
              <a:t>ФГОС НОО п. 16</a:t>
            </a:r>
            <a:br>
              <a:rPr lang="ru-RU" sz="2800" b="1" dirty="0"/>
            </a:br>
            <a:r>
              <a:rPr lang="ru-RU" sz="2800" b="1" dirty="0" smtClean="0"/>
              <a:t>Структура ООП НОО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950225551"/>
              </p:ext>
            </p:extLst>
          </p:nvPr>
        </p:nvGraphicFramePr>
        <p:xfrm>
          <a:off x="381000" y="1411726"/>
          <a:ext cx="8153401" cy="478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/>
                <a:gridCol w="5715000"/>
              </a:tblGrid>
              <a:tr h="1000246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Целевой раздел</a:t>
                      </a:r>
                      <a:endParaRPr lang="ru-RU" b="0" dirty="0"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пояснительная записка; </a:t>
                      </a: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ООП;</a:t>
                      </a:r>
                      <a:endParaRPr lang="ru-RU" b="0" dirty="0" smtClean="0"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оценки достижения планируемых результатов. </a:t>
                      </a:r>
                      <a:endParaRPr lang="ru-RU" b="0" dirty="0"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52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Содержательный раздел</a:t>
                      </a:r>
                      <a:endParaRPr lang="ru-RU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формирования УУД;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отдельных учебных     предметов , курсов внеурочной деятельности;</a:t>
                      </a:r>
                      <a:endParaRPr lang="ru-RU" dirty="0" smtClean="0"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духовно-нравственного развития, воспитания  обучающихся;</a:t>
                      </a:r>
                      <a:endParaRPr lang="ru-RU" dirty="0" smtClean="0"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 формирования экологической культуры, здорового и безопасного образа жизни;</a:t>
                      </a:r>
                      <a:endParaRPr lang="ru-RU" dirty="0" smtClean="0">
                        <a:effectLst/>
                      </a:endParaRP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коррекционной работы.</a:t>
                      </a:r>
                      <a:endParaRPr lang="ru-RU" dirty="0"/>
                    </a:p>
                  </a:txBody>
                  <a:tcPr/>
                </a:tc>
              </a:tr>
              <a:tr h="1242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Организационный раздел</a:t>
                      </a:r>
                      <a:endParaRPr lang="ru-RU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планы ( в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индивидуальные);</a:t>
                      </a: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  <a:endParaRPr lang="ru-RU" dirty="0" smtClean="0"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календарный учебный график;</a:t>
                      </a:r>
                    </a:p>
                    <a:p>
                      <a:pPr marL="285750" indent="-28575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условий реализации ООП.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02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ФГОС НОО п. 19.2. </a:t>
            </a:r>
            <a:br>
              <a:rPr lang="ru-RU" b="1" dirty="0" smtClean="0"/>
            </a:br>
            <a:r>
              <a:rPr lang="ru-RU" b="1" dirty="0" smtClean="0"/>
              <a:t>Планируемые результаты должны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обеспечивать связь между требованиями Стандарта, образовательной деятельностью и системой оценки результатов освоения основной образовательной программы начального общего образования;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являться основой</a:t>
            </a:r>
            <a:r>
              <a:rPr lang="ru-RU" dirty="0" smtClean="0"/>
              <a:t> для </a:t>
            </a:r>
            <a:r>
              <a:rPr lang="ru-RU" dirty="0" smtClean="0">
                <a:solidFill>
                  <a:srgbClr val="FF0000"/>
                </a:solidFill>
              </a:rPr>
              <a:t>разработки основной образовательной программы </a:t>
            </a:r>
            <a:r>
              <a:rPr lang="ru-RU" dirty="0" smtClean="0"/>
              <a:t>начального общего образования</a:t>
            </a:r>
          </a:p>
          <a:p>
            <a:pPr>
              <a:buNone/>
            </a:pPr>
            <a:r>
              <a:rPr lang="ru-RU" dirty="0" smtClean="0"/>
              <a:t>3)     </a:t>
            </a:r>
            <a:r>
              <a:rPr lang="ru-RU" dirty="0" smtClean="0">
                <a:solidFill>
                  <a:srgbClr val="FF0000"/>
                </a:solidFill>
              </a:rPr>
              <a:t>являться</a:t>
            </a:r>
            <a:r>
              <a:rPr lang="ru-RU" dirty="0" smtClean="0"/>
              <a:t> содержательной и </a:t>
            </a:r>
            <a:r>
              <a:rPr lang="ru-RU" dirty="0" err="1" smtClean="0"/>
              <a:t>критериальной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основой для разработки рабочих программ </a:t>
            </a:r>
            <a:r>
              <a:rPr lang="ru-RU" dirty="0" smtClean="0"/>
              <a:t>учебных предметов и учебно-методической литературы, а также для системы оценки качества освоения обучающимися основной образовательной программы начального общего образования в соответствии с требованиями Стандарта.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Структура 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содержание планируемых результатов </a:t>
            </a:r>
            <a:r>
              <a:rPr lang="ru-RU" dirty="0" smtClean="0"/>
              <a:t>освоения основной образовательной программы начального общего образования </a:t>
            </a:r>
            <a:r>
              <a:rPr lang="ru-RU" dirty="0" smtClean="0">
                <a:solidFill>
                  <a:srgbClr val="FF0000"/>
                </a:solidFill>
              </a:rPr>
              <a:t>должны адекватно отражать </a:t>
            </a:r>
            <a:r>
              <a:rPr lang="ru-RU" dirty="0" smtClean="0"/>
              <a:t>требования Стандарта, передавать </a:t>
            </a:r>
            <a:r>
              <a:rPr lang="ru-RU" dirty="0" smtClean="0">
                <a:solidFill>
                  <a:srgbClr val="FF0000"/>
                </a:solidFill>
              </a:rPr>
              <a:t>специфику образовательной деятельности</a:t>
            </a:r>
            <a:r>
              <a:rPr lang="ru-RU" dirty="0" smtClean="0"/>
              <a:t> (в частности, специфику целей изучения отдельных учебных предметов), соответствовать возрастным возможностям обучающихся.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553200" y="2590800"/>
            <a:ext cx="1981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80%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3429000"/>
            <a:ext cx="13716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20%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п. 19.9. ФГОС НОО </a:t>
            </a:r>
            <a:br>
              <a:rPr lang="ru-RU" sz="2400" b="1" dirty="0" smtClean="0"/>
            </a:br>
            <a:r>
              <a:rPr lang="ru-RU" sz="2400" b="1" dirty="0" smtClean="0"/>
              <a:t>Система оценки достижения планируемых результатов 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dirty="0" smtClean="0"/>
              <a:t>должна:</a:t>
            </a:r>
          </a:p>
          <a:p>
            <a:pPr>
              <a:buNone/>
            </a:pPr>
            <a:r>
              <a:rPr lang="ru-RU" sz="3400" dirty="0" smtClean="0"/>
              <a:t>1) закреплять основные направления и цели оценочной деятельности, описание объекта и содержание оценки, критерии, процедуры и состав инструментария оценивания, формы представления результатов, условия и границы применения системы оценки;</a:t>
            </a:r>
          </a:p>
          <a:p>
            <a:pPr>
              <a:buNone/>
            </a:pPr>
            <a:r>
              <a:rPr lang="ru-RU" sz="3400" dirty="0" smtClean="0"/>
              <a:t>2) ориентировать образовательную деятельность на духовно-нравственное развитие и воспитание обучающихся, достижение планируемых результатов освоения содержания учебных предметов начального общего образования и формирование универсальных учебных действий;</a:t>
            </a:r>
          </a:p>
          <a:p>
            <a:pPr>
              <a:buNone/>
            </a:pPr>
            <a:r>
              <a:rPr lang="ru-RU" sz="3400" dirty="0" smtClean="0"/>
              <a:t>3) обеспечивать </a:t>
            </a:r>
            <a:r>
              <a:rPr lang="ru-RU" sz="3400" dirty="0" smtClean="0">
                <a:solidFill>
                  <a:srgbClr val="FF0000"/>
                </a:solidFill>
              </a:rPr>
              <a:t>комплексный подход к оценке </a:t>
            </a:r>
            <a:r>
              <a:rPr lang="ru-RU" sz="3400" dirty="0" smtClean="0"/>
              <a:t>результатов освоения основной образовательной программы начального общего образования, позволяющий вести оценку предметных, </a:t>
            </a:r>
            <a:r>
              <a:rPr lang="ru-RU" sz="3400" dirty="0" err="1" smtClean="0"/>
              <a:t>метапредметных</a:t>
            </a:r>
            <a:r>
              <a:rPr lang="ru-RU" sz="3400" dirty="0" smtClean="0"/>
              <a:t> и личностных результатов начального общего образования;</a:t>
            </a:r>
          </a:p>
          <a:p>
            <a:pPr>
              <a:buNone/>
            </a:pP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п. 19.9. ФГОС НОО </a:t>
            </a:r>
            <a:br>
              <a:rPr lang="ru-RU" sz="2400" b="1" dirty="0" smtClean="0"/>
            </a:br>
            <a:r>
              <a:rPr lang="ru-RU" sz="2400" b="1" dirty="0" smtClean="0"/>
              <a:t>Система оценки достижения планируемых результатов 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400" dirty="0" smtClean="0"/>
              <a:t>Должна:</a:t>
            </a:r>
          </a:p>
          <a:p>
            <a:pPr>
              <a:buNone/>
            </a:pPr>
            <a:r>
              <a:rPr lang="ru-RU" sz="3400" dirty="0" smtClean="0"/>
              <a:t>4) </a:t>
            </a:r>
            <a:r>
              <a:rPr lang="ru-RU" sz="3400" dirty="0" smtClean="0">
                <a:solidFill>
                  <a:srgbClr val="FF0000"/>
                </a:solidFill>
              </a:rPr>
              <a:t>предусматривать оценку достижений обучающихся </a:t>
            </a:r>
            <a:r>
              <a:rPr lang="ru-RU" sz="3400" dirty="0" smtClean="0"/>
              <a:t>(итоговая оценка обучающихся, освоивших основную образовательную программу начального общего образования) и </a:t>
            </a:r>
            <a:r>
              <a:rPr lang="ru-RU" sz="3400" dirty="0" smtClean="0">
                <a:solidFill>
                  <a:srgbClr val="FF0000"/>
                </a:solidFill>
              </a:rPr>
              <a:t>оценку эффективности деятельности организации</a:t>
            </a:r>
            <a:r>
              <a:rPr lang="ru-RU" sz="3400" dirty="0" smtClean="0"/>
              <a:t>, осуществляющей образовательную деятельность;</a:t>
            </a:r>
          </a:p>
          <a:p>
            <a:pPr>
              <a:buNone/>
            </a:pPr>
            <a:r>
              <a:rPr lang="ru-RU" sz="3400" dirty="0" smtClean="0"/>
              <a:t>5) позволять осуществлять </a:t>
            </a:r>
            <a:r>
              <a:rPr lang="ru-RU" sz="3400" dirty="0" smtClean="0">
                <a:solidFill>
                  <a:srgbClr val="FF0000"/>
                </a:solidFill>
              </a:rPr>
              <a:t>оценку динамики учебных достижений </a:t>
            </a:r>
            <a:r>
              <a:rPr lang="ru-RU" sz="3400" dirty="0" smtClean="0"/>
              <a:t>обучающихся.</a:t>
            </a:r>
          </a:p>
          <a:p>
            <a:pPr>
              <a:buNone/>
            </a:pPr>
            <a:r>
              <a:rPr lang="ru-RU" sz="3400" dirty="0" smtClean="0"/>
              <a:t>       В процессе оценки достижения планируемых результатов духовно-нравственного развития, освоения основной образовательной программы начального общего образования должны использоваться </a:t>
            </a:r>
            <a:r>
              <a:rPr lang="ru-RU" sz="3400" dirty="0" smtClean="0">
                <a:solidFill>
                  <a:srgbClr val="FF0000"/>
                </a:solidFill>
              </a:rPr>
              <a:t>разнообразные методы и формы, </a:t>
            </a:r>
            <a:r>
              <a:rPr lang="ru-RU" sz="3400" dirty="0" smtClean="0"/>
              <a:t>взаимно дополняющие друг друга (стандартизированные письменные и устные работы, проекты, практические работы, творческие работы, самоанализ и самооценка, наблюдения, испытания (тесты) и иное).</a:t>
            </a:r>
          </a:p>
          <a:p>
            <a:pPr>
              <a:buNone/>
            </a:pP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4021</TotalTime>
  <Words>2633</Words>
  <Application>Microsoft Office PowerPoint</Application>
  <PresentationFormat>Экран (4:3)</PresentationFormat>
  <Paragraphs>243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Тема Office</vt:lpstr>
      <vt:lpstr>2_Тема Office</vt:lpstr>
      <vt:lpstr>3_Тема Office</vt:lpstr>
      <vt:lpstr>Волна</vt:lpstr>
      <vt:lpstr> Организация образовательной деятельности по достижению планируемых результатов ООП НОО   в соответствии с требованиями  ФГОС   НОО</vt:lpstr>
      <vt:lpstr>Изменения ФГОС  НОО</vt:lpstr>
      <vt:lpstr>ФГОС НОО п. 1</vt:lpstr>
      <vt:lpstr>ФГОС НОО п. 9 </vt:lpstr>
      <vt:lpstr>ФГОС НОО п. 16 Структура ООП НОО </vt:lpstr>
      <vt:lpstr>ФГОС НОО п. 19.2.  Планируемые результаты должны  </vt:lpstr>
      <vt:lpstr>Слайд 7</vt:lpstr>
      <vt:lpstr>п. 19.9. ФГОС НОО  Система оценки достижения планируемых результатов </vt:lpstr>
      <vt:lpstr>п. 19.9. ФГОС НОО  Система оценки достижения планируемых результатов </vt:lpstr>
      <vt:lpstr>Система оценки</vt:lpstr>
      <vt:lpstr>Программа формирования универсальных учебных действий у обучающихся</vt:lpstr>
      <vt:lpstr>Слайд 12</vt:lpstr>
      <vt:lpstr>Программы отдельных учебных предметов, курсов</vt:lpstr>
      <vt:lpstr>Программа духовно-нравственного развития, воспитания обучающихся  при получении начального общего образования</vt:lpstr>
      <vt:lpstr>Слайд 15</vt:lpstr>
      <vt:lpstr>Слайд 16</vt:lpstr>
      <vt:lpstr>19.7. Программа формирования экологической культуры, здорового и безопасного образа жизни </vt:lpstr>
      <vt:lpstr>19.7. Программа формирования экологической культуры, здорового и безопасного образа жизни </vt:lpstr>
      <vt:lpstr>19.7. Программа формирования экологической культуры, здорового и безопасного образа жизни </vt:lpstr>
      <vt:lpstr>19.8. Программа коррекционной работы </vt:lpstr>
      <vt:lpstr> ФГОС НООО п. 19.3.  Учебный план начального общего образования</vt:lpstr>
      <vt:lpstr>19.3. Учебный план начального общего образования</vt:lpstr>
      <vt:lpstr>19.10. План внеурочной деятельности </vt:lpstr>
      <vt:lpstr>п. 19.10.1. ФГОС НОО</vt:lpstr>
      <vt:lpstr> ФГОС НОО п. 20 </vt:lpstr>
      <vt:lpstr>Требования к кадровым условиям реализации ООП</vt:lpstr>
      <vt:lpstr>ФГОС НОО п. 23 </vt:lpstr>
      <vt:lpstr>Слайд 28</vt:lpstr>
      <vt:lpstr>Слайд 29</vt:lpstr>
      <vt:lpstr>Федеральный Закон от 29.12.2012 №273-ФЗ  «Об образовании в РФ»</vt:lpstr>
      <vt:lpstr>Слайд 31</vt:lpstr>
      <vt:lpstr>П. 13 ФГОС НОО</vt:lpstr>
      <vt:lpstr>         </vt:lpstr>
      <vt:lpstr>При выставлении итоговой оценки каждая образовательная организация</vt:lpstr>
      <vt:lpstr>Индивидуальный учет результатов  достижения обучающимися ОП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среда образовательной  организации  в соответствии с требования ФГОС   НОО и ООО   </dc:title>
  <cp:lastModifiedBy>Пользователь</cp:lastModifiedBy>
  <cp:revision>366</cp:revision>
  <dcterms:modified xsi:type="dcterms:W3CDTF">2022-02-02T02:58:18Z</dcterms:modified>
</cp:coreProperties>
</file>