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4" r:id="rId4"/>
    <p:sldId id="262" r:id="rId5"/>
    <p:sldId id="263" r:id="rId6"/>
    <p:sldId id="264" r:id="rId7"/>
    <p:sldId id="265" r:id="rId8"/>
    <p:sldId id="266" r:id="rId9"/>
    <p:sldId id="267" r:id="rId10"/>
    <p:sldId id="285" r:id="rId11"/>
    <p:sldId id="27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6" r:id="rId20"/>
    <p:sldId id="257" r:id="rId21"/>
    <p:sldId id="259" r:id="rId22"/>
    <p:sldId id="288" r:id="rId23"/>
    <p:sldId id="260" r:id="rId24"/>
    <p:sldId id="261" r:id="rId25"/>
    <p:sldId id="290" r:id="rId26"/>
    <p:sldId id="276" r:id="rId27"/>
    <p:sldId id="277" r:id="rId28"/>
    <p:sldId id="278" r:id="rId29"/>
    <p:sldId id="279" r:id="rId30"/>
    <p:sldId id="280" r:id="rId31"/>
    <p:sldId id="281" r:id="rId32"/>
    <p:sldId id="291" r:id="rId33"/>
    <p:sldId id="282" r:id="rId34"/>
    <p:sldId id="283" r:id="rId35"/>
    <p:sldId id="29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1E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9" autoAdjust="0"/>
    <p:restoredTop sz="94660"/>
  </p:normalViewPr>
  <p:slideViewPr>
    <p:cSldViewPr>
      <p:cViewPr>
        <p:scale>
          <a:sx n="76" d="100"/>
          <a:sy n="76" d="100"/>
        </p:scale>
        <p:origin x="-121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BA22-ACE2-4290-A4A7-2A0294E6F869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79B6-5804-466E-B224-79585C980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BA22-ACE2-4290-A4A7-2A0294E6F869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79B6-5804-466E-B224-79585C980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BA22-ACE2-4290-A4A7-2A0294E6F869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79B6-5804-466E-B224-79585C980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BA22-ACE2-4290-A4A7-2A0294E6F869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79B6-5804-466E-B224-79585C980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BA22-ACE2-4290-A4A7-2A0294E6F869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79B6-5804-466E-B224-79585C980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BA22-ACE2-4290-A4A7-2A0294E6F869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79B6-5804-466E-B224-79585C980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BA22-ACE2-4290-A4A7-2A0294E6F869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79B6-5804-466E-B224-79585C980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BA22-ACE2-4290-A4A7-2A0294E6F869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79B6-5804-466E-B224-79585C980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BA22-ACE2-4290-A4A7-2A0294E6F869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79B6-5804-466E-B224-79585C980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BA22-ACE2-4290-A4A7-2A0294E6F869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79B6-5804-466E-B224-79585C980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BA22-ACE2-4290-A4A7-2A0294E6F869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79B6-5804-466E-B224-79585C980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5BA22-ACE2-4290-A4A7-2A0294E6F869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579B6-5804-466E-B224-79585C9808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Наташа\Desktop\Alphabet-Ants-1280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1" y="6580"/>
            <a:ext cx="1890464" cy="2835696"/>
          </a:xfrm>
          <a:prstGeom prst="rect">
            <a:avLst/>
          </a:prstGeom>
          <a:noFill/>
        </p:spPr>
      </p:pic>
      <p:pic>
        <p:nvPicPr>
          <p:cNvPr id="1032" name="Picture 8" descr="C:\Users\Наташа\Desktop\1193512_html_57dd1723.p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88640"/>
            <a:ext cx="1335755" cy="1428332"/>
          </a:xfrm>
          <a:prstGeom prst="rect">
            <a:avLst/>
          </a:prstGeom>
          <a:noFill/>
        </p:spPr>
      </p:pic>
      <p:pic>
        <p:nvPicPr>
          <p:cNvPr id="1030" name="Picture 6" descr="C:\Users\Наташа\Desktop\Yesil-Bebek-Alfabe-1730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9080"/>
            <a:ext cx="2305050" cy="2133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39455" y="260648"/>
            <a:ext cx="8404545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8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44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400" b="1" i="1" spc="50" dirty="0" smtClean="0">
                <a:ln w="11430"/>
                <a:solidFill>
                  <a:srgbClr val="002060"/>
                </a:solidFill>
              </a:rPr>
              <a:t>Развивающее занятие «Путешествие </a:t>
            </a:r>
          </a:p>
          <a:p>
            <a:pPr algn="ctr"/>
            <a:r>
              <a:rPr lang="ru-RU" sz="4400" b="1" i="1" spc="50" dirty="0" smtClean="0">
                <a:ln w="11430"/>
                <a:solidFill>
                  <a:srgbClr val="002060"/>
                </a:solidFill>
              </a:rPr>
              <a:t>в страну букв»</a:t>
            </a:r>
            <a:endParaRPr lang="ru-RU" sz="4400" b="1" i="1" spc="50" dirty="0">
              <a:ln w="11430"/>
              <a:solidFill>
                <a:srgbClr val="002060"/>
              </a:solidFill>
            </a:endParaRPr>
          </a:p>
        </p:txBody>
      </p:sp>
      <p:pic>
        <p:nvPicPr>
          <p:cNvPr id="1034" name="Picture 10" descr="C:\Users\Наташа\Desktop\0_8e792_56876c99_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5085184"/>
            <a:ext cx="1251767" cy="1560173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965969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ГКОУ «ЦИО «Южный»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771800" y="5373216"/>
            <a:ext cx="5320680" cy="1176536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smtClean="0">
                <a:solidFill>
                  <a:srgbClr val="002060"/>
                </a:solidFill>
              </a:rPr>
              <a:t>Подготовила:</a:t>
            </a:r>
          </a:p>
          <a:p>
            <a:pPr algn="l"/>
            <a:r>
              <a:rPr lang="ru-RU" sz="2000" b="1" i="1" dirty="0" smtClean="0">
                <a:solidFill>
                  <a:srgbClr val="002060"/>
                </a:solidFill>
              </a:rPr>
              <a:t>Учитель</a:t>
            </a:r>
            <a:r>
              <a:rPr lang="en-US" sz="2000" b="1" i="1" smtClean="0">
                <a:solidFill>
                  <a:srgbClr val="002060"/>
                </a:solidFill>
              </a:rPr>
              <a:t>-</a:t>
            </a:r>
            <a:r>
              <a:rPr lang="ru-RU" sz="2000" b="1" i="1" smtClean="0">
                <a:solidFill>
                  <a:srgbClr val="002060"/>
                </a:solidFill>
              </a:rPr>
              <a:t>дефектолог </a:t>
            </a:r>
            <a:r>
              <a:rPr lang="ru-RU" sz="2000" b="1" i="1" dirty="0" smtClean="0">
                <a:solidFill>
                  <a:srgbClr val="002060"/>
                </a:solidFill>
              </a:rPr>
              <a:t>Герасимова Н.Е.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2915816" y="1916832"/>
            <a:ext cx="2736304" cy="1512168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Страна необычных букв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8" name="8-конечная звезда 7"/>
          <p:cNvSpPr/>
          <p:nvPr/>
        </p:nvSpPr>
        <p:spPr>
          <a:xfrm>
            <a:off x="6084168" y="188640"/>
            <a:ext cx="2699792" cy="2376264"/>
          </a:xfrm>
          <a:prstGeom prst="star8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Страна заглавных букв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6453336"/>
            <a:ext cx="1656184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СТАРТ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2555776" y="4581128"/>
            <a:ext cx="2448272" cy="227687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Страна слогов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5" name="32-конечная звезда 4"/>
          <p:cNvSpPr/>
          <p:nvPr/>
        </p:nvSpPr>
        <p:spPr>
          <a:xfrm>
            <a:off x="0" y="116632"/>
            <a:ext cx="2376264" cy="1872208"/>
          </a:xfrm>
          <a:prstGeom prst="star3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Страна загадок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3" name="Лента лицом вверх 12"/>
          <p:cNvSpPr/>
          <p:nvPr/>
        </p:nvSpPr>
        <p:spPr>
          <a:xfrm>
            <a:off x="5831632" y="5085184"/>
            <a:ext cx="3312368" cy="122413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Страна правил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Наташа\Desktop\image00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1562878" cy="1953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9.27845E-6 L 0.19688 9.27845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907132">
            <a:off x="790358" y="303710"/>
            <a:ext cx="759746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Страна необычных букв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C:\Users\Наташа\Desktop\96677954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429000"/>
            <a:ext cx="2448272" cy="283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48680"/>
            <a:ext cx="5184576" cy="530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16016" y="3933056"/>
            <a:ext cx="2808312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8774"/>
            <a:ext cx="9289032" cy="696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4048" y="1484784"/>
            <a:ext cx="2808312" cy="374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612068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355976" y="2780928"/>
            <a:ext cx="2376264" cy="2520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764704"/>
            <a:ext cx="3888432" cy="531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067944" y="3861048"/>
            <a:ext cx="2736304" cy="2304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61916"/>
            <a:ext cx="3810229" cy="546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63888" y="0"/>
            <a:ext cx="2376264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9433048" cy="707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148064" y="1556792"/>
            <a:ext cx="2376264" cy="3744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2915816" y="1916832"/>
            <a:ext cx="2736304" cy="1512168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Страна необычных букв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8" name="8-конечная звезда 7"/>
          <p:cNvSpPr/>
          <p:nvPr/>
        </p:nvSpPr>
        <p:spPr>
          <a:xfrm>
            <a:off x="6084168" y="188640"/>
            <a:ext cx="2699792" cy="2376264"/>
          </a:xfrm>
          <a:prstGeom prst="star8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Страна заглавных букв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6453336"/>
            <a:ext cx="1656184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СТАРТ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2555776" y="4581128"/>
            <a:ext cx="2448272" cy="227687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Страна слогов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5" name="32-конечная звезда 4"/>
          <p:cNvSpPr/>
          <p:nvPr/>
        </p:nvSpPr>
        <p:spPr>
          <a:xfrm>
            <a:off x="0" y="116632"/>
            <a:ext cx="2376264" cy="1872208"/>
          </a:xfrm>
          <a:prstGeom prst="star3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Страна загадок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3" name="Лента лицом вверх 12"/>
          <p:cNvSpPr/>
          <p:nvPr/>
        </p:nvSpPr>
        <p:spPr>
          <a:xfrm>
            <a:off x="5831632" y="5085184"/>
            <a:ext cx="3312368" cy="122413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Страна правил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Наташа\Desktop\image00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04864"/>
            <a:ext cx="1562878" cy="1953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03423E-6 C -0.00104 -0.11772 -0.00191 -0.23543 0.05816 -0.28492 C 0.11823 -0.33442 0.31059 -0.29441 0.36076 -0.29672 " pathEditMode="relative" ptsTypes="a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ша\Desktop\image00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400600" cy="675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2 3"/>
          <p:cNvSpPr/>
          <p:nvPr/>
        </p:nvSpPr>
        <p:spPr>
          <a:xfrm>
            <a:off x="0" y="1340768"/>
            <a:ext cx="4211960" cy="2664296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err="1" smtClean="0">
                <a:solidFill>
                  <a:schemeClr val="tx1"/>
                </a:solidFill>
                <a:latin typeface="+mj-lt"/>
              </a:rPr>
              <a:t>оля</a:t>
            </a:r>
            <a:endParaRPr lang="ru-RU" sz="48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Пятно 2 4"/>
          <p:cNvSpPr/>
          <p:nvPr/>
        </p:nvSpPr>
        <p:spPr>
          <a:xfrm>
            <a:off x="467544" y="4077072"/>
            <a:ext cx="3893675" cy="2606316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solidFill>
                  <a:schemeClr val="tx1"/>
                </a:solidFill>
                <a:latin typeface="+mj-lt"/>
              </a:rPr>
              <a:t>Чай</a:t>
            </a:r>
            <a:endParaRPr lang="ru-RU" sz="66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Пятно 2 5"/>
          <p:cNvSpPr/>
          <p:nvPr/>
        </p:nvSpPr>
        <p:spPr>
          <a:xfrm>
            <a:off x="3851920" y="1988840"/>
            <a:ext cx="5688632" cy="2606316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  <a:latin typeface="+mj-lt"/>
              </a:rPr>
              <a:t>максим</a:t>
            </a:r>
            <a:endParaRPr lang="ru-RU" sz="48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5076056" y="4251684"/>
            <a:ext cx="3893675" cy="2606316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  <a:latin typeface="+mj-lt"/>
              </a:rPr>
              <a:t>ока</a:t>
            </a:r>
            <a:endParaRPr lang="ru-RU" sz="48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Назовите слова, которые пишутся с заглавной буквы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2915816" y="1916832"/>
            <a:ext cx="2736304" cy="1512168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Страна необычных букв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8" name="8-конечная звезда 7"/>
          <p:cNvSpPr/>
          <p:nvPr/>
        </p:nvSpPr>
        <p:spPr>
          <a:xfrm>
            <a:off x="6084168" y="188640"/>
            <a:ext cx="2699792" cy="2376264"/>
          </a:xfrm>
          <a:prstGeom prst="star8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Страна заглавных букв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6453336"/>
            <a:ext cx="1656184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СТАРТ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1619672" y="4437112"/>
            <a:ext cx="2448272" cy="227687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Страна слогов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5" name="32-конечная звезда 4"/>
          <p:cNvSpPr/>
          <p:nvPr/>
        </p:nvSpPr>
        <p:spPr>
          <a:xfrm>
            <a:off x="0" y="116632"/>
            <a:ext cx="2376264" cy="1872208"/>
          </a:xfrm>
          <a:prstGeom prst="star3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Страна загадок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3" name="Лента лицом вверх 12"/>
          <p:cNvSpPr/>
          <p:nvPr/>
        </p:nvSpPr>
        <p:spPr>
          <a:xfrm>
            <a:off x="5831632" y="5445224"/>
            <a:ext cx="3312368" cy="122413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Страна правил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084168" y="3356992"/>
            <a:ext cx="2376264" cy="10081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Страна печатных букв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Наташа\Desktop\image00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0"/>
            <a:ext cx="1562878" cy="1953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95E-6 C -0.00087 0.07793 -0.00156 0.15587 -0.03802 0.22433 C -0.07448 0.29278 -0.22657 0.38274 -0.21893 0.41142 C -0.21129 0.4401 -0.02951 0.39916 0.00764 0.39616 " pathEditMode="relative" ptsTypes="aa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Наташа\Desktop\041gif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573016"/>
            <a:ext cx="3333750" cy="2867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 rot="20907132">
            <a:off x="502325" y="563197"/>
            <a:ext cx="759746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Страна печатных букв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907132">
            <a:off x="502326" y="563197"/>
            <a:ext cx="759746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Страна печатных букв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907132">
            <a:off x="502327" y="563197"/>
            <a:ext cx="759746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Страна печатных букв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92696"/>
            <a:ext cx="5328592" cy="535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48680"/>
            <a:ext cx="553353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764704"/>
            <a:ext cx="5567333" cy="555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548680"/>
            <a:ext cx="5544616" cy="594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620688"/>
            <a:ext cx="579112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548680"/>
            <a:ext cx="590465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908720"/>
            <a:ext cx="5472608" cy="5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49006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Назовите букву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2915816" y="1916832"/>
            <a:ext cx="2736304" cy="1512168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Страна необычных букв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8" name="8-конечная звезда 7"/>
          <p:cNvSpPr/>
          <p:nvPr/>
        </p:nvSpPr>
        <p:spPr>
          <a:xfrm>
            <a:off x="6084168" y="188640"/>
            <a:ext cx="2699792" cy="2376264"/>
          </a:xfrm>
          <a:prstGeom prst="star8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Страна заглавных букв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6453336"/>
            <a:ext cx="1656184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СТАРТ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1619672" y="4437112"/>
            <a:ext cx="2448272" cy="227687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Страна слогов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5" name="32-конечная звезда 4"/>
          <p:cNvSpPr/>
          <p:nvPr/>
        </p:nvSpPr>
        <p:spPr>
          <a:xfrm>
            <a:off x="0" y="116632"/>
            <a:ext cx="2376264" cy="1872208"/>
          </a:xfrm>
          <a:prstGeom prst="star3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Страна загадок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3" name="Лента лицом вверх 12"/>
          <p:cNvSpPr/>
          <p:nvPr/>
        </p:nvSpPr>
        <p:spPr>
          <a:xfrm>
            <a:off x="5831632" y="5445224"/>
            <a:ext cx="3312368" cy="122413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Страна правил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084168" y="3356992"/>
            <a:ext cx="2376264" cy="10081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Страна печатных букв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Наташа\Desktop\image00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36912"/>
            <a:ext cx="1562878" cy="1953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5.45791E-7 C -0.02136 0.05828 -0.04306 0.11679 -0.11268 0.10292 C -0.1823 0.08904 -0.34133 -0.07215 -0.41754 -0.08279 C -0.49376 -0.09343 -0.55278 -0.00462 -0.56945 0.03863 C -0.58612 0.08187 -0.53299 0.15565 -0.51754 0.17692 C -0.50209 0.1982 -0.48403 0.1686 -0.47726 0.16698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0907132">
            <a:off x="790358" y="1411705"/>
            <a:ext cx="75974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Страна слогов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18" name="Picture 2" descr="C:\Users\Наташа\Desktop\0_904b8_77c92b17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081337"/>
            <a:ext cx="4857750" cy="3776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уб 3"/>
          <p:cNvSpPr/>
          <p:nvPr/>
        </p:nvSpPr>
        <p:spPr>
          <a:xfrm>
            <a:off x="755576" y="1700808"/>
            <a:ext cx="2880320" cy="2736304"/>
          </a:xfrm>
          <a:prstGeom prst="cub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МАШИ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7" name="Куб 6"/>
          <p:cNvSpPr/>
          <p:nvPr/>
        </p:nvSpPr>
        <p:spPr>
          <a:xfrm>
            <a:off x="5940152" y="476672"/>
            <a:ext cx="2880320" cy="2736304"/>
          </a:xfrm>
          <a:prstGeom prst="cub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ЛА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8" name="Куб 7"/>
          <p:cNvSpPr/>
          <p:nvPr/>
        </p:nvSpPr>
        <p:spPr>
          <a:xfrm>
            <a:off x="5652120" y="3861048"/>
            <a:ext cx="2880320" cy="2736304"/>
          </a:xfrm>
          <a:prstGeom prst="cub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НА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Прочитайте слова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50786E-6 C -0.11024 -0.13136 -0.22031 -0.26272 -0.26441 -0.31521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уб 3"/>
          <p:cNvSpPr/>
          <p:nvPr/>
        </p:nvSpPr>
        <p:spPr>
          <a:xfrm>
            <a:off x="755576" y="1700808"/>
            <a:ext cx="2880320" cy="2736304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ЛИ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7" name="Куб 6"/>
          <p:cNvSpPr/>
          <p:nvPr/>
        </p:nvSpPr>
        <p:spPr>
          <a:xfrm>
            <a:off x="5796136" y="332656"/>
            <a:ext cx="2880320" cy="2736304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СА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8" name="Куб 7"/>
          <p:cNvSpPr/>
          <p:nvPr/>
        </p:nvSpPr>
        <p:spPr>
          <a:xfrm>
            <a:off x="5364088" y="3861048"/>
            <a:ext cx="2880320" cy="2736304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НА</a:t>
            </a:r>
            <a:endParaRPr lang="ru-RU" sz="9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9334E-6 C -0.13351 0.08418 -0.26702 0.16859 -0.32032 0.20236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уб 3"/>
          <p:cNvSpPr/>
          <p:nvPr/>
        </p:nvSpPr>
        <p:spPr>
          <a:xfrm>
            <a:off x="755576" y="1700808"/>
            <a:ext cx="2880320" cy="2736304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ПЕ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7" name="Куб 6"/>
          <p:cNvSpPr/>
          <p:nvPr/>
        </p:nvSpPr>
        <p:spPr>
          <a:xfrm>
            <a:off x="5652120" y="332656"/>
            <a:ext cx="3168352" cy="2736304"/>
          </a:xfrm>
          <a:prstGeom prst="cub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НАЛ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8" name="Куб 7"/>
          <p:cNvSpPr/>
          <p:nvPr/>
        </p:nvSpPr>
        <p:spPr>
          <a:xfrm>
            <a:off x="5364088" y="3861048"/>
            <a:ext cx="2880320" cy="2736304"/>
          </a:xfrm>
          <a:prstGeom prst="cub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ЛО</a:t>
            </a:r>
            <a:endParaRPr lang="ru-RU" sz="9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9334E-6 C -0.13351 0.08418 -0.26702 0.16859 -0.32032 0.20236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2915816" y="1916832"/>
            <a:ext cx="2736304" cy="1512168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Страна необычных букв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8" name="8-конечная звезда 7"/>
          <p:cNvSpPr/>
          <p:nvPr/>
        </p:nvSpPr>
        <p:spPr>
          <a:xfrm>
            <a:off x="6084168" y="188640"/>
            <a:ext cx="2699792" cy="2376264"/>
          </a:xfrm>
          <a:prstGeom prst="star8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Страна заглавных букв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6453336"/>
            <a:ext cx="1656184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СТАРТ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2555776" y="4581128"/>
            <a:ext cx="2448272" cy="227687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Страна слогов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5" name="32-конечная звезда 4"/>
          <p:cNvSpPr/>
          <p:nvPr/>
        </p:nvSpPr>
        <p:spPr>
          <a:xfrm>
            <a:off x="0" y="116632"/>
            <a:ext cx="2376264" cy="1872208"/>
          </a:xfrm>
          <a:prstGeom prst="star3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Страна загадок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3" name="Лента лицом вверх 12"/>
          <p:cNvSpPr/>
          <p:nvPr/>
        </p:nvSpPr>
        <p:spPr>
          <a:xfrm>
            <a:off x="5831632" y="5085184"/>
            <a:ext cx="3312368" cy="122413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Страна правил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Наташа\Desktop\image00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81128"/>
            <a:ext cx="1562878" cy="1953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1.72988E-6 L 7.22222E-6 -0.51411 " pathEditMode="relative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уб 3"/>
          <p:cNvSpPr/>
          <p:nvPr/>
        </p:nvSpPr>
        <p:spPr>
          <a:xfrm>
            <a:off x="755576" y="1700808"/>
            <a:ext cx="2880320" cy="2736304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ПА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7" name="Куб 6"/>
          <p:cNvSpPr/>
          <p:nvPr/>
        </p:nvSpPr>
        <p:spPr>
          <a:xfrm>
            <a:off x="5796136" y="332656"/>
            <a:ext cx="2880320" cy="2736304"/>
          </a:xfrm>
          <a:prstGeom prst="cub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ЧА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8" name="Куб 7"/>
          <p:cNvSpPr/>
          <p:nvPr/>
        </p:nvSpPr>
        <p:spPr>
          <a:xfrm>
            <a:off x="5364088" y="3861048"/>
            <a:ext cx="2880320" cy="2736304"/>
          </a:xfrm>
          <a:prstGeom prst="cub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УК</a:t>
            </a:r>
            <a:endParaRPr lang="ru-RU" sz="9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50786E-6 C -0.11024 -0.13136 -0.22031 -0.26272 -0.26441 -0.31521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уб 3"/>
          <p:cNvSpPr/>
          <p:nvPr/>
        </p:nvSpPr>
        <p:spPr>
          <a:xfrm>
            <a:off x="755576" y="1700808"/>
            <a:ext cx="2880320" cy="2736304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ВЕ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7" name="Куб 6"/>
          <p:cNvSpPr/>
          <p:nvPr/>
        </p:nvSpPr>
        <p:spPr>
          <a:xfrm>
            <a:off x="5652120" y="332656"/>
            <a:ext cx="3168352" cy="2736304"/>
          </a:xfrm>
          <a:prstGeom prst="cube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ТЕР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8" name="Куб 7"/>
          <p:cNvSpPr/>
          <p:nvPr/>
        </p:nvSpPr>
        <p:spPr>
          <a:xfrm>
            <a:off x="5364088" y="3861048"/>
            <a:ext cx="2880320" cy="2736304"/>
          </a:xfrm>
          <a:prstGeom prst="cube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УК</a:t>
            </a:r>
            <a:endParaRPr lang="ru-RU" sz="9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9334E-6 C -0.13351 0.08418 -0.26702 0.16859 -0.32032 0.20236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2915816" y="1916832"/>
            <a:ext cx="2736304" cy="1512168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Страна необычных букв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8" name="8-конечная звезда 7"/>
          <p:cNvSpPr/>
          <p:nvPr/>
        </p:nvSpPr>
        <p:spPr>
          <a:xfrm>
            <a:off x="6084168" y="188640"/>
            <a:ext cx="2699792" cy="2376264"/>
          </a:xfrm>
          <a:prstGeom prst="star8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Страна заглавных букв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6453336"/>
            <a:ext cx="1656184" cy="404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СТАРТ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1619672" y="4437112"/>
            <a:ext cx="2448272" cy="227687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Страна слогов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5" name="32-конечная звезда 4"/>
          <p:cNvSpPr/>
          <p:nvPr/>
        </p:nvSpPr>
        <p:spPr>
          <a:xfrm>
            <a:off x="0" y="116632"/>
            <a:ext cx="2376264" cy="1872208"/>
          </a:xfrm>
          <a:prstGeom prst="star3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Страна загадок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13" name="Лента лицом вверх 12"/>
          <p:cNvSpPr/>
          <p:nvPr/>
        </p:nvSpPr>
        <p:spPr>
          <a:xfrm>
            <a:off x="5831632" y="5445224"/>
            <a:ext cx="3312368" cy="122413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Страна правил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084168" y="3356992"/>
            <a:ext cx="2376264" cy="10081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Страна печатных букв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Наташа\Desktop\image00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933056"/>
            <a:ext cx="1562878" cy="1953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1.50786E-6 C 0.04617 0.11309 0.09253 0.22641 0.14444 0.23936 C 0.19635 0.25231 0.2684 0.12072 0.31145 0.07748 C 0.35451 0.03423 0.37829 -0.01804 0.4026 -0.02035 C 0.4269 -0.02266 0.44808 0.04996 0.45711 0.06406 " pathEditMode="relative" ptsTypes="aaa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таша\Desktop\neznaika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2848950" cy="43651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0907132">
            <a:off x="790358" y="1411705"/>
            <a:ext cx="75974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Страна правил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таша\Desktop\neznaika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05064"/>
            <a:ext cx="1721020" cy="26369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844824"/>
            <a:ext cx="288032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ЛЫ…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2492896"/>
            <a:ext cx="252028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РО…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1772816"/>
            <a:ext cx="266429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Щ..КА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3789040"/>
            <a:ext cx="266429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Ч..ЩА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5517232"/>
            <a:ext cx="266429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Ш..НА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4221088"/>
            <a:ext cx="266429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tx1"/>
                </a:solidFill>
              </a:rPr>
              <a:t>Ч..ДО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ЖИ-ШИ, ЧА-ЩА, ЧУ-ЩУ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Вставьте букву или слог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Спасибо за внимание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1030" name="Picture 6" descr="https://avatars.mds.yandex.net/get-pdb/1412212/a87f719c-3803-4ab3-960e-4dbdfa85f43a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73016"/>
            <a:ext cx="4368827" cy="262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73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54522"/>
            <a:ext cx="3563888" cy="3803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 rot="20907132">
            <a:off x="1078389" y="563196"/>
            <a:ext cx="759746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Страна ЗАГАДОК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14625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«</a:t>
            </a:r>
            <a:r>
              <a:rPr lang="ru-RU" sz="2800" b="1" dirty="0" err="1" smtClean="0"/>
              <a:t>БараБан</a:t>
            </a:r>
            <a:r>
              <a:rPr lang="ru-RU" sz="2800" b="1" dirty="0" smtClean="0"/>
              <a:t>», «Баранка», «Бак», —</a:t>
            </a:r>
            <a:br>
              <a:rPr lang="ru-RU" sz="2800" b="1" dirty="0" smtClean="0"/>
            </a:br>
            <a:r>
              <a:rPr lang="ru-RU" sz="2800" b="1" dirty="0" smtClean="0"/>
              <a:t>Без этой буквы им никак.</a:t>
            </a:r>
            <a:br>
              <a:rPr lang="ru-RU" sz="2800" b="1" dirty="0" smtClean="0"/>
            </a:br>
            <a:r>
              <a:rPr lang="ru-RU" sz="2800" b="1" dirty="0" smtClean="0"/>
              <a:t>Известно мне да и тебе,</a:t>
            </a:r>
            <a:br>
              <a:rPr lang="ru-RU" sz="2800" b="1" dirty="0" smtClean="0"/>
            </a:br>
            <a:r>
              <a:rPr lang="ru-RU" sz="2800" b="1" dirty="0" smtClean="0"/>
              <a:t>Что эта буква</a:t>
            </a:r>
            <a:endParaRPr lang="ru-RU" sz="2800" b="1" dirty="0"/>
          </a:p>
        </p:txBody>
      </p:sp>
      <p:pic>
        <p:nvPicPr>
          <p:cNvPr id="7170" name="Picture 2" descr="C:\Users\Наташа\Desktop\32122330f29d8a9788c33dd57ac8e57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2286000" cy="3171825"/>
          </a:xfrm>
          <a:prstGeom prst="rect">
            <a:avLst/>
          </a:prstGeom>
          <a:noFill/>
        </p:spPr>
      </p:pic>
      <p:pic>
        <p:nvPicPr>
          <p:cNvPr id="5" name="Picture 10" descr="C:\Users\Наташа\Desktop\0_8e792_56876c99_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140968"/>
            <a:ext cx="2448272" cy="3051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14625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Блеет козлик:</a:t>
            </a:r>
            <a:br>
              <a:rPr lang="ru-RU" sz="2800" b="1" dirty="0" smtClean="0"/>
            </a:br>
            <a:r>
              <a:rPr lang="ru-RU" sz="2800" b="1" dirty="0" smtClean="0"/>
              <a:t>«</a:t>
            </a:r>
            <a:r>
              <a:rPr lang="ru-RU" sz="2800" b="1" dirty="0" err="1" smtClean="0"/>
              <a:t>Ме</a:t>
            </a:r>
            <a:r>
              <a:rPr lang="ru-RU" sz="2800" b="1" dirty="0" smtClean="0"/>
              <a:t>» да «</a:t>
            </a:r>
            <a:r>
              <a:rPr lang="ru-RU" sz="2800" b="1" dirty="0" err="1" smtClean="0"/>
              <a:t>ме</a:t>
            </a:r>
            <a:r>
              <a:rPr lang="ru-RU" sz="2800" b="1" dirty="0" smtClean="0"/>
              <a:t>»,</a:t>
            </a:r>
            <a:br>
              <a:rPr lang="ru-RU" sz="2800" b="1" dirty="0" smtClean="0"/>
            </a:br>
            <a:r>
              <a:rPr lang="ru-RU" sz="2800" b="1" dirty="0" smtClean="0"/>
              <a:t>Знает только</a:t>
            </a:r>
            <a:br>
              <a:rPr lang="ru-RU" sz="2800" b="1" dirty="0" smtClean="0"/>
            </a:br>
            <a:r>
              <a:rPr lang="ru-RU" sz="2800" b="1" dirty="0" smtClean="0"/>
              <a:t>«</a:t>
            </a:r>
            <a:r>
              <a:rPr lang="ru-RU" sz="2800" b="1" dirty="0" err="1" smtClean="0"/>
              <a:t>Эм</a:t>
            </a:r>
            <a:r>
              <a:rPr lang="ru-RU" sz="2800" b="1" dirty="0" smtClean="0"/>
              <a:t>» и...</a:t>
            </a:r>
            <a:endParaRPr lang="ru-RU" sz="2800" b="1" dirty="0"/>
          </a:p>
        </p:txBody>
      </p:sp>
      <p:pic>
        <p:nvPicPr>
          <p:cNvPr id="7170" name="Picture 2" descr="C:\Users\Наташа\Desktop\32122330f29d8a9788c33dd57ac8e57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2286000" cy="3171825"/>
          </a:xfrm>
          <a:prstGeom prst="rect">
            <a:avLst/>
          </a:prstGeom>
          <a:noFill/>
        </p:spPr>
      </p:pic>
      <p:pic>
        <p:nvPicPr>
          <p:cNvPr id="8194" name="Picture 2" descr="C:\Users\Наташа\Desktop\101450745_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24944"/>
            <a:ext cx="3324200" cy="33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14625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Нитки», «Нос» и слово «Нет»</a:t>
            </a:r>
            <a:br>
              <a:rPr lang="ru-RU" sz="2800" b="1" dirty="0" smtClean="0"/>
            </a:br>
            <a:r>
              <a:rPr lang="ru-RU" sz="2800" b="1" dirty="0" smtClean="0"/>
              <a:t>С этой буквы начинаются,</a:t>
            </a:r>
            <a:br>
              <a:rPr lang="ru-RU" sz="2800" b="1" dirty="0" smtClean="0"/>
            </a:br>
            <a:r>
              <a:rPr lang="ru-RU" sz="2800" b="1" dirty="0" smtClean="0"/>
              <a:t>А еще она в «</a:t>
            </a:r>
            <a:r>
              <a:rPr lang="ru-RU" sz="2800" b="1" dirty="0" err="1" smtClean="0"/>
              <a:t>коНфете</a:t>
            </a:r>
            <a:r>
              <a:rPr lang="ru-RU" sz="2800" b="1" dirty="0" smtClean="0"/>
              <a:t>»,</a:t>
            </a:r>
            <a:br>
              <a:rPr lang="ru-RU" sz="2800" b="1" dirty="0" smtClean="0"/>
            </a:br>
            <a:r>
              <a:rPr lang="ru-RU" sz="2800" b="1" dirty="0" smtClean="0"/>
              <a:t>«</a:t>
            </a:r>
            <a:r>
              <a:rPr lang="ru-RU" sz="2800" b="1" dirty="0" err="1" smtClean="0"/>
              <a:t>НожНицах</a:t>
            </a:r>
            <a:r>
              <a:rPr lang="ru-RU" sz="2800" b="1" dirty="0" smtClean="0"/>
              <a:t>» и «</a:t>
            </a:r>
            <a:r>
              <a:rPr lang="ru-RU" sz="2800" b="1" dirty="0" err="1" smtClean="0"/>
              <a:t>дНе</a:t>
            </a:r>
            <a:r>
              <a:rPr lang="ru-RU" sz="2800" b="1" dirty="0" smtClean="0"/>
              <a:t>» встречается</a:t>
            </a:r>
            <a:endParaRPr lang="ru-RU" sz="2800" b="1" dirty="0"/>
          </a:p>
        </p:txBody>
      </p:sp>
      <p:pic>
        <p:nvPicPr>
          <p:cNvPr id="7170" name="Picture 2" descr="C:\Users\Наташа\Desktop\32122330f29d8a9788c33dd57ac8e57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2286000" cy="3171825"/>
          </a:xfrm>
          <a:prstGeom prst="rect">
            <a:avLst/>
          </a:prstGeom>
          <a:noFill/>
        </p:spPr>
      </p:pic>
      <p:pic>
        <p:nvPicPr>
          <p:cNvPr id="9218" name="Picture 2" descr="C:\Users\Наташа\Desktop\380819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7" y="1772817"/>
            <a:ext cx="540060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таша\Desktop\0_6a7de_2fa207a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980728"/>
            <a:ext cx="6348413" cy="63484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146250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ОблакО</a:t>
            </a:r>
            <a:r>
              <a:rPr lang="ru-RU" sz="2800" b="1" dirty="0" smtClean="0"/>
              <a:t>», «Очки», «Оса»,</a:t>
            </a:r>
            <a:br>
              <a:rPr lang="ru-RU" sz="2800" b="1" dirty="0" smtClean="0"/>
            </a:br>
            <a:r>
              <a:rPr lang="ru-RU" sz="2800" b="1" dirty="0" smtClean="0"/>
              <a:t>«</a:t>
            </a:r>
            <a:r>
              <a:rPr lang="ru-RU" sz="2800" b="1" dirty="0" err="1" smtClean="0"/>
              <a:t>НОж</a:t>
            </a:r>
            <a:r>
              <a:rPr lang="ru-RU" sz="2800" b="1" dirty="0" smtClean="0"/>
              <a:t>», «</a:t>
            </a:r>
            <a:r>
              <a:rPr lang="ru-RU" sz="2800" b="1" dirty="0" err="1" smtClean="0"/>
              <a:t>кулОн</a:t>
            </a:r>
            <a:r>
              <a:rPr lang="ru-RU" sz="2800" b="1" dirty="0" smtClean="0"/>
              <a:t>» и «</a:t>
            </a:r>
            <a:r>
              <a:rPr lang="ru-RU" sz="2800" b="1" dirty="0" err="1" smtClean="0"/>
              <a:t>кОлбаса</a:t>
            </a:r>
            <a:r>
              <a:rPr lang="ru-RU" sz="2800" b="1" dirty="0" smtClean="0"/>
              <a:t>»...</a:t>
            </a:r>
            <a:br>
              <a:rPr lang="ru-RU" sz="2800" b="1" dirty="0" smtClean="0"/>
            </a:br>
            <a:r>
              <a:rPr lang="ru-RU" sz="2800" b="1" dirty="0" smtClean="0"/>
              <a:t>Знают дети все давно,</a:t>
            </a:r>
            <a:br>
              <a:rPr lang="ru-RU" sz="2800" b="1" dirty="0" smtClean="0"/>
            </a:br>
            <a:r>
              <a:rPr lang="ru-RU" sz="2800" b="1" dirty="0" smtClean="0"/>
              <a:t>Что с баранкой схожа</a:t>
            </a:r>
            <a:endParaRPr lang="ru-RU" sz="2800" b="1" dirty="0"/>
          </a:p>
        </p:txBody>
      </p:sp>
      <p:pic>
        <p:nvPicPr>
          <p:cNvPr id="7170" name="Picture 2" descr="C:\Users\Наташа\Desktop\32122330f29d8a9788c33dd57ac8e57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2286000" cy="317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14625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«Улыбка», «Устрица», «Удод», —</a:t>
            </a:r>
            <a:br>
              <a:rPr lang="ru-RU" sz="2800" b="1" dirty="0" smtClean="0"/>
            </a:br>
            <a:r>
              <a:rPr lang="ru-RU" sz="2800" b="1" dirty="0" smtClean="0"/>
              <a:t>В них буква общая живет.</a:t>
            </a:r>
            <a:endParaRPr lang="ru-RU" sz="2800" b="1" dirty="0"/>
          </a:p>
        </p:txBody>
      </p:sp>
      <p:pic>
        <p:nvPicPr>
          <p:cNvPr id="7170" name="Picture 2" descr="C:\Users\Наташа\Desktop\32122330f29d8a9788c33dd57ac8e57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2286000" cy="3171825"/>
          </a:xfrm>
          <a:prstGeom prst="rect">
            <a:avLst/>
          </a:prstGeom>
          <a:noFill/>
        </p:spPr>
      </p:pic>
      <p:pic>
        <p:nvPicPr>
          <p:cNvPr id="11266" name="Picture 2" descr="C:\Users\Наташа\Desktop\118531449_large_0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708920"/>
            <a:ext cx="3352254" cy="3732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223</Words>
  <Application>Microsoft Office PowerPoint</Application>
  <PresentationFormat>Экран (4:3)</PresentationFormat>
  <Paragraphs>88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ГКОУ «ЦИО «Южный»</vt:lpstr>
      <vt:lpstr>Презентация PowerPoint</vt:lpstr>
      <vt:lpstr>Презентация PowerPoint</vt:lpstr>
      <vt:lpstr>Презентация PowerPoint</vt:lpstr>
      <vt:lpstr>«БараБан», «Баранка», «Бак», — Без этой буквы им никак. Известно мне да и тебе, Что эта буква</vt:lpstr>
      <vt:lpstr>Блеет козлик: «Ме» да «ме», Знает только «Эм» и...</vt:lpstr>
      <vt:lpstr>Нитки», «Нос» и слово «Нет» С этой буквы начинаются, А еще она в «коНфете», «НожНицах» и «дНе» встречается</vt:lpstr>
      <vt:lpstr>ОблакО», «Очки», «Оса», «НОж», «кулОн» и «кОлбаса»... Знают дети все давно, Что с баранкой схожа</vt:lpstr>
      <vt:lpstr>«Улыбка», «Устрица», «Удод», — В них буква общая живет.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Назовите слова, которые пишутся с заглавной буквы</vt:lpstr>
      <vt:lpstr>Презентация PowerPoint</vt:lpstr>
      <vt:lpstr>Презентация PowerPoint</vt:lpstr>
      <vt:lpstr>Назовите букву</vt:lpstr>
      <vt:lpstr>Презентация PowerPoint</vt:lpstr>
      <vt:lpstr>Презентация PowerPoint</vt:lpstr>
      <vt:lpstr>Прочитайте слова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ЖИ-ШИ, ЧА-ЩА, ЧУ-ЩУ Вставьте букву или слог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user</cp:lastModifiedBy>
  <cp:revision>30</cp:revision>
  <dcterms:created xsi:type="dcterms:W3CDTF">2016-01-22T13:01:00Z</dcterms:created>
  <dcterms:modified xsi:type="dcterms:W3CDTF">2020-04-21T15:04:18Z</dcterms:modified>
</cp:coreProperties>
</file>