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0" r:id="rId12"/>
  </p:sldIdLst>
  <p:sldSz cx="9144000" cy="6858000" type="screen4x3"/>
  <p:notesSz cx="6858000" cy="9144000"/>
  <p:embeddedFontLst>
    <p:embeddedFont>
      <p:font typeface="Arial Black" pitchFamily="34" charset="0"/>
      <p:bold r:id="rId13"/>
    </p:embeddedFont>
    <p:embeddedFont>
      <p:font typeface="Comic Sans MS" pitchFamily="66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A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153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988840"/>
            <a:ext cx="648072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886200"/>
            <a:ext cx="648072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60066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30.01.2022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4807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48072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>
                <a:solidFill>
                  <a:srgbClr val="660066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37567" y="6356350"/>
            <a:ext cx="21963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30.01.2022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26126" y="6356350"/>
            <a:ext cx="29807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33567" y="6356350"/>
            <a:ext cx="21963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4807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3168352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660066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24036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660066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30.01.2022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4807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30.01.2022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30.01.2022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7632848" cy="1224136"/>
          </a:xfrm>
        </p:spPr>
        <p:txBody>
          <a:bodyPr anchor="ctr"/>
          <a:lstStyle/>
          <a:p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б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у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ч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е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н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и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е  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г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р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а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м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т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е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6021288"/>
            <a:ext cx="5959283" cy="432049"/>
          </a:xfr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УМК «Гармония»</a:t>
            </a:r>
            <a:endParaRPr lang="ru-RU" sz="2400" dirty="0">
              <a:cs typeface="Arial" charset="0"/>
            </a:endParaRPr>
          </a:p>
        </p:txBody>
      </p:sp>
      <p:pic>
        <p:nvPicPr>
          <p:cNvPr id="4" name="Рисунок 6" descr="C:\Users\MP\Desktop\2698239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72816"/>
            <a:ext cx="2952328" cy="388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70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MP\Desktop\13.12.21\Обучение грамоте\img033.jpg"/>
          <p:cNvPicPr/>
          <p:nvPr/>
        </p:nvPicPr>
        <p:blipFill rotWithShape="1">
          <a:blip r:embed="rId2"/>
          <a:srcRect l="3001" t="52940" r="6486" b="32194"/>
          <a:stretch/>
        </p:blipFill>
        <p:spPr bwMode="auto">
          <a:xfrm>
            <a:off x="1403350" y="1700213"/>
            <a:ext cx="7129463" cy="2016125"/>
          </a:xfrm>
          <a:prstGeom prst="rect">
            <a:avLst/>
          </a:prstGeom>
          <a:noFill/>
          <a:ln w="28575">
            <a:solidFill>
              <a:srgbClr val="660066"/>
            </a:solidFill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012950" y="404813"/>
            <a:ext cx="6121400" cy="703262"/>
          </a:xfrm>
          <a:prstGeom prst="rect">
            <a:avLst/>
          </a:prstGeom>
          <a:ln w="28575">
            <a:solidFill>
              <a:srgbClr val="660066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8A0000"/>
                </a:solidFill>
                <a:latin typeface="Arial Black" panose="020B0A04020102020204" pitchFamily="34" charset="0"/>
              </a:rPr>
              <a:t>Подводим итоги</a:t>
            </a:r>
            <a:endParaRPr lang="ru-RU" sz="3200" dirty="0">
              <a:solidFill>
                <a:srgbClr val="8A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380288" y="2636838"/>
            <a:ext cx="43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sz="2800" b="1">
                <a:latin typeface="Arial" panose="020B0604020202020204" pitchFamily="34" charset="0"/>
              </a:rPr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416566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403648" y="1107397"/>
            <a:ext cx="74168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>
                <a:solidFill>
                  <a:srgbClr val="660066"/>
                </a:solidFill>
                <a:latin typeface="Comic Sans MS" pitchFamily="66" charset="0"/>
                <a:cs typeface="Arial" charset="0"/>
              </a:rPr>
              <a:t>Пособия: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660066"/>
                </a:solidFill>
                <a:latin typeface="Comic Sans MS" pitchFamily="66" charset="0"/>
                <a:cs typeface="Arial" charset="0"/>
              </a:rPr>
              <a:t>Букварь: Мой первый учебник: для 1 класса общеобразовательный учреждений. В 2ч. Ч.2/М.С. Соловейчик, Н.М. Бетенькова, Н.С. Кузьменко. – М: Бином, Ассоциация 21 века, 2021.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660066"/>
              </a:solidFill>
              <a:latin typeface="Comic Sans MS" pitchFamily="66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>
                <a:solidFill>
                  <a:srgbClr val="660066"/>
                </a:solidFill>
                <a:latin typeface="Comic Sans MS" pitchFamily="66" charset="0"/>
                <a:cs typeface="Arial" charset="0"/>
              </a:rPr>
              <a:t>Интернет – ресурсы: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660066"/>
                </a:solidFill>
                <a:latin typeface="Comic Sans MS" pitchFamily="66" charset="0"/>
                <a:cs typeface="Arial" charset="0"/>
              </a:rPr>
              <a:t>Шаблон презентации: http://linda6035.ucoz.ru/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1680" y="307178"/>
            <a:ext cx="64807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latin typeface="Comic Sans MS" pitchFamily="66" charset="0"/>
              </a:rPr>
              <a:t>Источники информации</a:t>
            </a:r>
            <a:endParaRPr lang="en-US" dirty="0" smtClean="0">
              <a:solidFill>
                <a:srgbClr val="660066"/>
              </a:solidFill>
              <a:latin typeface="Comic Sans MS" pitchFamily="66" charset="0"/>
            </a:endParaRPr>
          </a:p>
          <a:p>
            <a:endParaRPr lang="ru-RU" u="sng" dirty="0">
              <a:solidFill>
                <a:srgbClr val="66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917700" y="327025"/>
            <a:ext cx="6146800" cy="585788"/>
          </a:xfrm>
          <a:prstGeom prst="rect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8A0000"/>
                </a:solidFill>
                <a:latin typeface="Arial Black" panose="020B0A04020102020204" pitchFamily="34" charset="0"/>
              </a:rPr>
              <a:t>Повторим</a:t>
            </a:r>
            <a:endParaRPr lang="ru-RU" sz="3200" b="1" dirty="0">
              <a:solidFill>
                <a:srgbClr val="8A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MP\Desktop\13.12.21\Обучение грамоте\img033.jpg"/>
          <p:cNvPicPr/>
          <p:nvPr/>
        </p:nvPicPr>
        <p:blipFill rotWithShape="1">
          <a:blip r:embed="rId2"/>
          <a:srcRect l="3462" t="53295" r="6423" b="32031"/>
          <a:stretch/>
        </p:blipFill>
        <p:spPr bwMode="auto">
          <a:xfrm>
            <a:off x="1403350" y="1484313"/>
            <a:ext cx="7273925" cy="1749425"/>
          </a:xfrm>
          <a:prstGeom prst="rect">
            <a:avLst/>
          </a:prstGeom>
          <a:noFill/>
          <a:ln w="28575"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12387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917700" y="327025"/>
            <a:ext cx="6146800" cy="585788"/>
          </a:xfrm>
          <a:prstGeom prst="rect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8A0000"/>
                </a:solidFill>
                <a:latin typeface="Arial Black" panose="020B0A04020102020204" pitchFamily="34" charset="0"/>
              </a:rPr>
              <a:t>Введение в тему урока</a:t>
            </a:r>
            <a:endParaRPr lang="ru-RU" sz="3200" b="1" dirty="0">
              <a:solidFill>
                <a:srgbClr val="8A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з шарик.jpg"/>
          <p:cNvPicPr>
            <a:picLocks noChangeAspect="1"/>
          </p:cNvPicPr>
          <p:nvPr/>
        </p:nvPicPr>
        <p:blipFill>
          <a:blip r:embed="rId2"/>
          <a:srcRect l="28454" r="26186" b="21650"/>
          <a:stretch>
            <a:fillRect/>
          </a:stretch>
        </p:blipFill>
        <p:spPr>
          <a:xfrm>
            <a:off x="7373938" y="3959225"/>
            <a:ext cx="1524000" cy="210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звонит.jpg"/>
          <p:cNvPicPr>
            <a:picLocks noChangeAspect="1"/>
          </p:cNvPicPr>
          <p:nvPr/>
        </p:nvPicPr>
        <p:blipFill>
          <a:blip r:embed="rId3"/>
          <a:srcRect l="22531" t="15231" r="18948" b="12201"/>
          <a:stretch>
            <a:fillRect/>
          </a:stretch>
        </p:blipFill>
        <p:spPr>
          <a:xfrm>
            <a:off x="7435850" y="1471613"/>
            <a:ext cx="1455738" cy="1995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с шарик2.jpg"/>
          <p:cNvPicPr>
            <a:picLocks noChangeAspect="1"/>
          </p:cNvPicPr>
          <p:nvPr/>
        </p:nvPicPr>
        <p:blipFill>
          <a:blip r:embed="rId4"/>
          <a:srcRect l="6112" t="34250" r="38297" b="17450"/>
          <a:stretch>
            <a:fillRect/>
          </a:stretch>
        </p:blipFill>
        <p:spPr>
          <a:xfrm>
            <a:off x="738188" y="4041775"/>
            <a:ext cx="1335087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стучит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38" y="1538288"/>
            <a:ext cx="1354137" cy="186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211388" y="5229225"/>
            <a:ext cx="136683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211388" y="3429000"/>
            <a:ext cx="136683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51475" y="3429000"/>
            <a:ext cx="13684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451475" y="5229225"/>
            <a:ext cx="13684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2211388" y="4797425"/>
            <a:ext cx="503237" cy="431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11388" y="2997200"/>
            <a:ext cx="503237" cy="431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51475" y="4797425"/>
            <a:ext cx="503238" cy="431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51475" y="2997200"/>
            <a:ext cx="503238" cy="431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282825" y="3284538"/>
            <a:ext cx="2873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282825" y="5084763"/>
            <a:ext cx="2873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522913" y="5013325"/>
            <a:ext cx="36036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522913" y="3284538"/>
            <a:ext cx="36036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282825" y="4941888"/>
            <a:ext cx="2873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5667375" y="4868863"/>
            <a:ext cx="71438" cy="50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667375" y="3141663"/>
            <a:ext cx="71438" cy="492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522913" y="5157788"/>
            <a:ext cx="36036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210763" y="997466"/>
            <a:ext cx="196239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Сс</a:t>
            </a:r>
            <a:endParaRPr lang="ru-RU" sz="9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57064" y="1106383"/>
            <a:ext cx="186621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Зз</a:t>
            </a:r>
            <a:endParaRPr lang="ru-RU" sz="9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95713" y="3716338"/>
            <a:ext cx="1223962" cy="1225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3794919" y="3717132"/>
            <a:ext cx="1225550" cy="12239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3938588" y="3933825"/>
            <a:ext cx="215900" cy="2159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3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012950" y="344488"/>
            <a:ext cx="5910263" cy="576262"/>
          </a:xfrm>
          <a:prstGeom prst="rect">
            <a:avLst/>
          </a:prstGeom>
          <a:ln w="28575">
            <a:solidFill>
              <a:srgbClr val="660066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8A0000"/>
                </a:solidFill>
                <a:latin typeface="Arial Black" panose="020B0A04020102020204" pitchFamily="34" charset="0"/>
              </a:rPr>
              <a:t>Работаем со схемами</a:t>
            </a:r>
            <a:endParaRPr lang="ru-RU" sz="3200" dirty="0">
              <a:solidFill>
                <a:srgbClr val="8A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 descr="C:\Users\MP\Desktop\14.12.21\img034.jpg"/>
          <p:cNvPicPr/>
          <p:nvPr/>
        </p:nvPicPr>
        <p:blipFill rotWithShape="1">
          <a:blip r:embed="rId2"/>
          <a:srcRect l="8260" b="69621"/>
          <a:stretch/>
        </p:blipFill>
        <p:spPr bwMode="auto">
          <a:xfrm>
            <a:off x="1584325" y="1196975"/>
            <a:ext cx="6697663" cy="3095625"/>
          </a:xfrm>
          <a:prstGeom prst="rect">
            <a:avLst/>
          </a:prstGeom>
          <a:noFill/>
          <a:ln w="19050">
            <a:solidFill>
              <a:srgbClr val="66006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02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12950" y="344488"/>
            <a:ext cx="5910263" cy="576262"/>
          </a:xfrm>
          <a:prstGeom prst="rect">
            <a:avLst/>
          </a:prstGeom>
          <a:ln w="28575">
            <a:solidFill>
              <a:srgbClr val="660066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8A0000"/>
                </a:solidFill>
                <a:latin typeface="Arial Black" panose="020B0A04020102020204" pitchFamily="34" charset="0"/>
              </a:rPr>
              <a:t>Читаем слоги</a:t>
            </a:r>
            <a:endParaRPr lang="ru-RU" sz="3200" dirty="0">
              <a:solidFill>
                <a:srgbClr val="8A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7" name="Picture 3" descr="C:\Users\MP\Desktop\img7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1655763" y="1196975"/>
            <a:ext cx="6624637" cy="4968875"/>
          </a:xfrm>
          <a:prstGeom prst="rect">
            <a:avLst/>
          </a:prstGeom>
          <a:noFill/>
          <a:ln w="28575"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9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9200" y="322263"/>
            <a:ext cx="7632700" cy="646112"/>
          </a:xfrm>
          <a:prstGeom prst="rect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8A0000"/>
                </a:solidFill>
                <a:latin typeface="Arial Black" panose="020B0A04020102020204" pitchFamily="34" charset="0"/>
              </a:rPr>
              <a:t>Работаем со словами</a:t>
            </a:r>
            <a:endParaRPr lang="ru-RU" sz="3600" b="1" dirty="0">
              <a:solidFill>
                <a:srgbClr val="8A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00788" y="1773238"/>
            <a:ext cx="1855787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68488" y="3644900"/>
            <a:ext cx="100012" cy="217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C:\Users\MP\Desktop\14.12.21\img034.jpg"/>
          <p:cNvPicPr/>
          <p:nvPr/>
        </p:nvPicPr>
        <p:blipFill rotWithShape="1">
          <a:blip r:embed="rId2"/>
          <a:srcRect l="10623" t="29454" r="8109" b="37237"/>
          <a:stretch/>
        </p:blipFill>
        <p:spPr bwMode="auto">
          <a:xfrm>
            <a:off x="1476375" y="1341438"/>
            <a:ext cx="6191250" cy="3671887"/>
          </a:xfrm>
          <a:prstGeom prst="rect">
            <a:avLst/>
          </a:prstGeom>
          <a:noFill/>
          <a:ln w="19050">
            <a:solidFill>
              <a:srgbClr val="66006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15188" y="3836988"/>
            <a:ext cx="439737" cy="1150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4711700" y="3294063"/>
            <a:ext cx="441325" cy="2879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2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8888" y="333375"/>
            <a:ext cx="7345362" cy="703263"/>
          </a:xfrm>
          <a:ln w="28575">
            <a:solidFill>
              <a:srgbClr val="660066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8A0000"/>
                </a:solidFill>
                <a:latin typeface="Arial Black" panose="020B0A04020102020204" pitchFamily="34" charset="0"/>
              </a:rPr>
              <a:t>Работаем над предложениями</a:t>
            </a:r>
            <a:endParaRPr lang="ru-RU" sz="3200" dirty="0">
              <a:solidFill>
                <a:srgbClr val="8A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 descr="C:\Users\MP\Desktop\14.12.21\img034.jpg"/>
          <p:cNvPicPr/>
          <p:nvPr/>
        </p:nvPicPr>
        <p:blipFill rotWithShape="1">
          <a:blip r:embed="rId2"/>
          <a:srcRect l="8260" t="53509" b="7785"/>
          <a:stretch/>
        </p:blipFill>
        <p:spPr bwMode="auto">
          <a:xfrm>
            <a:off x="2339975" y="1484313"/>
            <a:ext cx="5976938" cy="3457575"/>
          </a:xfrm>
          <a:prstGeom prst="rect">
            <a:avLst/>
          </a:prstGeom>
          <a:noFill/>
          <a:ln w="19050">
            <a:solidFill>
              <a:srgbClr val="66006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 rot="16200000">
            <a:off x="2948781" y="1013620"/>
            <a:ext cx="720725" cy="1662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7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9200" y="322263"/>
            <a:ext cx="7632700" cy="646112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Обрати внимание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00788" y="1773238"/>
            <a:ext cx="1855787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68488" y="3644900"/>
            <a:ext cx="100012" cy="217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 descr="C:\Users\MP\Desktop\14.12.21\img035.jpg"/>
          <p:cNvPicPr>
            <a:picLocks noChangeAspect="1" noChangeArrowheads="1"/>
          </p:cNvPicPr>
          <p:nvPr/>
        </p:nvPicPr>
        <p:blipFill rotWithShape="1">
          <a:blip r:embed="rId2"/>
          <a:srcRect l="2665" t="3611" r="2453" b="64797"/>
          <a:stretch/>
        </p:blipFill>
        <p:spPr bwMode="auto">
          <a:xfrm>
            <a:off x="1454150" y="1196975"/>
            <a:ext cx="6623050" cy="3363913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7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12950" y="333375"/>
            <a:ext cx="6121400" cy="703263"/>
          </a:xfrm>
          <a:ln w="28575">
            <a:solidFill>
              <a:srgbClr val="660066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8A0000"/>
                </a:solidFill>
                <a:latin typeface="Arial Black" panose="020B0A04020102020204" pitchFamily="34" charset="0"/>
              </a:rPr>
              <a:t>Работаем с текстом</a:t>
            </a:r>
          </a:p>
        </p:txBody>
      </p:sp>
      <p:pic>
        <p:nvPicPr>
          <p:cNvPr id="6" name="Picture 2" descr="C:\Users\MP\Desktop\14.12.21\img035.jpg"/>
          <p:cNvPicPr>
            <a:picLocks noChangeAspect="1" noChangeArrowheads="1"/>
          </p:cNvPicPr>
          <p:nvPr/>
        </p:nvPicPr>
        <p:blipFill rotWithShape="1">
          <a:blip r:embed="rId2"/>
          <a:srcRect l="2665" t="35699" r="2453" b="7238"/>
          <a:stretch/>
        </p:blipFill>
        <p:spPr bwMode="auto">
          <a:xfrm>
            <a:off x="2686050" y="1268413"/>
            <a:ext cx="5180013" cy="4752975"/>
          </a:xfrm>
          <a:prstGeom prst="rect">
            <a:avLst/>
          </a:prstGeom>
          <a:noFill/>
          <a:ln w="19050"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6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7030A0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85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Comic Sans MS</vt:lpstr>
      <vt:lpstr>Calibri</vt:lpstr>
      <vt:lpstr>1_Тема Office</vt:lpstr>
      <vt:lpstr>Обучение  грамоте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Работаем над предложениями</vt:lpstr>
      <vt:lpstr>Презентация PowerPoint</vt:lpstr>
      <vt:lpstr>Работаем с текстом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MP</cp:lastModifiedBy>
  <cp:revision>90</cp:revision>
  <dcterms:created xsi:type="dcterms:W3CDTF">2014-07-06T18:18:01Z</dcterms:created>
  <dcterms:modified xsi:type="dcterms:W3CDTF">2022-01-30T02:39:42Z</dcterms:modified>
</cp:coreProperties>
</file>