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455" y="685799"/>
            <a:ext cx="7273635" cy="4401590"/>
          </a:xfrm>
        </p:spPr>
        <p:txBody>
          <a:bodyPr>
            <a:noAutofit/>
          </a:bodyPr>
          <a:lstStyle/>
          <a:p>
            <a:r>
              <a:rPr lang="ru-RU" sz="6000" b="1" dirty="0"/>
              <a:t>БАНК МОДУЛЬНЫХ МЕРОПРИЯТИЙ В ВОСПИТАТЕЛЬНОЙ РАБОТЕ ШКОЛЫ</a:t>
            </a:r>
            <a:endParaRPr lang="ru-RU" sz="6000" b="1" dirty="0"/>
          </a:p>
        </p:txBody>
      </p:sp>
      <p:sp>
        <p:nvSpPr>
          <p:cNvPr id="4" name="Text Box 3"/>
          <p:cNvSpPr txBox="1"/>
          <p:nvPr/>
        </p:nvSpPr>
        <p:spPr>
          <a:xfrm>
            <a:off x="8214995" y="4833620"/>
            <a:ext cx="3613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Выполнила Кудрявцева Е.В., МОУ «Лицей № 35»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5885"/>
            <a:ext cx="8534400" cy="1313410"/>
          </a:xfrm>
        </p:spPr>
        <p:txBody>
          <a:bodyPr/>
          <a:lstStyle/>
          <a:p>
            <a:pPr algn="ctr"/>
            <a:r>
              <a:rPr lang="ru-RU" b="1" dirty="0"/>
              <a:t>4. МОДУЛЬ «ШКОЛЬНЫЙ УРОК»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3046647" y="1354042"/>
            <a:ext cx="5968537" cy="1388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РЕАЛИЗАЦИЯ ПЕДАГОГАМИ ВОСПИТАТЕЛЬНОГО ПОТЕНЦИАЛА УРОКА</a:t>
            </a:r>
            <a:endParaRPr lang="ru-RU" sz="2000" b="1" dirty="0"/>
          </a:p>
        </p:txBody>
      </p:sp>
      <p:sp>
        <p:nvSpPr>
          <p:cNvPr id="4" name="Стрелка: вниз 3"/>
          <p:cNvSpPr/>
          <p:nvPr/>
        </p:nvSpPr>
        <p:spPr>
          <a:xfrm rot="4063930">
            <a:off x="2417046" y="1787759"/>
            <a:ext cx="484632" cy="746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/>
          <p:cNvSpPr/>
          <p:nvPr/>
        </p:nvSpPr>
        <p:spPr>
          <a:xfrm rot="2458295">
            <a:off x="2808174" y="2448469"/>
            <a:ext cx="504408" cy="1295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/>
          <p:cNvSpPr/>
          <p:nvPr/>
        </p:nvSpPr>
        <p:spPr>
          <a:xfrm rot="241046">
            <a:off x="4009673" y="2757538"/>
            <a:ext cx="484632" cy="138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/>
          <p:cNvSpPr/>
          <p:nvPr/>
        </p:nvSpPr>
        <p:spPr>
          <a:xfrm>
            <a:off x="5609739" y="2827940"/>
            <a:ext cx="484632" cy="1392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/>
          <p:cNvSpPr/>
          <p:nvPr/>
        </p:nvSpPr>
        <p:spPr>
          <a:xfrm rot="20787717">
            <a:off x="7361660" y="2699867"/>
            <a:ext cx="432262" cy="1308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/>
          <p:cNvSpPr/>
          <p:nvPr/>
        </p:nvSpPr>
        <p:spPr>
          <a:xfrm rot="19004176">
            <a:off x="8765296" y="2434668"/>
            <a:ext cx="484632" cy="137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/>
          <p:cNvSpPr/>
          <p:nvPr/>
        </p:nvSpPr>
        <p:spPr>
          <a:xfrm rot="17033189">
            <a:off x="9206033" y="1668399"/>
            <a:ext cx="559419" cy="831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6440" y="1842457"/>
            <a:ext cx="2196667" cy="12000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Доверительные,позитивные</a:t>
            </a:r>
            <a:r>
              <a:rPr lang="ru-RU" dirty="0"/>
              <a:t> отношения</a:t>
            </a: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81405" y="3354185"/>
            <a:ext cx="2226029" cy="21529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Общепринятые нормы поведения, учебная дисциплина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08967" y="4220321"/>
            <a:ext cx="2420479" cy="24464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Инициирование обсуждения информации, отношение к ней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012575" y="4443151"/>
            <a:ext cx="1845425" cy="22236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Воспитание через пример </a:t>
            </a:r>
            <a:endParaRPr lang="ru-RU" dirty="0"/>
          </a:p>
          <a:p>
            <a:pPr algn="ctr"/>
            <a:r>
              <a:rPr lang="ru-RU" dirty="0"/>
              <a:t>(подбор текстов, проблемных ситуаций)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099069" y="4281054"/>
            <a:ext cx="2262538" cy="23857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Интерактивные формы работы: игры, дискуссии, групповая, парная, командная работа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9602676" y="3607665"/>
            <a:ext cx="2086494" cy="20116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Игровые процедуры, налаживание позитивных отношений в классе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9956300" y="2000837"/>
            <a:ext cx="2147241" cy="1245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Исследовательская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7818"/>
            <a:ext cx="8534400" cy="1363287"/>
          </a:xfrm>
        </p:spPr>
        <p:txBody>
          <a:bodyPr/>
          <a:lstStyle/>
          <a:p>
            <a:pPr algn="ctr"/>
            <a:r>
              <a:rPr lang="ru-RU" b="1" dirty="0"/>
              <a:t>5. МОДУЛЬ «САМОУПРАВЛЕНИЕ»</a:t>
            </a:r>
            <a:endParaRPr lang="ru-RU" b="1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524989" y="1760218"/>
            <a:ext cx="2751511" cy="1122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СОВЕТ АКТИВА УЧАЩИХСЯ</a:t>
            </a:r>
            <a:endParaRPr lang="ru-RU" sz="2400" b="1" dirty="0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138352" y="2882437"/>
            <a:ext cx="3915295" cy="1296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СОВЕТ СТАРШЕКЛАССНИКОВ</a:t>
            </a:r>
            <a:endParaRPr lang="ru-RU" sz="2400" b="1" dirty="0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8699367" y="1760218"/>
            <a:ext cx="2967644" cy="1122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СОВЕТ ФИЗОРГОВ</a:t>
            </a:r>
            <a:endParaRPr lang="ru-RU" sz="2400" b="1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570810" y="4455621"/>
            <a:ext cx="2751511" cy="1209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ПРЕСС - ЦЕНТР КЛАССА</a:t>
            </a:r>
            <a:endParaRPr lang="ru-RU" sz="2400" b="1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296103" y="4455621"/>
            <a:ext cx="3158836" cy="1209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СТАРОСТЫ, ЛИДЕРЫ КЛАССА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7" y="307571"/>
            <a:ext cx="11022677" cy="166254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6. МОДУЛЬ «детские общественные объединения и </a:t>
            </a:r>
            <a:r>
              <a:rPr lang="ru-RU" b="1" dirty="0" err="1"/>
              <a:t>волонтёрство</a:t>
            </a:r>
            <a:r>
              <a:rPr lang="ru-RU" b="1" dirty="0"/>
              <a:t>»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789708" y="1970116"/>
            <a:ext cx="4355870" cy="1936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ОРГАНИЗАЦИЯ КУЛЬТУРНЫХ, СПОРТИВНЫХ, РАЗВЛЕКАТЕЛЬНЫХ МЕРОПРИЯТИЙ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7897091" y="2019995"/>
            <a:ext cx="3915294" cy="17622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ОРГАНИЗАЦИЯ ОБЩЕСТВЕННО ПОЛЕЗНЫХ ДЕЛ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4621877" y="3632661"/>
            <a:ext cx="3798916" cy="1454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ОБУЧАЮЩИЕ СБОРЫ ДЕТСКИХ ОБЪЕДИНЕНИЙ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540327" y="4646815"/>
            <a:ext cx="4355869" cy="1749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УЧАСТИЕ ШКОЛЬНИКОВ В РАБОТЕ С МЛАДШИМИ РЕБЯТАМИ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8171412" y="4883725"/>
            <a:ext cx="3640973" cy="155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РАБОТА НА ПРИШКОЛЬНОЙ ТЕРРИТОРИИ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865" y="340821"/>
            <a:ext cx="11779135" cy="1313411"/>
          </a:xfrm>
        </p:spPr>
        <p:txBody>
          <a:bodyPr/>
          <a:lstStyle/>
          <a:p>
            <a:pPr algn="ctr"/>
            <a:r>
              <a:rPr lang="ru-RU" b="1" dirty="0"/>
              <a:t>7. МОДУЛЬ </a:t>
            </a:r>
            <a:br>
              <a:rPr lang="ru-RU" b="1" dirty="0"/>
            </a:br>
            <a:r>
              <a:rPr lang="ru-RU" b="1" dirty="0"/>
              <a:t>«ЭКСКУРСИИ, экспедиции, походы»</a:t>
            </a:r>
            <a:endParaRPr lang="ru-RU" b="1" dirty="0"/>
          </a:p>
        </p:txBody>
      </p:sp>
      <p:sp>
        <p:nvSpPr>
          <p:cNvPr id="3" name="Стрелка: вниз 2"/>
          <p:cNvSpPr/>
          <p:nvPr/>
        </p:nvSpPr>
        <p:spPr>
          <a:xfrm rot="2080900">
            <a:off x="1127763" y="1481440"/>
            <a:ext cx="541409" cy="1551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низ 4"/>
          <p:cNvSpPr/>
          <p:nvPr/>
        </p:nvSpPr>
        <p:spPr>
          <a:xfrm rot="554787">
            <a:off x="4206239" y="1853737"/>
            <a:ext cx="643981" cy="2297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/>
          <p:cNvSpPr/>
          <p:nvPr/>
        </p:nvSpPr>
        <p:spPr>
          <a:xfrm rot="20958413">
            <a:off x="6805323" y="1844774"/>
            <a:ext cx="643981" cy="2368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/>
          <p:cNvSpPr/>
          <p:nvPr/>
        </p:nvSpPr>
        <p:spPr>
          <a:xfrm rot="20257729">
            <a:off x="10110747" y="1594672"/>
            <a:ext cx="594698" cy="1593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754" y="2909455"/>
            <a:ext cx="2286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Экскурсии и походы выходного дня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6327" y="4151421"/>
            <a:ext cx="362434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Литературные,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исторические, 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биологические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экспедиции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0676" y="4275692"/>
            <a:ext cx="194240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Вахты памяти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44989" y="3233624"/>
            <a:ext cx="34865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Региональные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проекты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24" y="4725337"/>
            <a:ext cx="2179059" cy="1815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036" y="4504038"/>
            <a:ext cx="3621655" cy="20371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2264" y="161925"/>
            <a:ext cx="9304819" cy="1071739"/>
          </a:xfrm>
        </p:spPr>
        <p:txBody>
          <a:bodyPr/>
          <a:lstStyle/>
          <a:p>
            <a:pPr algn="ctr"/>
            <a:r>
              <a:rPr lang="ru-RU" b="1" dirty="0"/>
              <a:t>          8. МОДУЛЬ «ПРОФОРИЕНТАЦИЯ»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4648" y="2048600"/>
            <a:ext cx="77879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Экскурсии на предприятия города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656" y="2620650"/>
            <a:ext cx="109272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Посещение профориентационных выставок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648" y="3179313"/>
            <a:ext cx="102427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Профориентационные классные часы и игры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680" y="3764088"/>
            <a:ext cx="80072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Изучение интернет ресурсов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93644" y="4297300"/>
            <a:ext cx="10467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Профориентационное онлайн-тестирование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099" y="4882075"/>
            <a:ext cx="1036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Всероссийские профориентационные проекты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5933" y="5466850"/>
            <a:ext cx="9493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bg2"/>
                  </a:solidFill>
                  <a:prstDash val="solid"/>
                </a:ln>
              </a:rPr>
              <a:t>Индивидуальные консультации психолога</a:t>
            </a:r>
            <a:endParaRPr lang="ru-RU" sz="3200" b="1" dirty="0">
              <a:ln w="22225">
                <a:solidFill>
                  <a:schemeClr val="bg2"/>
                </a:solidFill>
                <a:prstDash val="solid"/>
              </a:ln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3249" y="114484"/>
            <a:ext cx="2518654" cy="25186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76" y="182880"/>
            <a:ext cx="8534400" cy="1446416"/>
          </a:xfrm>
        </p:spPr>
        <p:txBody>
          <a:bodyPr/>
          <a:lstStyle/>
          <a:p>
            <a:pPr algn="ctr"/>
            <a:r>
              <a:rPr lang="ru-RU" b="1" dirty="0"/>
              <a:t>9. Модуль «ПРОФИЛАКТИКА»</a:t>
            </a:r>
            <a:endParaRPr lang="ru-RU" b="1" dirty="0"/>
          </a:p>
        </p:txBody>
      </p:sp>
      <p:sp>
        <p:nvSpPr>
          <p:cNvPr id="3" name="Волна 2"/>
          <p:cNvSpPr/>
          <p:nvPr/>
        </p:nvSpPr>
        <p:spPr>
          <a:xfrm>
            <a:off x="314936" y="1466978"/>
            <a:ext cx="4582511" cy="176554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ПРАВОВОЕ ПРОСВЕЩЕНИЕ ОБУЧАЮЩИХСЯ И ИХ РОДИТЕЛЕЙ</a:t>
            </a:r>
            <a:endParaRPr lang="ru-RU" sz="2000" b="1" dirty="0"/>
          </a:p>
        </p:txBody>
      </p:sp>
      <p:sp>
        <p:nvSpPr>
          <p:cNvPr id="4" name="Волна 3"/>
          <p:cNvSpPr/>
          <p:nvPr/>
        </p:nvSpPr>
        <p:spPr>
          <a:xfrm>
            <a:off x="424062" y="4625196"/>
            <a:ext cx="4666592" cy="174471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СЛУЖБА СОЦИАЛЬНО - ПСИХОЛОГИЧЕСКОЙ ПОДДЕРЖКИ</a:t>
            </a:r>
            <a:endParaRPr lang="ru-RU" sz="2000" b="1" dirty="0"/>
          </a:p>
          <a:p>
            <a:pPr algn="ctr"/>
            <a:r>
              <a:rPr lang="ru-RU" sz="2000" b="1" dirty="0"/>
              <a:t>В ШКОЛЕ</a:t>
            </a:r>
            <a:endParaRPr lang="ru-RU" sz="2000" b="1" dirty="0"/>
          </a:p>
        </p:txBody>
      </p:sp>
      <p:sp>
        <p:nvSpPr>
          <p:cNvPr id="5" name="Волна 4"/>
          <p:cNvSpPr/>
          <p:nvPr/>
        </p:nvSpPr>
        <p:spPr>
          <a:xfrm>
            <a:off x="8087281" y="1337389"/>
            <a:ext cx="3972909" cy="16606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СОТРУДНИЧЕСТВО С ОПДН,</a:t>
            </a:r>
            <a:endParaRPr lang="ru-RU" sz="2000" b="1" dirty="0"/>
          </a:p>
          <a:p>
            <a:pPr algn="ctr"/>
            <a:r>
              <a:rPr lang="ru-RU" sz="2000" b="1" dirty="0"/>
              <a:t> МЧС, ГИБДД</a:t>
            </a:r>
            <a:endParaRPr lang="ru-RU" sz="2000" b="1" dirty="0"/>
          </a:p>
        </p:txBody>
      </p:sp>
      <p:sp>
        <p:nvSpPr>
          <p:cNvPr id="6" name="Волна 5"/>
          <p:cNvSpPr/>
          <p:nvPr/>
        </p:nvSpPr>
        <p:spPr>
          <a:xfrm>
            <a:off x="7707193" y="4742585"/>
            <a:ext cx="4256689" cy="17552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ПРОФИЛАКТИЧЕСКИЕ БЕСЕДЫ И МЕРОПРИЯТИЯ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/>
          <a:srcRect l="20767" t="7290" r="19008" b="7542"/>
          <a:stretch>
            <a:fillRect/>
          </a:stretch>
        </p:blipFill>
        <p:spPr>
          <a:xfrm>
            <a:off x="4897447" y="2349751"/>
            <a:ext cx="3218120" cy="252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884" y="182880"/>
            <a:ext cx="11022676" cy="161266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10. Модуль «Организация</a:t>
            </a:r>
            <a:br>
              <a:rPr lang="ru-RU" b="1" dirty="0"/>
            </a:br>
            <a:r>
              <a:rPr lang="ru-RU" b="1" dirty="0"/>
              <a:t> предметно-эстетической среды»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757" y="2000383"/>
            <a:ext cx="1106585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bg2"/>
                  </a:solidFill>
                  <a:prstDash val="solid"/>
                </a:ln>
              </a:rPr>
              <a:t>Оформление интерьера школы</a:t>
            </a:r>
            <a:endParaRPr lang="ru-RU" sz="3600" b="1" dirty="0">
              <a:ln w="22225">
                <a:solidFill>
                  <a:schemeClr val="bg2"/>
                </a:solidFill>
                <a:prstDash val="solid"/>
              </a:ln>
            </a:endParaRPr>
          </a:p>
          <a:p>
            <a:pPr algn="ctr"/>
            <a:r>
              <a:rPr lang="ru-RU" sz="3600" b="1" dirty="0">
                <a:ln w="22225">
                  <a:solidFill>
                    <a:schemeClr val="bg2"/>
                  </a:solidFill>
                  <a:prstDash val="solid"/>
                </a:ln>
              </a:rPr>
              <a:t>Предметные недели(сменяемые экспозиции)</a:t>
            </a:r>
            <a:endParaRPr lang="ru-RU" sz="3600" b="1" dirty="0">
              <a:ln w="22225">
                <a:solidFill>
                  <a:schemeClr val="bg2"/>
                </a:solidFill>
                <a:prstDash val="solid"/>
              </a:ln>
            </a:endParaRPr>
          </a:p>
          <a:p>
            <a:pPr algn="ctr"/>
            <a:r>
              <a:rPr lang="ru-RU" sz="3600" b="1" dirty="0">
                <a:ln w="22225">
                  <a:solidFill>
                    <a:schemeClr val="bg2"/>
                  </a:solidFill>
                  <a:prstDash val="solid"/>
                </a:ln>
              </a:rPr>
              <a:t>Озеленение пришкольной территории</a:t>
            </a:r>
            <a:endParaRPr lang="ru-RU" sz="3600" b="1" dirty="0">
              <a:ln w="22225">
                <a:solidFill>
                  <a:schemeClr val="bg2"/>
                </a:solidFill>
                <a:prstDash val="solid"/>
              </a:ln>
            </a:endParaRPr>
          </a:p>
          <a:p>
            <a:pPr algn="ctr"/>
            <a:r>
              <a:rPr lang="ru-RU" sz="3600" b="1" dirty="0">
                <a:ln w="22225">
                  <a:solidFill>
                    <a:schemeClr val="bg2"/>
                  </a:solidFill>
                  <a:prstDash val="solid"/>
                </a:ln>
              </a:rPr>
              <a:t>Благоустройство классных кабинетов</a:t>
            </a:r>
            <a:endParaRPr lang="ru-RU" sz="3600" b="1" dirty="0">
              <a:ln w="22225">
                <a:solidFill>
                  <a:schemeClr val="bg2"/>
                </a:solidFill>
                <a:prstDash val="solid"/>
              </a:ln>
            </a:endParaRPr>
          </a:p>
          <a:p>
            <a:pPr algn="ctr"/>
            <a:r>
              <a:rPr lang="ru-RU" sz="3600" b="1" dirty="0">
                <a:ln w="22225">
                  <a:solidFill>
                    <a:schemeClr val="bg2"/>
                  </a:solidFill>
                  <a:prstDash val="solid"/>
                </a:ln>
              </a:rPr>
              <a:t>Событийный дизайн(праздники, линейки)</a:t>
            </a:r>
            <a:endParaRPr lang="ru-RU" sz="3600" b="1" dirty="0">
              <a:ln w="22225">
                <a:solidFill>
                  <a:schemeClr val="bg2"/>
                </a:solidFill>
                <a:prstDash val="solid"/>
              </a:ln>
            </a:endParaRPr>
          </a:p>
          <a:p>
            <a:pPr algn="ctr"/>
            <a:r>
              <a:rPr lang="ru-RU" sz="3600" b="1" dirty="0">
                <a:ln w="22225">
                  <a:solidFill>
                    <a:schemeClr val="bg2"/>
                  </a:solidFill>
                  <a:prstDash val="solid"/>
                </a:ln>
              </a:rPr>
              <a:t>Школьная символика</a:t>
            </a:r>
            <a:endParaRPr lang="ru-RU" sz="3600" b="1" dirty="0">
              <a:ln w="22225">
                <a:solidFill>
                  <a:schemeClr val="bg2"/>
                </a:solidFill>
                <a:prstDash val="solid"/>
              </a:ln>
            </a:endParaRP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7818"/>
            <a:ext cx="11136486" cy="1197033"/>
          </a:xfrm>
        </p:spPr>
        <p:txBody>
          <a:bodyPr/>
          <a:lstStyle/>
          <a:p>
            <a:pPr algn="ctr"/>
            <a:r>
              <a:rPr lang="ru-RU" b="1" dirty="0"/>
              <a:t>11. Модуль «Работа с родителями»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591" y="3914514"/>
            <a:ext cx="4067503" cy="1177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ОБЩЕШКОЛЬНЫЙ РОДИТЕЛЬСКИЙ КОМИТЕТ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7916" y="3914514"/>
            <a:ext cx="3752193" cy="1177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ОБЩЕШКОЛЬНЫЕ РОДИТЕЛЬСКИЕ СОБРАНИЯ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68094" y="5369498"/>
            <a:ext cx="4067503" cy="1229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СЕМЕЙНЫЙ ВСЕОБУЧ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440" y="5369498"/>
            <a:ext cx="4045445" cy="1198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РОДИТЕЛЬСКИЕ ФОРУМЫ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00393" y="3914514"/>
            <a:ext cx="3752193" cy="121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РАБОТА СПЕЦИАЛИСТОВ ПО ЗАПРОСУ РОДИТЕЛЕЙ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39806" y="5369498"/>
            <a:ext cx="3673366" cy="1198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ИНДИВИДУАЛЬНОЕ КОНСУЛЬТИРОВАНИЕ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2" y="1259214"/>
            <a:ext cx="4886131" cy="2516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05" y="1286958"/>
            <a:ext cx="3701976" cy="25096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604356"/>
            <a:ext cx="8534400" cy="270163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СПАСИБО</a:t>
            </a:r>
            <a:br>
              <a:rPr lang="ru-RU" sz="6600" b="1" dirty="0"/>
            </a:br>
            <a:r>
              <a:rPr lang="ru-RU" sz="6600" b="1" dirty="0"/>
              <a:t>ЗА ВНИМАНИЕ !!!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0524" y="3307862"/>
            <a:ext cx="3634113" cy="363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064" y="396623"/>
            <a:ext cx="6288834" cy="2281264"/>
          </a:xfrm>
        </p:spPr>
        <p:txBody>
          <a:bodyPr>
            <a:noAutofit/>
          </a:bodyPr>
          <a:lstStyle/>
          <a:p>
            <a:r>
              <a:rPr lang="ru-RU" sz="4800" b="1" dirty="0"/>
              <a:t>ЧТО ТАКОЕ БАНК МОДУЛЬНЫХ МЕРОПРИЯТИЙ?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1" y="3315901"/>
            <a:ext cx="3269850" cy="307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10" y="3140554"/>
            <a:ext cx="5965909" cy="335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103" y="-72450"/>
            <a:ext cx="4641988" cy="4505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29" y="631768"/>
            <a:ext cx="11177734" cy="2402378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Это сочетание вариативных и инвариантных модулей – направлений воспитательной работы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6588" y="3026227"/>
            <a:ext cx="7051222" cy="35256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6358" y="482137"/>
            <a:ext cx="5371379" cy="5860473"/>
          </a:xfrm>
        </p:spPr>
        <p:txBody>
          <a:bodyPr>
            <a:normAutofit/>
          </a:bodyPr>
          <a:lstStyle/>
          <a:p>
            <a:r>
              <a:rPr lang="ru-RU" b="1" dirty="0"/>
              <a:t>Каждый модуль ориентирован на решение одной задачи и соответствует одному из направлений воспитательной работы в целом.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374" y="1087356"/>
            <a:ext cx="5212703" cy="468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7076"/>
            <a:ext cx="8534400" cy="5487324"/>
          </a:xfrm>
        </p:spPr>
        <p:txBody>
          <a:bodyPr>
            <a:normAutofit/>
          </a:bodyPr>
          <a:lstStyle/>
          <a:p>
            <a:r>
              <a:rPr lang="ru-RU" b="1" dirty="0"/>
              <a:t>В некоторых модулях(1, 2, 5, 6) выделяются несколько уровней: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- внешкольный</a:t>
            </a:r>
            <a:br>
              <a:rPr lang="ru-RU" b="1" dirty="0"/>
            </a:br>
            <a:r>
              <a:rPr lang="ru-RU" b="1" dirty="0"/>
              <a:t>- школьный</a:t>
            </a:r>
            <a:br>
              <a:rPr lang="ru-RU" b="1" dirty="0"/>
            </a:br>
            <a:r>
              <a:rPr lang="ru-RU" b="1" dirty="0"/>
              <a:t>- классный</a:t>
            </a:r>
            <a:br>
              <a:rPr lang="ru-RU" b="1" dirty="0"/>
            </a:br>
            <a:r>
              <a:rPr lang="ru-RU" b="1" dirty="0"/>
              <a:t>- индивидуальный</a:t>
            </a:r>
            <a:br>
              <a:rPr lang="ru-RU" b="1" dirty="0"/>
            </a:br>
            <a:r>
              <a:rPr lang="ru-RU" b="1" dirty="0"/>
              <a:t>- групповой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74815"/>
            <a:ext cx="8534400" cy="6010101"/>
          </a:xfrm>
        </p:spPr>
        <p:txBody>
          <a:bodyPr>
            <a:normAutofit/>
          </a:bodyPr>
          <a:lstStyle/>
          <a:p>
            <a:r>
              <a:rPr lang="ru-RU" b="1" dirty="0"/>
              <a:t>Направления воспитательной работы в нашем лицее:</a:t>
            </a:r>
            <a:br>
              <a:rPr lang="ru-RU" b="1" dirty="0"/>
            </a:br>
            <a:br>
              <a:rPr lang="ru-RU" b="1" dirty="0"/>
            </a:br>
            <a:r>
              <a:rPr lang="ru-RU" sz="2800" b="1" dirty="0"/>
              <a:t>1. Нравственно-эстетическое воспитание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2. патриотическое воспитание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3. гражданско-правовое воспитание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4. спортивно-оздоровительное воспитание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5.  Поликультурное воспитание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3" y="191193"/>
            <a:ext cx="11380122" cy="1446414"/>
          </a:xfrm>
        </p:spPr>
        <p:txBody>
          <a:bodyPr/>
          <a:lstStyle/>
          <a:p>
            <a:r>
              <a:rPr lang="ru-RU" b="1" dirty="0"/>
              <a:t>1. МОДУЛЬ «Ключевые общешкольные дела»</a:t>
            </a:r>
            <a:endParaRPr lang="ru-RU" b="1" dirty="0"/>
          </a:p>
        </p:txBody>
      </p:sp>
      <p:sp>
        <p:nvSpPr>
          <p:cNvPr id="4" name="Облачко с текстом: овальное 3"/>
          <p:cNvSpPr/>
          <p:nvPr/>
        </p:nvSpPr>
        <p:spPr>
          <a:xfrm>
            <a:off x="8212975" y="3649287"/>
            <a:ext cx="3632662" cy="19950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СОЦИАЛЬНЫЕ ПРОЕКТЫ</a:t>
            </a:r>
            <a:endParaRPr lang="ru-RU" sz="2400" b="1" dirty="0"/>
          </a:p>
        </p:txBody>
      </p:sp>
      <p:sp>
        <p:nvSpPr>
          <p:cNvPr id="6" name="Волна 5"/>
          <p:cNvSpPr/>
          <p:nvPr/>
        </p:nvSpPr>
        <p:spPr>
          <a:xfrm>
            <a:off x="1" y="1473825"/>
            <a:ext cx="3632662" cy="1734889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СПОРТИВНЫЕ СОСТЯЗАНИЯ</a:t>
            </a:r>
            <a:endParaRPr lang="ru-RU" sz="2000" b="1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39244" y="1473825"/>
            <a:ext cx="2842952" cy="1446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ОБЩЕШКОЛЬНЫЕ ПРАЗДНИКИ, ФЕСТИВАЛИ</a:t>
            </a:r>
            <a:endParaRPr lang="ru-RU" sz="2000" b="1" dirty="0"/>
          </a:p>
        </p:txBody>
      </p:sp>
      <p:sp>
        <p:nvSpPr>
          <p:cNvPr id="8" name="Свиток: горизонтальный 7"/>
          <p:cNvSpPr/>
          <p:nvPr/>
        </p:nvSpPr>
        <p:spPr>
          <a:xfrm>
            <a:off x="8622119" y="1637608"/>
            <a:ext cx="3187020" cy="14501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РИТУАЛЫ ПОСВЯЩЕНИЯ</a:t>
            </a:r>
            <a:endParaRPr lang="ru-RU" sz="2400" b="1" dirty="0"/>
          </a:p>
        </p:txBody>
      </p:sp>
      <p:sp>
        <p:nvSpPr>
          <p:cNvPr id="9" name="Свиток: вертикальный 8"/>
          <p:cNvSpPr/>
          <p:nvPr/>
        </p:nvSpPr>
        <p:spPr>
          <a:xfrm>
            <a:off x="4405746" y="3208714"/>
            <a:ext cx="2660072" cy="18412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ЦЕРЕМОНИИ </a:t>
            </a:r>
            <a:endParaRPr lang="ru-RU" sz="2000" b="1" dirty="0"/>
          </a:p>
          <a:p>
            <a:pPr algn="ctr"/>
            <a:r>
              <a:rPr lang="ru-RU" sz="2000" b="1" dirty="0"/>
              <a:t>НАГРАЖДЕНИЯ (ПО ИТОГАМ ГОДА)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556954" y="3377877"/>
            <a:ext cx="3017520" cy="1609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СОВЕТ АКТИВА ШКОЛЫ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95302" y="5444835"/>
            <a:ext cx="5170516" cy="12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ТРУДОВЫЕ, ЭКОЛОГИЧЕСКИЕ, ПАТРИОТИЧЕСКИЕ АКЦИИ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257695"/>
            <a:ext cx="11296996" cy="14297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2. Модуль «Классное руководство</a:t>
            </a:r>
            <a:br>
              <a:rPr lang="ru-RU" b="1" dirty="0"/>
            </a:br>
            <a:r>
              <a:rPr lang="ru-RU" b="1" dirty="0"/>
              <a:t> и наставничество»</a:t>
            </a:r>
            <a:endParaRPr lang="ru-RU" b="1" dirty="0"/>
          </a:p>
        </p:txBody>
      </p:sp>
      <p:sp>
        <p:nvSpPr>
          <p:cNvPr id="3" name="Облачко с текстом: овальное 2"/>
          <p:cNvSpPr/>
          <p:nvPr/>
        </p:nvSpPr>
        <p:spPr>
          <a:xfrm>
            <a:off x="1471352" y="1612669"/>
            <a:ext cx="3000895" cy="15187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КЛАССНЫЕ ЧАСЫ, БЕСЕДЫ</a:t>
            </a:r>
            <a:endParaRPr lang="ru-RU" sz="2400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138159" y="1687486"/>
            <a:ext cx="3383282" cy="13109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ИГРЫ, ТРЕНИНГИ НА СПЛОЧЕНИЕ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4472247" y="2643448"/>
            <a:ext cx="3366655" cy="1637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РАБОТА С РОДИТЕЛЯМИ</a:t>
            </a:r>
            <a:endParaRPr lang="ru-RU" sz="2400" b="1" dirty="0"/>
          </a:p>
        </p:txBody>
      </p:sp>
      <p:sp>
        <p:nvSpPr>
          <p:cNvPr id="6" name="Облачко с текстом: овальное 5"/>
          <p:cNvSpPr/>
          <p:nvPr/>
        </p:nvSpPr>
        <p:spPr>
          <a:xfrm>
            <a:off x="7838903" y="4281056"/>
            <a:ext cx="3682538" cy="17739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РАБОТА С УЧИТЕЛЯМИ, ПРЕПОДАЮЩИМИ В КЛАССЕ</a:t>
            </a:r>
            <a:endParaRPr lang="ru-RU" sz="20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31025" y="4580313"/>
            <a:ext cx="3798917" cy="13691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ИНДИВИДУАЛЬНАЯ РАБОТА С УЧАЩИМИСЯ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7" y="282634"/>
            <a:ext cx="11296997" cy="192024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3. Модуль «Курсы внеурочной деятельности и дополнительного образования»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8715207" y="1691639"/>
            <a:ext cx="3395747" cy="147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ПРОБЛЕМНО-ЦЕННОСТНОЕ ОБЩЕНИЕ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91437" y="1587732"/>
            <a:ext cx="3541221" cy="147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ПОЗНАВАТЕЛЬНАЯ ДЕЯТЕЛЬНОСТЬ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7481" y="3162992"/>
            <a:ext cx="2917766" cy="122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ХУДОЖЕСТВЕННОЕ ТВОРЧЕСТВО</a:t>
            </a:r>
            <a:endParaRPr lang="ru-RU" sz="20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016543" y="4804756"/>
            <a:ext cx="2793077" cy="15519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ИГРОВАЯ ДЕЯТЕЛЬНОСТЬ</a:t>
            </a:r>
            <a:endParaRPr lang="ru-RU" sz="20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48888" y="4804756"/>
            <a:ext cx="3059083" cy="1551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ТУРИСТСКО-КРАЕВЕДЧЕСКАЯ ДЕЯТЕЛЬНОСТЬ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4156364" y="5070763"/>
            <a:ext cx="4064924" cy="1670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СПОРТИВНО-ОЗДОРОВИТЕЛЬНАЯ ДЕЯТЕЛЬНОСТЬ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74873" y="3162992"/>
            <a:ext cx="2626822" cy="122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ТРУДОВАЯ ДЕЯТЕЛЬНОСТЬ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3326</Words>
  <Application>WPS Presentation</Application>
  <PresentationFormat>Широкоэкранный</PresentationFormat>
  <Paragraphs>171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Wingdings 3</vt:lpstr>
      <vt:lpstr>Century Gothic</vt:lpstr>
      <vt:lpstr>Microsoft YaHei</vt:lpstr>
      <vt:lpstr>Arial Unicode MS</vt:lpstr>
      <vt:lpstr>Calibri</vt:lpstr>
      <vt:lpstr>Сектор</vt:lpstr>
      <vt:lpstr>БАНК МОДУЛЬНЫХ МЕРОПРИЯТИЙ В ВОСПИТАТЕЛЬНОЙ РАБОТЕ ШКОЛЫ</vt:lpstr>
      <vt:lpstr>ЧТО ТАКОЕ БАНК МОДУЛЬНЫХ МЕРОПРИЯТИЙ?</vt:lpstr>
      <vt:lpstr>Это сочетание вариативных и инвариантных модулей – направлений воспитательной работы</vt:lpstr>
      <vt:lpstr>Каждый модуль ориентирован на решение одной задачи и соответствует одному из направлений воспитательной работы в целом.</vt:lpstr>
      <vt:lpstr>В некоторых модулях(1, 2, 5, 6) выделяются несколько уровней:  - внешкольный - школьный - классный - индивидуальный - групповой</vt:lpstr>
      <vt:lpstr>Направления воспитательной работы в нашем лицее:  1. Нравственно-эстетическое воспитание  2. патриотическое воспитание  3. гражданско-правовое воспитание  4. спортивно-оздоровительное воспитание  5.  Поликультурное воспитание</vt:lpstr>
      <vt:lpstr>1. МОДУЛЬ «Ключевые общешкольные дела»</vt:lpstr>
      <vt:lpstr>2. Модуль «Классное руководство  и наставничество»</vt:lpstr>
      <vt:lpstr>3. Модуль «Курсы внеурочной деятельности и дополнительного образования»</vt:lpstr>
      <vt:lpstr>4. МОДУЛЬ «ШКОЛЬНЫЙ УРОК»</vt:lpstr>
      <vt:lpstr>5. МОДУЛЬ «САМОУПРАВЛЕНИЕ»</vt:lpstr>
      <vt:lpstr>6. МОДУЛЬ «детские общественные объединения и волонтёрство»</vt:lpstr>
      <vt:lpstr>7. МОДУЛЬ  «ЭКСКУРСИИ, экспедиции, походы»</vt:lpstr>
      <vt:lpstr>          8. МОДУЛЬ «ПРОФОРИЕНТАЦИЯ»</vt:lpstr>
      <vt:lpstr>9. Модуль «ПРОФИЛАКТИКА»</vt:lpstr>
      <vt:lpstr>10. Модуль «Организация  предметно-эстетической среды»</vt:lpstr>
      <vt:lpstr>11. Модуль «Работа с родителями»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 МОДУЛЬНЫХ МЕРОПРИЯТИЙ В ВОСПИТАТЕЛЬНОЙ РАБОТЕ ШКОЛЫ</dc:title>
  <dc:creator>Кудрявцев Тарас</dc:creator>
  <cp:lastModifiedBy>taras</cp:lastModifiedBy>
  <cp:revision>37</cp:revision>
  <dcterms:created xsi:type="dcterms:W3CDTF">2021-03-27T17:30:00Z</dcterms:created>
  <dcterms:modified xsi:type="dcterms:W3CDTF">2022-01-24T20:34:28Z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F43238ED87CC41D1B0B1391C7692DDB6</vt:lpwstr>
  </property>
  <property fmtid="{D5CDD505-2E9C-101B-9397-08002B2CF9AE}" pid="3" name="KSOProductBuildVer">
    <vt:lpwstr>1033-11.2.0.10308</vt:lpwstr>
  </property>
</Properties>
</file>