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2" r:id="rId2"/>
    <p:sldId id="291" r:id="rId3"/>
    <p:sldId id="290" r:id="rId4"/>
    <p:sldId id="288" r:id="rId5"/>
    <p:sldId id="293" r:id="rId6"/>
    <p:sldId id="261" r:id="rId7"/>
    <p:sldId id="262" r:id="rId8"/>
    <p:sldId id="295" r:id="rId9"/>
    <p:sldId id="296" r:id="rId10"/>
    <p:sldId id="304" r:id="rId11"/>
    <p:sldId id="297" r:id="rId12"/>
    <p:sldId id="305" r:id="rId13"/>
    <p:sldId id="298" r:id="rId14"/>
    <p:sldId id="308" r:id="rId15"/>
    <p:sldId id="309" r:id="rId16"/>
    <p:sldId id="300" r:id="rId17"/>
    <p:sldId id="303" r:id="rId18"/>
    <p:sldId id="307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C7A7-7896-4D81-AA43-453B4644FEB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540E-823C-4F0F-9C3A-630931A91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79;&#1088;&#1080;&#1090;&#1077;&#1083;&#1100;&#1085;&#1072;&#1103;%20&#1075;&#1080;&#1084;&#1085;&#1072;&#1089;&#1090;&#1080;&#1082;&#1072;.ppt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77;&#1088;&#1072;&#1083;&#1072;&#1096;.av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«Да, путь познания не гладок.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Но знаем мы со школьных лет, 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20482" name="Picture 2" descr="Занимательные головоломки 5 Танграм фото, обсуждение * Форум о журнальных коллекциях Деагостини, Ашет, Eaglem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И поискам предела нет!»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Загадок больше, чем разгадок, 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36712"/>
            <a:ext cx="8686800" cy="216024"/>
          </a:xfrm>
        </p:spPr>
        <p:txBody>
          <a:bodyPr>
            <a:noAutofit/>
          </a:bodyPr>
          <a:lstStyle/>
          <a:p>
            <a:pPr algn="ctr"/>
            <a:r>
              <a:rPr lang="ru-RU" sz="4400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Gabriola" pitchFamily="82" charset="0"/>
                <a:cs typeface="Arial"/>
              </a:rPr>
              <a:t>«Золотые стихи» Пифагора</a:t>
            </a:r>
            <a:r>
              <a:rPr lang="ru-RU" sz="4400" dirty="0" smtClean="0">
                <a:latin typeface="Gabriola" pitchFamily="82" charset="0"/>
              </a:rPr>
              <a:t/>
            </a:r>
            <a:br>
              <a:rPr lang="ru-RU" sz="4400" dirty="0" smtClean="0">
                <a:latin typeface="Gabriola" pitchFamily="82" charset="0"/>
              </a:rPr>
            </a:br>
            <a:endParaRPr lang="ru-RU" sz="4400" b="1" dirty="0">
              <a:latin typeface="Gabriola" pitchFamily="82" charset="0"/>
            </a:endParaRPr>
          </a:p>
        </p:txBody>
      </p:sp>
      <p:sp>
        <p:nvSpPr>
          <p:cNvPr id="3" name="Стрелка вправо 2">
            <a:hlinkClick r:id="rId2" action="ppaction://hlinkpres?slideindex=1&amp;slidetitle="/>
          </p:cNvPr>
          <p:cNvSpPr/>
          <p:nvPr/>
        </p:nvSpPr>
        <p:spPr>
          <a:xfrm>
            <a:off x="5508104" y="5661248"/>
            <a:ext cx="324036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58052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Gabriola" pitchFamily="82" charset="0"/>
                <a:hlinkClick r:id="rId2" action="ppaction://hlinkpres?slideindex=1&amp;slidetitle="/>
              </a:rPr>
              <a:t>Физкультминутка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8" name="Picture 5" descr="f_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79871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3968" y="1988840"/>
            <a:ext cx="4536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90000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Не пренебрегай здоровьем своего тела.</a:t>
            </a:r>
          </a:p>
          <a:p>
            <a:pPr algn="ctr">
              <a:spcBef>
                <a:spcPct val="50000"/>
              </a:spcBef>
              <a:buSzPct val="90000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Доставляй ему вовремя пищу и питьё, и упражнения, в которых он нуждается.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Елена\Desktop\Scan0001.jpg"/>
          <p:cNvPicPr>
            <a:picLocks noChangeAspect="1" noChangeArrowheads="1"/>
          </p:cNvPicPr>
          <p:nvPr/>
        </p:nvPicPr>
        <p:blipFill>
          <a:blip r:embed="rId2" cstate="print"/>
          <a:srcRect l="22206" t="25740" r="29618" b="34513"/>
          <a:stretch>
            <a:fillRect/>
          </a:stretch>
        </p:blipFill>
        <p:spPr bwMode="auto">
          <a:xfrm>
            <a:off x="251520" y="1268760"/>
            <a:ext cx="374441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23728" y="4653136"/>
            <a:ext cx="144016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23728" y="1988840"/>
            <a:ext cx="0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1988840"/>
            <a:ext cx="1440160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83968" y="1340768"/>
            <a:ext cx="4464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Для крепления флагштока нужно натянуть 4 троса. Один конец каждого троса должен крепиться на высоте 15 м, другой на земле на расстоянии 8 м от флагштока. Хватит ли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70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м троса для крепления флагштока?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43711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9249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</a:rPr>
              <a:t>ЗАДАЧА</a:t>
            </a:r>
            <a:endParaRPr lang="ru-RU" sz="36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Решение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1115616" y="1628800"/>
            <a:ext cx="2088232" cy="33843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0131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94116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797152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323964" y="3089720"/>
            <a:ext cx="93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15 </a:t>
            </a:r>
            <a:r>
              <a:rPr lang="ru-RU" sz="2400" dirty="0" smtClean="0">
                <a:solidFill>
                  <a:schemeClr val="tx2"/>
                </a:solidFill>
              </a:rPr>
              <a:t>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0131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8 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9249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∆</a:t>
            </a:r>
            <a:r>
              <a:rPr lang="ru-RU" dirty="0" smtClean="0"/>
              <a:t> </a:t>
            </a:r>
            <a:r>
              <a:rPr lang="en-US" sz="2800" dirty="0" smtClean="0">
                <a:solidFill>
                  <a:schemeClr val="tx2"/>
                </a:solidFill>
                <a:latin typeface="Gabriola" pitchFamily="82" charset="0"/>
              </a:rPr>
              <a:t>ABC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– прямоугольный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По теореме Пифагора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АС² + ВС²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15² + 8²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9249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225 + 64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34290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289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38610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 = √289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43651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 = 17 (м) – один трос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48691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17 *4 = 68 (м) – 4 троса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537321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70 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м &gt; 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68 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м</a:t>
            </a:r>
          </a:p>
          <a:p>
            <a:pPr marL="514350" indent="-514350"/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Ответ: </a:t>
            </a:r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70 </a:t>
            </a:r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м </a:t>
            </a:r>
            <a:r>
              <a:rPr lang="ru-RU" sz="2800" b="1" smtClean="0">
                <a:solidFill>
                  <a:schemeClr val="tx2"/>
                </a:solidFill>
                <a:latin typeface="Gabriola" pitchFamily="82" charset="0"/>
              </a:rPr>
              <a:t>троса хватит.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</a:rPr>
              <a:t>ЗАДАЧА ИНДИЙСКОГО МАТЕМАТИКА XII ВЕКА БХАСКАРЫ</a:t>
            </a:r>
            <a:endParaRPr lang="ru-RU" sz="3600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" name="Picture 8" descr="Рисунок19_resize"/>
          <p:cNvPicPr>
            <a:picLocks noChangeAspect="1" noChangeArrowheads="1"/>
          </p:cNvPicPr>
          <p:nvPr/>
        </p:nvPicPr>
        <p:blipFill>
          <a:blip r:embed="rId2" cstate="print"/>
          <a:srcRect l="500" t="354" r="986" b="749"/>
          <a:stretch>
            <a:fillRect/>
          </a:stretch>
        </p:blipFill>
        <p:spPr bwMode="auto">
          <a:xfrm>
            <a:off x="323528" y="1700808"/>
            <a:ext cx="3016250" cy="42687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1595021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На берегу реки рос тополь одинокий.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Вдруг ветра порыв его ствол надломал.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Бедный тополь упал. И угол прямой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С теченьем реки его ствол составлял. Запомни теперь, что в этом месте река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 четыре лишь фута была широка.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Верхушка склонилась у края реки.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Осталось три фута всего от ствола,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Прошу тебя, скоро теперь мне скажи: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У тополя как велика высота?</a:t>
            </a:r>
            <a:endParaRPr lang="ru-RU" sz="28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276872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∆ АВС – прямоугольный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По теореме Пифагора АВ² = АС² + ВС²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3² + 4², АВ² = 9 + 16, АВ² = 25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 = √25, АВ = 5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Gabriola" pitchFamily="82" charset="0"/>
              </a:rPr>
              <a:t>CD = CB + BD = CB + AB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Gabriola" pitchFamily="82" charset="0"/>
              </a:rPr>
              <a:t>CD = 3 + 5 = 8 (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футов)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Ответ: 8 футов</a:t>
            </a:r>
            <a:endParaRPr lang="ru-RU" sz="2800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Теорема Пифагор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 l="14652" r="12085" b="5556"/>
          <a:stretch>
            <a:fillRect/>
          </a:stretch>
        </p:blipFill>
        <p:spPr bwMode="auto">
          <a:xfrm>
            <a:off x="539552" y="1988840"/>
            <a:ext cx="3240360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</a:rPr>
              <a:t>ЗАДАЧА ИЗ УЧЕБНИКА «АРИФМЕТИКА» ЛЕОНТИЯ МАГНИЦКОГО</a:t>
            </a:r>
            <a:endParaRPr lang="ru-RU" sz="36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0608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Случися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некому человеку к стене лестницу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прибрати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, стены же тоя высота есть 42 стопы. И обреете лестницу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долготью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58 стоп.  И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ведати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хочет,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колико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стоп сея лестницы нижний конец от стены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отстояти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имать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166026">
            <a:off x="2845020" y="4731291"/>
            <a:ext cx="110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58 стоп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83894" y="38203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42 стопы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 стоп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755576" y="1772816"/>
            <a:ext cx="2520280" cy="3600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08518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3732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40963" y="3505459"/>
            <a:ext cx="109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42 стопы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282511">
            <a:off x="1908916" y="3579163"/>
            <a:ext cx="110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58 стоп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445224"/>
            <a:ext cx="78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 стоп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7647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∆</a:t>
            </a:r>
            <a:r>
              <a:rPr lang="ru-RU" dirty="0" smtClean="0"/>
              <a:t> </a:t>
            </a:r>
            <a:r>
              <a:rPr lang="en-US" sz="2800" dirty="0" smtClean="0">
                <a:solidFill>
                  <a:schemeClr val="tx2"/>
                </a:solidFill>
                <a:latin typeface="Gabriola" pitchFamily="82" charset="0"/>
              </a:rPr>
              <a:t>ABC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 – прямоугольный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12687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По теореме Пифагора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177281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АВ² = АС² + ВС²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4" y="27089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ВС² = АВ² - АС²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7984" y="32129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ВС² = 58² - 42²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37170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ВС² = 3364 - 1764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2930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ВС² = 1600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7971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 = √1600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3012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ВС = 40 (стоп)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59492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Ответ: на 40 стоп.</a:t>
            </a:r>
            <a:endParaRPr lang="ru-RU" sz="28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292080" y="2276872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07704" y="1886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Решение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Домашнее задание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П. 54, № 483(б, г), № 484 (б)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Gabriola" pitchFamily="82" charset="0"/>
              </a:rPr>
              <a:t>Дополнительное задание: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</a:rPr>
              <a:t>Почему про теорему Пифагора говорят «Пифагоровы штаны во все стороны равны»? 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Gabriola" pitchFamily="82" charset="0"/>
              </a:rPr>
              <a:t>Итог урока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sz="3600" dirty="0" smtClean="0">
                <a:latin typeface="Gabriola" pitchFamily="82" charset="0"/>
              </a:rPr>
              <a:t>1. С чем мы познакомились?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latin typeface="Gabriola" pitchFamily="82" charset="0"/>
              </a:rPr>
              <a:t>С теоремой Пифагора</a:t>
            </a:r>
            <a:endParaRPr lang="ru-RU" sz="36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Gabriola" pitchFamily="82" charset="0"/>
              </a:rPr>
              <a:t>2. Сформулируйте теорему Пифагора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latin typeface="Gabriola" pitchFamily="82" charset="0"/>
              </a:rPr>
              <a:t>В прямоугольном треугольнике квадрат гипотенузы  равен сумме квадратов  катетов</a:t>
            </a:r>
            <a:endParaRPr lang="ru-RU" sz="3600" dirty="0" smtClean="0">
              <a:latin typeface="Gabriola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Gabriola" pitchFamily="82" charset="0"/>
              </a:rPr>
              <a:t>3. Для каких треугольников применяется теорема Пифагора?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latin typeface="Gabriola" pitchFamily="82" charset="0"/>
              </a:rPr>
              <a:t>Для прямоугольных треугольников</a:t>
            </a:r>
            <a:endParaRPr lang="ru-RU" sz="3600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1628800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4400" dirty="0" smtClean="0">
                <a:solidFill>
                  <a:schemeClr val="tx2"/>
                </a:solidFill>
                <a:latin typeface="Gabriola" pitchFamily="82" charset="0"/>
              </a:rPr>
              <a:t>«Своей работой сегодня я…, потому что…»</a:t>
            </a:r>
            <a:endParaRPr lang="ru-RU" sz="4400" b="0" i="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4725144"/>
            <a:ext cx="5904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chemeClr val="tx2"/>
                </a:solidFill>
                <a:latin typeface="Gabriola" pitchFamily="82" charset="0"/>
              </a:rPr>
              <a:t>«Мне захотелось…»</a:t>
            </a:r>
            <a:endParaRPr lang="ru-RU" sz="44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620688"/>
            <a:ext cx="6661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4400" dirty="0" smtClean="0">
                <a:solidFill>
                  <a:schemeClr val="tx2"/>
                </a:solidFill>
                <a:latin typeface="Gabriola" pitchFamily="82" charset="0"/>
              </a:rPr>
              <a:t>«Сегодня я узнал…»</a:t>
            </a:r>
            <a:endParaRPr lang="ru-RU" sz="44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1520" y="2564904"/>
            <a:ext cx="6156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4400" dirty="0" smtClean="0">
                <a:solidFill>
                  <a:schemeClr val="tx2"/>
                </a:solidFill>
                <a:latin typeface="Gabriola" pitchFamily="82" charset="0"/>
              </a:rPr>
              <a:t>«Я научился…»</a:t>
            </a:r>
            <a:endParaRPr lang="ru-RU" sz="44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1520" y="3645024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chemeClr val="tx2"/>
                </a:solidFill>
                <a:latin typeface="Gabriola" pitchFamily="82" charset="0"/>
              </a:rPr>
              <a:t>«Задания для меня показались…, потому что…»</a:t>
            </a:r>
            <a:endParaRPr lang="ru-RU" sz="4400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Немецкий математик Иоганн Кеплер сказал:</a:t>
            </a:r>
            <a:endParaRPr lang="ru-RU" sz="32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«Геометрия владеет многими сокровищами: одно из них  - это теорема Пифагора»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6804248" y="5733256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хранить0085"/>
          <p:cNvPicPr>
            <a:picLocks noChangeAspect="1" noChangeArrowheads="1"/>
          </p:cNvPicPr>
          <p:nvPr/>
        </p:nvPicPr>
        <p:blipFill>
          <a:blip r:embed="rId2" cstate="print"/>
          <a:srcRect l="2361" r="4723" b="5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>
            <a:off x="5580112" y="2924944"/>
            <a:ext cx="1224136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6470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Gabriola" pitchFamily="82" charset="0"/>
              </a:rPr>
              <a:t>Спасибо за урок!</a:t>
            </a:r>
            <a:endParaRPr lang="ru-RU" sz="6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1028" name="Picture 4" descr="Геометрия теорема пифагора 8 класс - Большой архив учеб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14854"/>
            <a:ext cx="4320480" cy="324036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Елена\Desktop\Scan0001.jpg"/>
          <p:cNvPicPr>
            <a:picLocks noChangeAspect="1" noChangeArrowheads="1"/>
          </p:cNvPicPr>
          <p:nvPr/>
        </p:nvPicPr>
        <p:blipFill>
          <a:blip r:embed="rId2" cstate="print"/>
          <a:srcRect l="22206" t="25740" r="29618" b="34513"/>
          <a:stretch>
            <a:fillRect/>
          </a:stretch>
        </p:blipFill>
        <p:spPr bwMode="auto">
          <a:xfrm>
            <a:off x="251520" y="1268760"/>
            <a:ext cx="374441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23728" y="4653136"/>
            <a:ext cx="144016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23728" y="1988840"/>
            <a:ext cx="0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1988840"/>
            <a:ext cx="1440160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83968" y="1340768"/>
            <a:ext cx="4464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Для крепления флагштока нужно натянуть 4 троса. Один конец каждого троса должен крепиться на высоте 15 м, другой на земле на расстоянии 8 м от флагштока. Хватит ли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70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м троса для крепления флагштока?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43711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9249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</a:rPr>
              <a:t>ЗАДАЧА</a:t>
            </a:r>
            <a:endParaRPr lang="ru-RU" sz="36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Gabriola" pitchFamily="82" charset="0"/>
              </a:rPr>
              <a:t>10.12.2014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84482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Классная работа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92494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abriola" pitchFamily="82" charset="0"/>
              </a:rPr>
              <a:t>Теорема Пифагора</a:t>
            </a:r>
            <a:endParaRPr lang="ru-RU" sz="48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Елена\Desktop\6a00d8341bf67c53ef01538e28a97b970b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531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486916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Пифагор Самосский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570 – 490 г.г. до н.э.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2656"/>
            <a:ext cx="8229600" cy="8549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Практическая работа </a:t>
            </a:r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измерьте стороны прямоугольного треугольника </a:t>
            </a:r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8229600" cy="4376788"/>
        </p:xfrm>
        <a:graphic>
          <a:graphicData uri="http://schemas.openxmlformats.org/drawingml/2006/table">
            <a:tbl>
              <a:tblPr/>
              <a:tblGrid>
                <a:gridCol w="2058988"/>
                <a:gridCol w="2057400"/>
                <a:gridCol w="2054225"/>
                <a:gridCol w="205898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1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2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3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Катет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Катет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Гипотенуза 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29438" y="5043488"/>
            <a:ext cx="15309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88024" y="5085184"/>
            <a:ext cx="1584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5816" y="5085184"/>
            <a:ext cx="13567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9249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3см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29249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29249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см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393305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393305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 см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4005064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>
            <p:ph type="body" idx="4294967295"/>
          </p:nvPr>
        </p:nvGraphicFramePr>
        <p:xfrm>
          <a:off x="323528" y="260648"/>
          <a:ext cx="8424862" cy="5256104"/>
        </p:xfrm>
        <a:graphic>
          <a:graphicData uri="http://schemas.openxmlformats.org/drawingml/2006/table">
            <a:tbl>
              <a:tblPr/>
              <a:tblGrid>
                <a:gridCol w="2108200"/>
                <a:gridCol w="2106612"/>
                <a:gridCol w="2101850"/>
                <a:gridCol w="2108200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1 ряд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2 ряд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abriola" pitchFamily="82" charset="0"/>
                          <a:cs typeface="Times New Roman" pitchFamily="18" charset="0"/>
                        </a:rPr>
                        <a:t>3 ряд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4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2</a:t>
                      </a:r>
                      <a:endParaRPr kumimoji="0" lang="en-US" sz="4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4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2</a:t>
                      </a:r>
                      <a:endParaRPr kumimoji="0" lang="en-US" sz="4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4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4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briola" pitchFamily="8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briola" pitchFamily="82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134076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9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42088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16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58112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25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34076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25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42088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144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653136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169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34076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36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242088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64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4581128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100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42900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a</a:t>
            </a:r>
            <a:r>
              <a:rPr lang="ru-RU" sz="4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 + </a:t>
            </a: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b</a:t>
            </a:r>
            <a:r>
              <a:rPr lang="ru-RU" sz="4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cs typeface="Times New Roman" pitchFamily="18" charset="0"/>
              </a:rPr>
              <a:t>2</a:t>
            </a:r>
            <a:endParaRPr lang="en-US" sz="4800" b="1" baseline="30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50100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25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50100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169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57301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100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661248"/>
            <a:ext cx="285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a² + b²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c² 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ТЕОРЕМА ПИФАГОРА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971600" y="1988840"/>
            <a:ext cx="2786063" cy="3000375"/>
          </a:xfrm>
          <a:prstGeom prst="rtTriangle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4096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852936"/>
            <a:ext cx="423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01317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55679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В прямоугольном треугольнике квадрат гипотенузы равен сумме квадратов катетов</a:t>
            </a:r>
            <a:endParaRPr lang="ru-RU" sz="32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5730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c² = a² + b²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725144"/>
            <a:ext cx="360040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СТИХОТВОРЕНИЕ О ТЕОРЕМЕ ПИФАГОРА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Если дан нам треугольник,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И притом с прямым углом.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То квадрат гипотенузы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Мы всегда легко найдём: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       Катеты в квадрат возводим,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       Сумму степеней находим –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       И таким простым путём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       К результату мы придём. 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                                           (И. </a:t>
            </a:r>
            <a:r>
              <a:rPr lang="ru-RU" sz="3600" b="1" i="1" dirty="0" err="1" smtClean="0">
                <a:solidFill>
                  <a:schemeClr val="tx2"/>
                </a:solidFill>
                <a:latin typeface="Gabriola" pitchFamily="82" charset="0"/>
              </a:rPr>
              <a:t>Дырченко</a:t>
            </a:r>
            <a:r>
              <a:rPr lang="ru-RU" sz="3600" b="1" i="1" dirty="0" smtClean="0">
                <a:solidFill>
                  <a:schemeClr val="tx2"/>
                </a:solidFill>
                <a:latin typeface="Gabriola" pitchFamily="82" charset="0"/>
              </a:rPr>
              <a:t>)</a:t>
            </a:r>
            <a:endParaRPr lang="ru-RU" sz="3600" b="1" dirty="0" smtClean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</TotalTime>
  <Words>724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10.12.2014</vt:lpstr>
      <vt:lpstr>Слайд 5</vt:lpstr>
      <vt:lpstr>Практическая работа  измерьте стороны прямоугольного треугольника </vt:lpstr>
      <vt:lpstr>Слайд 7</vt:lpstr>
      <vt:lpstr>ТЕОРЕМА ПИФАГОРА</vt:lpstr>
      <vt:lpstr>СТИХОТВОРЕНИЕ О ТЕОРЕМЕ ПИФАГОРА</vt:lpstr>
      <vt:lpstr>«Золотые стихи» Пифагора 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  <vt:lpstr>Итог урока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Пифагора</dc:title>
  <dc:creator>Елена</dc:creator>
  <cp:lastModifiedBy>Елена</cp:lastModifiedBy>
  <cp:revision>90</cp:revision>
  <dcterms:created xsi:type="dcterms:W3CDTF">2014-12-06T13:43:39Z</dcterms:created>
  <dcterms:modified xsi:type="dcterms:W3CDTF">2014-12-08T20:30:16Z</dcterms:modified>
</cp:coreProperties>
</file>