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7" r:id="rId11"/>
    <p:sldId id="270" r:id="rId12"/>
    <p:sldId id="264" r:id="rId13"/>
    <p:sldId id="277" r:id="rId14"/>
    <p:sldId id="266" r:id="rId15"/>
    <p:sldId id="27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062F5-83AE-4D41-8CCD-08A2EFCA209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33E27-55A6-41BF-A1A6-ECA69DF10C6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Консультация для родителей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Психологическая готовность к школе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01980" y="2638269"/>
            <a:ext cx="7165299" cy="3551394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Психологическая готовность к школе (синоним: школьная зрелость) </a:t>
            </a:r>
            <a:r>
              <a:rPr lang="ru-RU" b="1" dirty="0" smtClean="0">
                <a:solidFill>
                  <a:srgbClr val="002060"/>
                </a:solidFill>
              </a:rPr>
              <a:t>– </a:t>
            </a:r>
            <a:r>
              <a:rPr lang="ru-RU" b="1" i="1" dirty="0" smtClean="0">
                <a:solidFill>
                  <a:srgbClr val="002060"/>
                </a:solidFill>
              </a:rPr>
              <a:t>это необходимый и достаточный уровень психического развития ребенка для начала освоения школьной учебной программы в условиях обучения в группе сверстников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" name="Содержимое 5" descr="Рисунок1.jpg"/>
          <p:cNvPicPr>
            <a:picLocks noGrp="1" noChangeAspect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6660" y="1691005"/>
            <a:ext cx="3031490" cy="43421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en-US" b="1" i="1">
                <a:solidFill>
                  <a:srgbClr val="C00000"/>
                </a:solidFill>
                <a:sym typeface="+mn-ea"/>
              </a:rPr>
            </a:br>
            <a:br>
              <a:rPr lang="en-US" b="1" i="1">
                <a:solidFill>
                  <a:srgbClr val="C00000"/>
                </a:solidFill>
                <a:sym typeface="+mn-ea"/>
              </a:rPr>
            </a:br>
            <a:r>
              <a:rPr lang="en-US" b="1" i="1">
                <a:solidFill>
                  <a:srgbClr val="C00000"/>
                </a:solidFill>
                <a:sym typeface="+mn-ea"/>
              </a:rPr>
              <a:t>Как   определить, готов ли ваш ребенок к школе?</a:t>
            </a:r>
            <a:br>
              <a:rPr lang="en-US" b="1" i="1">
                <a:solidFill>
                  <a:srgbClr val="C00000"/>
                </a:solidFill>
                <a:sym typeface="+mn-ea"/>
              </a:rPr>
            </a:br>
            <a:br>
              <a:rPr lang="en-US" b="1" i="1">
                <a:solidFill>
                  <a:srgbClr val="C00000"/>
                </a:solidFill>
                <a:sym typeface="+mn-ea"/>
              </a:rPr>
            </a:br>
            <a:r>
              <a:rPr lang="en-US" b="1" i="1">
                <a:solidFill>
                  <a:srgbClr val="C00000"/>
                </a:solidFill>
                <a:sym typeface="+mn-ea"/>
              </a:rPr>
              <a:t>Это можно сделать с помощью следующих несложных проб</a:t>
            </a:r>
            <a:endParaRPr lang="en-US"/>
          </a:p>
        </p:txBody>
      </p:sp>
      <p:pic>
        <p:nvPicPr>
          <p:cNvPr id="100" name="Content Placeholder 99"/>
          <p:cNvPicPr>
            <a:picLocks noChangeAspect="1"/>
          </p:cNvPicPr>
          <p:nvPr>
            <p:ph idx="1"/>
          </p:nvPr>
        </p:nvPicPr>
        <p:blipFill>
          <a:blip r:embed="rId1"/>
          <a:srcRect r="-647" b="2030"/>
          <a:stretch>
            <a:fillRect/>
          </a:stretch>
        </p:blipFill>
        <p:spPr>
          <a:xfrm>
            <a:off x="3453130" y="3168015"/>
            <a:ext cx="4744085" cy="34315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19810" y="277495"/>
            <a:ext cx="6424930" cy="574738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sz="2400" b="1">
                <a:solidFill>
                  <a:srgbClr val="C00000"/>
                </a:solidFill>
              </a:rPr>
              <a:t>Проба №1.</a:t>
            </a:r>
            <a:r>
              <a:rPr lang="en-US" sz="2400"/>
              <a:t>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</a:rPr>
              <a:t>Срисовывание детьми графического образца, состоящего из геометрических фигур и элементов прописных букв. Образец должен быть нарисован на белом листе бумаги без линеечек и клеточек. Перерисовывать его надо на такой же белый лист бумаги. При срисовывании дети должны пользоваться простыми карандашами. Не разрешается использовать линейку и ластик. Образец может быть произвольно придуман взрослым.</a:t>
            </a:r>
            <a:endParaRPr lang="en-US" sz="2400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altLang="en-US" sz="2400" b="1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</a:rPr>
              <a:t>Данное задание позволит определить, справляется ли ребенок с работой по образцу.</a:t>
            </a:r>
            <a:endParaRPr lang="en-US" sz="2400" b="1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400" b="1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image001_18"/>
          <p:cNvPicPr>
            <a:picLocks noChangeAspect="1"/>
          </p:cNvPicPr>
          <p:nvPr>
            <p:ph sz="half" idx="2"/>
          </p:nvPr>
        </p:nvPicPr>
        <p:blipFill>
          <a:blip r:embed="rId1"/>
          <a:srcRect l="10225" t="3651" r="3313" b="27167"/>
          <a:stretch>
            <a:fillRect/>
          </a:stretch>
        </p:blipFill>
        <p:spPr>
          <a:xfrm>
            <a:off x="7761605" y="347345"/>
            <a:ext cx="3597275" cy="469836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480"/>
            <a:ext cx="10515600" cy="5003800"/>
          </a:xfrm>
        </p:spPr>
        <p:txBody>
          <a:bodyPr>
            <a:normAutofit/>
          </a:bodyPr>
          <a:p>
            <a:pPr marL="0" indent="0" algn="ctr">
              <a:buNone/>
            </a:pPr>
            <a:r>
              <a:rPr lang="en-US" b="1">
                <a:solidFill>
                  <a:srgbClr val="C00000"/>
                </a:solidFill>
                <a:sym typeface="+mn-ea"/>
              </a:rPr>
              <a:t>Проба № 2.</a:t>
            </a:r>
            <a:r>
              <a:rPr lang="en-US">
                <a:sym typeface="+mn-ea"/>
              </a:rPr>
              <a:t> </a:t>
            </a:r>
            <a:endParaRPr lang="en-US">
              <a:sym typeface="+mn-ea"/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  <a:sym typeface="+mn-ea"/>
              </a:rPr>
              <a:t>Проведение с детьми игры с правилами. Например, это может быть  игра «Черный, белый не берите, да и нет не говорите». В этой игре сразу видны дети, не соблюдающие правила и потому проигрывающие. А ведь в игре соблюдать правило проще, чем в учебном задании. Поэтому, если у ребенка есть проблема такого рода в игре, то в учебе она тем более проявится.</a:t>
            </a:r>
            <a:endParaRPr lang="en-US" b="1">
              <a:solidFill>
                <a:schemeClr val="accent5">
                  <a:lumMod val="75000"/>
                </a:schemeClr>
              </a:solidFill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" y="614045"/>
            <a:ext cx="11593195" cy="5563235"/>
          </a:xfrm>
        </p:spPr>
        <p:txBody>
          <a:bodyPr>
            <a:normAutofit lnSpcReduction="10000"/>
          </a:bodyPr>
          <a:p>
            <a:pPr marL="0" indent="0" algn="ctr">
              <a:buNone/>
            </a:pPr>
            <a:r>
              <a:rPr lang="en-US" b="1" i="1">
                <a:solidFill>
                  <a:srgbClr val="C00000"/>
                </a:solidFill>
                <a:sym typeface="+mn-ea"/>
              </a:rPr>
              <a:t>Проба № 3</a:t>
            </a:r>
            <a:endParaRPr lang="en-US">
              <a:sym typeface="+mn-ea"/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  <a:sym typeface="+mn-ea"/>
              </a:rPr>
              <a:t>Перед ребенком кладут перепутанную </a:t>
            </a:r>
            <a:r>
              <a:rPr lang="ru-RU" altLang="en-US" b="1">
                <a:solidFill>
                  <a:schemeClr val="accent5">
                    <a:lumMod val="75000"/>
                  </a:schemeClr>
                </a:solidFill>
                <a:sym typeface="+mn-ea"/>
              </a:rPr>
              <a:t>п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  <a:sym typeface="+mn-ea"/>
              </a:rPr>
              <a:t>оследовательность сюжетных картинок. Можно взять картинки из известной детям сказки. Картинок должно быть немного: от трех до пяти. Ребенку предлагают сложить правильную последовательность картинок и составить по ним рассказ. Чтобы справиться с этим заданием, у ребенка должен быть развит необходимый уровень обобщения.</a:t>
            </a:r>
            <a:endParaRPr lang="en-US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i="1">
                <a:solidFill>
                  <a:srgbClr val="C00000"/>
                </a:solidFill>
                <a:sym typeface="+mn-ea"/>
              </a:rPr>
              <a:t>Проба № 4</a:t>
            </a:r>
            <a:endParaRPr lang="en-US">
              <a:solidFill>
                <a:schemeClr val="accent5">
                  <a:lumMod val="75000"/>
                </a:schemeClr>
              </a:solidFill>
              <a:sym typeface="+mn-ea"/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  <a:sym typeface="+mn-ea"/>
              </a:rPr>
              <a:t>В игровой форме ребенку предлагают слова, в которых надо определить, есть ли там искомый звук. Каждый раз договариваются, какой звук надо будет найти. На каждый звук дается несколько слов. Для поиска предлагаются два гласных и два согласных звука. Искомые в словах звуки взрослый должен произносить очень четко, а гласные тянуть нараспев. </a:t>
            </a:r>
            <a:endParaRPr lang="en-US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ru-RU" altLang="en-US" b="1" i="1">
                <a:solidFill>
                  <a:srgbClr val="C00000"/>
                </a:solidFill>
              </a:rPr>
              <a:t>Школа - </a:t>
            </a:r>
            <a:br>
              <a:rPr lang="ru-RU" altLang="en-US" b="1" i="1">
                <a:solidFill>
                  <a:srgbClr val="C00000"/>
                </a:solidFill>
              </a:rPr>
            </a:br>
            <a:r>
              <a:rPr lang="ru-RU" altLang="en-US" b="1" i="1">
                <a:solidFill>
                  <a:srgbClr val="C00000"/>
                </a:solidFill>
              </a:rPr>
              <a:t>это естественный этап в жизни ребенка</a:t>
            </a:r>
            <a:endParaRPr lang="ru-RU" altLang="en-US" b="1" i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ru-RU" altLang="en-US" b="1">
                <a:solidFill>
                  <a:schemeClr val="accent5">
                    <a:lumMod val="75000"/>
                  </a:schemeClr>
                </a:solidFill>
              </a:rPr>
              <a:t>А помощь родителей выражается в понимании ребенка, </a:t>
            </a:r>
            <a:endParaRPr lang="ru-RU" altLang="en-US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altLang="en-US" b="1">
                <a:solidFill>
                  <a:schemeClr val="accent5">
                    <a:lumMod val="75000"/>
                  </a:schemeClr>
                </a:solidFill>
              </a:rPr>
              <a:t>в умении направить его и поддержать</a:t>
            </a:r>
            <a:endParaRPr lang="ru-RU" altLang="en-US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altLang="en-US" b="1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Content Placeholder 6" descr="hello_html_22cf102c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3587750" y="2981325"/>
            <a:ext cx="4156075" cy="27724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b="1" i="1" dirty="0" smtClean="0">
                <a:solidFill>
                  <a:srgbClr val="C00000"/>
                </a:solidFill>
                <a:effectLst/>
              </a:rPr>
            </a:br>
            <a:r>
              <a:rPr lang="ru-RU" sz="3600" b="1" i="1" dirty="0" smtClean="0">
                <a:solidFill>
                  <a:srgbClr val="C00000"/>
                </a:solidFill>
                <a:effectLst/>
              </a:rPr>
              <a:t>Психологическая готовность к школе возникает у детей не сама по себе, а образуется постепенно</a:t>
            </a:r>
            <a:r>
              <a:rPr lang="ru-RU" sz="3600" b="1" dirty="0" smtClean="0">
                <a:solidFill>
                  <a:srgbClr val="C00000"/>
                </a:solidFill>
                <a:effectLst/>
              </a:rPr>
              <a:t>:</a:t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861155" y="1825625"/>
            <a:ext cx="6145966" cy="4351338"/>
          </a:xfrm>
        </p:spPr>
        <p:txBody>
          <a:bodyPr>
            <a:normAutofit/>
          </a:bodyPr>
          <a:lstStyle/>
          <a:p>
            <a:pPr marL="539750" indent="-4572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в играх; </a:t>
            </a:r>
            <a:endParaRPr lang="ru-RU" b="1" dirty="0">
              <a:solidFill>
                <a:srgbClr val="002060"/>
              </a:solidFill>
            </a:endParaRPr>
          </a:p>
          <a:p>
            <a:pPr marL="539750" indent="-4572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>
                <a:solidFill>
                  <a:srgbClr val="002060"/>
                </a:solidFill>
              </a:rPr>
              <a:t>труде; </a:t>
            </a:r>
            <a:endParaRPr lang="ru-RU" b="1" dirty="0">
              <a:solidFill>
                <a:srgbClr val="002060"/>
              </a:solidFill>
            </a:endParaRPr>
          </a:p>
          <a:p>
            <a:pPr marL="539750" indent="-4572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>
                <a:solidFill>
                  <a:srgbClr val="002060"/>
                </a:solidFill>
              </a:rPr>
              <a:t>общении </a:t>
            </a:r>
            <a:r>
              <a:rPr lang="ru-RU" b="1" dirty="0" smtClean="0">
                <a:solidFill>
                  <a:srgbClr val="002060"/>
                </a:solidFill>
              </a:rPr>
              <a:t>со взрослыми  </a:t>
            </a:r>
            <a:r>
              <a:rPr lang="ru-RU" b="1" dirty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  <a:p>
            <a:pPr marL="539750" indent="-4572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сверстниками;</a:t>
            </a:r>
            <a:endParaRPr lang="ru-RU" b="1" dirty="0">
              <a:solidFill>
                <a:srgbClr val="002060"/>
              </a:solidFill>
            </a:endParaRPr>
          </a:p>
          <a:p>
            <a:pPr marL="539750" indent="-4572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 непосредственно образовательной деятельности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9" name="Содержимое 6" descr="0f29f301bec1i.jpg"/>
          <p:cNvPicPr>
            <a:picLocks noGrp="1" noChangeAspect="1"/>
          </p:cNvPicPr>
          <p:nvPr>
            <p:ph sz="half"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53360"/>
            <a:ext cx="3629025" cy="258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/>
              </a:rPr>
              <a:t>Составляющие психологической готовности: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Интеллектуальная готовность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Личностно-социальная готовность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Мотивационная готовность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Эмоционально-волевая готовность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6" name="Содержимое 9" descr="Рисунок4.jpg"/>
          <p:cNvPicPr>
            <a:picLocks noGrp="1" noChangeAspect="1"/>
          </p:cNvPicPr>
          <p:nvPr>
            <p:ph sz="half"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17015" y="1691005"/>
            <a:ext cx="3027680" cy="424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Интеллектуальная готовность</a:t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961" y="1420890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2060"/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Умение думать, анализировать, делать выводы. </a:t>
            </a:r>
            <a:endParaRPr lang="ru-RU" b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Развитие речи, словарный запас и способность рассказывать что-то на доступные темы, в том числе и элементарные сведения о себе.</a:t>
            </a:r>
            <a:endParaRPr lang="ru-RU" b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Способность к концентрации внимания, умение строить логические связи, развитие памяти, мелкая моторика.  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Личностно-социальная готовность</a:t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002060"/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Умеет ли ребенок общаться с детьми. </a:t>
            </a:r>
            <a:endParaRPr lang="ru-RU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Clr>
                <a:srgbClr val="002060"/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Проявляет ли инициативу в общении или ждет, когда его позовут другие ребята. </a:t>
            </a:r>
            <a:endParaRPr lang="ru-RU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Clr>
                <a:srgbClr val="002060"/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Чувствует ли принятые в обществе нормы общения.</a:t>
            </a:r>
            <a:endParaRPr lang="ru-RU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Clr>
                <a:srgbClr val="002060"/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Готов ли учитывать интересы других детей или коллективные интересы, умеет ли отстаивать свое мнение. </a:t>
            </a:r>
            <a:endParaRPr lang="ru-RU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Clr>
                <a:srgbClr val="002060"/>
              </a:buClr>
              <a:defRPr/>
            </a:pPr>
            <a:r>
              <a:rPr lang="ru-RU" b="1" dirty="0">
                <a:solidFill>
                  <a:srgbClr val="002060"/>
                </a:solidFill>
              </a:rPr>
              <a:t>Чувствует ли разницу в общении с </a:t>
            </a:r>
            <a:r>
              <a:rPr lang="ru-RU" b="1" dirty="0" smtClean="0">
                <a:solidFill>
                  <a:srgbClr val="002060"/>
                </a:solidFill>
              </a:rPr>
              <a:t>детьми</a:t>
            </a:r>
            <a:r>
              <a:rPr lang="ru-RU" b="1" dirty="0">
                <a:solidFill>
                  <a:srgbClr val="002060"/>
                </a:solidFill>
              </a:rPr>
              <a:t>, учителями и другими взрослыми, родителями.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517525"/>
            <a:ext cx="10515600" cy="6337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Мотивационная готовность</a:t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19735" y="3722370"/>
            <a:ext cx="11162030" cy="2364105"/>
          </a:xfrm>
        </p:spPr>
        <p:txBody>
          <a:bodyPr>
            <a:normAutofit fontScale="87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+mn-lt"/>
                <a:cs typeface="+mn-cs"/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Желательно рассказывать ребенку о своих школьных годах, вспоминая смешные и поучительные случаи, читать вместе с ребенком книги о школе, рассказывать о школьных порядках, устроить малышу экскурсию по будущей школе, показав ему, где он будет учиться. Полезны занятия, которые развивают фантазию и воображение:  рисование, лепка, конструирование, а также самостоятельность  и упорство: занятия в кружках и секциях.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Содержимое 7" descr="Рисунок7.jpg"/>
          <p:cNvPicPr>
            <a:picLocks noGrp="1" noChangeAspect="1"/>
          </p:cNvPicPr>
          <p:nvPr>
            <p:ph sz="half"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4373" y="1484920"/>
            <a:ext cx="2771631" cy="2096012"/>
          </a:xfrm>
        </p:spPr>
      </p:pic>
      <p:sp>
        <p:nvSpPr>
          <p:cNvPr id="8" name="Прямоугольник 7"/>
          <p:cNvSpPr/>
          <p:nvPr/>
        </p:nvSpPr>
        <p:spPr>
          <a:xfrm>
            <a:off x="4719320" y="1691005"/>
            <a:ext cx="6433185" cy="2338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9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Познавательный интерес, желание узнавать что то новое.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9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altLang="ru-RU" sz="2000" b="1" dirty="0" err="1" smtClean="0">
                <a:solidFill>
                  <a:srgbClr val="002060"/>
                </a:solidFill>
              </a:rPr>
              <a:t>Сформированность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  </a:t>
            </a:r>
            <a:r>
              <a:rPr lang="ru-RU" altLang="ru-RU" sz="2000" b="1" dirty="0">
                <a:solidFill>
                  <a:srgbClr val="002060"/>
                </a:solidFill>
              </a:rPr>
              <a:t>положительного отношения:</a:t>
            </a:r>
            <a:endParaRPr lang="ru-RU" altLang="ru-RU" sz="2000" b="1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990000"/>
              </a:buClr>
            </a:pPr>
            <a:r>
              <a:rPr lang="ru-RU" altLang="ru-RU" sz="2000" b="1" dirty="0" smtClean="0">
                <a:solidFill>
                  <a:srgbClr val="002060"/>
                </a:solidFill>
              </a:rPr>
              <a:t> - к </a:t>
            </a:r>
            <a:r>
              <a:rPr lang="ru-RU" altLang="ru-RU" sz="2000" b="1" dirty="0">
                <a:solidFill>
                  <a:srgbClr val="002060"/>
                </a:solidFill>
              </a:rPr>
              <a:t>школе,</a:t>
            </a:r>
            <a:endParaRPr lang="ru-RU" altLang="ru-RU" sz="2000" b="1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990000"/>
              </a:buClr>
            </a:pPr>
            <a:r>
              <a:rPr lang="ru-RU" altLang="ru-RU" sz="2000" b="1" dirty="0" smtClean="0">
                <a:solidFill>
                  <a:srgbClr val="002060"/>
                </a:solidFill>
              </a:rPr>
              <a:t> - к учителю</a:t>
            </a:r>
            <a:r>
              <a:rPr lang="ru-RU" altLang="ru-RU" sz="2000" b="1" dirty="0">
                <a:solidFill>
                  <a:srgbClr val="002060"/>
                </a:solidFill>
              </a:rPr>
              <a:t>, </a:t>
            </a:r>
            <a:endParaRPr lang="ru-RU" altLang="ru-RU" sz="2000" b="1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990000"/>
              </a:buClr>
            </a:pPr>
            <a:r>
              <a:rPr lang="ru-RU" altLang="ru-RU" sz="2000" b="1" dirty="0" smtClean="0">
                <a:solidFill>
                  <a:srgbClr val="002060"/>
                </a:solidFill>
              </a:rPr>
              <a:t> - к учебной </a:t>
            </a:r>
            <a:r>
              <a:rPr lang="ru-RU" altLang="ru-RU" sz="2000" b="1" dirty="0">
                <a:solidFill>
                  <a:srgbClr val="002060"/>
                </a:solidFill>
              </a:rPr>
              <a:t>деятельности, 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990000"/>
              </a:buClr>
            </a:pPr>
            <a:r>
              <a:rPr lang="ru-RU" altLang="ru-RU" sz="2000" b="1" dirty="0" smtClean="0">
                <a:solidFill>
                  <a:srgbClr val="002060"/>
                </a:solidFill>
              </a:rPr>
              <a:t>-  к самому себе.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marL="392430" indent="-273050">
              <a:spcBef>
                <a:spcPct val="0"/>
              </a:spcBef>
              <a:buClr>
                <a:srgbClr val="990000"/>
              </a:buClr>
              <a:buFont typeface="Wingdings" panose="05000000000000000000" pitchFamily="2" charset="2"/>
              <a:buChar char="ü"/>
            </a:pP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475" y="365125"/>
            <a:ext cx="10220325" cy="939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+mj-lt"/>
              </a:rPr>
              <a:t>Эмоционально-волевая готовность </a:t>
            </a:r>
            <a:br>
              <a:rPr lang="ru-RU" dirty="0" smtClean="0">
                <a:solidFill>
                  <a:srgbClr val="0070C0"/>
                </a:solidFill>
                <a:latin typeface="+mj-lt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3297555"/>
            <a:ext cx="5502910" cy="3103245"/>
          </a:xfrm>
        </p:spPr>
        <p:txBody>
          <a:bodyPr>
            <a:normAutofit lnSpcReduction="20000"/>
          </a:bodyPr>
          <a:lstStyle/>
          <a:p>
            <a:pPr marL="342900" indent="-342900"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Способность делать не только то, что хочу, но и то, что надо, не бояться трудностей, разрешать их самостоятельно.</a:t>
            </a:r>
            <a:endParaRPr lang="ru-RU" dirty="0">
              <a:solidFill>
                <a:srgbClr val="002060"/>
              </a:solidFill>
            </a:endParaRPr>
          </a:p>
          <a:p>
            <a:pPr marL="171450" indent="-171450"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ru-RU" sz="1000" dirty="0">
              <a:solidFill>
                <a:srgbClr val="002060"/>
              </a:solidFill>
            </a:endParaRPr>
          </a:p>
          <a:p>
            <a:pPr marL="171450" indent="-171450"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ru-RU" sz="1000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Адекватная самооценка и положительный образ </a:t>
            </a:r>
            <a:r>
              <a:rPr lang="ru-RU" dirty="0" smtClean="0">
                <a:solidFill>
                  <a:srgbClr val="002060"/>
                </a:solidFill>
              </a:rPr>
              <a:t>себя</a:t>
            </a:r>
            <a:r>
              <a:rPr lang="ru-RU" dirty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pPr marL="171450" indent="-171450"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ru-RU" sz="1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ru-RU" sz="1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Умение сосредоточиться, управление эмоциями.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6" descr="FrustratedChild710.jpg"/>
          <p:cNvPicPr>
            <a:picLocks noGrp="1" noChangeAspect="1"/>
          </p:cNvPicPr>
          <p:nvPr>
            <p:ph sz="half"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4" r="17176"/>
          <a:stretch>
            <a:fillRect/>
          </a:stretch>
        </p:blipFill>
        <p:spPr>
          <a:xfrm>
            <a:off x="1642745" y="1304925"/>
            <a:ext cx="2452370" cy="184531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effectLst/>
              </a:rPr>
              <a:t>Формированию этих качеств поможет игра!</a:t>
            </a:r>
            <a:br>
              <a:rPr lang="ru-RU" b="1" dirty="0" smtClean="0">
                <a:solidFill>
                  <a:srgbClr val="C00000"/>
                </a:solidFill>
                <a:effectLst/>
              </a:rPr>
            </a:br>
            <a:r>
              <a:rPr lang="ru-RU" b="1" dirty="0" smtClean="0">
                <a:solidFill>
                  <a:srgbClr val="002060"/>
                </a:solidFill>
                <a:effectLst/>
              </a:rPr>
              <a:t>Игры учат спокойно дожидаться своей очереди, своего хода, с достоинством проигрывать, выстраивать свою стратегию и при этом учитывать постоянно меняющиеся обстоятельства и т.д.</a:t>
            </a:r>
            <a:br>
              <a:rPr lang="ru-RU" b="1" dirty="0" smtClean="0">
                <a:solidFill>
                  <a:srgbClr val="002060"/>
                </a:solidFill>
                <a:effectLst/>
              </a:rPr>
            </a:br>
            <a:r>
              <a:rPr lang="ru-RU" b="1" dirty="0" smtClean="0">
                <a:solidFill>
                  <a:srgbClr val="002060"/>
                </a:solidFill>
                <a:effectLst/>
              </a:rPr>
              <a:t>Также необходимо приучать ребенка к смене деятельности, режиму дня.</a:t>
            </a:r>
            <a:br>
              <a:rPr lang="ru-RU" b="1" dirty="0" smtClean="0">
                <a:solidFill>
                  <a:srgbClr val="002060"/>
                </a:solidFill>
                <a:effectLst/>
              </a:rPr>
            </a:br>
            <a:r>
              <a:rPr lang="ru-RU" b="1" dirty="0" smtClean="0">
                <a:solidFill>
                  <a:srgbClr val="002060"/>
                </a:solidFill>
                <a:effectLst/>
              </a:rPr>
              <a:t>Важно проявлять веру в ребенка, искренне поощрять, помогать  и  поддерживать. Потихоньку ребенок разовьет в себе способность к волевому усилию, но не сразу. Помогите ему!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90600" y="460375"/>
            <a:ext cx="9448800" cy="246761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В школе слабое развитие произвольного поведения проявляется в том, что ребенок:</a:t>
            </a:r>
            <a:endParaRPr lang="en-US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- не слушает учителя на уроках, не выполняет заданий;</a:t>
            </a:r>
            <a:endParaRPr lang="en-US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- не умеет работать по правилу;</a:t>
            </a:r>
            <a:endParaRPr lang="en-US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- нарушает дисциплину.</a:t>
            </a:r>
            <a:endParaRPr lang="en-US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8315" y="3467735"/>
            <a:ext cx="10865485" cy="2709545"/>
          </a:xfrm>
        </p:spPr>
        <p:txBody>
          <a:bodyPr>
            <a:normAutofit/>
          </a:bodyPr>
          <a:p>
            <a:pPr marL="0" indent="0" algn="ctr">
              <a:buNone/>
            </a:pPr>
            <a:r>
              <a:rPr lang="ru-RU" altLang="en-US" sz="2400" b="1">
                <a:solidFill>
                  <a:srgbClr val="C00000"/>
                </a:solidFill>
              </a:rPr>
              <a:t>Игры для развития произвольного внимания </a:t>
            </a:r>
            <a:endParaRPr lang="ru-RU" altLang="en-US" sz="2400" b="1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altLang="en-US" sz="2400" b="1">
                <a:solidFill>
                  <a:schemeClr val="accent5">
                    <a:lumMod val="75000"/>
                  </a:schemeClr>
                </a:solidFill>
              </a:rPr>
              <a:t>Съедобное - не съедобное</a:t>
            </a:r>
            <a:endParaRPr lang="ru-RU" altLang="en-US" sz="2400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ru-RU" altLang="en-US" sz="2400" b="1">
                <a:solidFill>
                  <a:schemeClr val="accent5">
                    <a:lumMod val="75000"/>
                  </a:schemeClr>
                </a:solidFill>
              </a:rPr>
              <a:t>Съедобное-хлопнуть 1 раз; не съедобное - хлопнуть 2 раза</a:t>
            </a:r>
            <a:endParaRPr lang="ru-RU" altLang="en-US" sz="2400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ru-RU" altLang="en-US" sz="2400" b="1">
                <a:solidFill>
                  <a:schemeClr val="accent5">
                    <a:lumMod val="75000"/>
                  </a:schemeClr>
                </a:solidFill>
              </a:rPr>
              <a:t>Насекомое - хлопнуть 1 раз, животное - хлопнуть 2 раза, птица - хлопнуть 3 раза.</a:t>
            </a:r>
            <a:endParaRPr lang="ru-RU" altLang="en-US" sz="2400" b="1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l">
              <a:buNone/>
            </a:pPr>
            <a:endParaRPr lang="ru-RU" altLang="en-US" sz="2400" b="1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545"/>
          </a:xfrm>
        </p:spPr>
        <p:txBody>
          <a:bodyPr>
            <a:normAutofit fontScale="90000"/>
          </a:bodyPr>
          <a:p>
            <a:pPr algn="ctr"/>
            <a:r>
              <a:rPr lang="ru-RU" altLang="en-US" sz="4000" b="1">
                <a:solidFill>
                  <a:srgbClr val="C00000"/>
                </a:solidFill>
                <a:latin typeface="+mn-lt"/>
                <a:cs typeface="+mn-lt"/>
                <a:sym typeface="+mn-ea"/>
              </a:rPr>
              <a:t>Упражнение</a:t>
            </a:r>
            <a:r>
              <a:rPr lang="en-US" sz="4000" b="1">
                <a:solidFill>
                  <a:srgbClr val="C00000"/>
                </a:solidFill>
                <a:latin typeface="+mn-lt"/>
                <a:cs typeface="+mn-lt"/>
                <a:sym typeface="+mn-ea"/>
              </a:rPr>
              <a:t> «Палочки и крестики»</a:t>
            </a:r>
            <a:br>
              <a:rPr lang="en-US" sz="4000" b="1">
                <a:solidFill>
                  <a:srgbClr val="C00000"/>
                </a:solidFill>
                <a:latin typeface="+mn-lt"/>
                <a:cs typeface="+mn-lt"/>
              </a:rPr>
            </a:br>
            <a:endParaRPr lang="en-US" sz="4000" b="1">
              <a:solidFill>
                <a:srgbClr val="C00000"/>
              </a:solidFill>
              <a:latin typeface="+mn-lt"/>
              <a:cs typeface="+mn-lt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530860" y="1042035"/>
            <a:ext cx="10822940" cy="5194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70000"/>
              </a:lnSpc>
            </a:pPr>
            <a:endParaRPr lang="en-US"/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C00000"/>
                </a:solidFill>
              </a:rPr>
              <a:t>Цель</a:t>
            </a:r>
            <a:r>
              <a:rPr lang="en-US" sz="2400" b="1">
                <a:solidFill>
                  <a:srgbClr val="002060"/>
                </a:solidFill>
              </a:rPr>
              <a:t>: Развитие уровня саморегуляции и самоконтроля.</a:t>
            </a: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002060"/>
                </a:solidFill>
              </a:rPr>
              <a:t>Приготовьте для ребенка  тетрадный лист в клеточку с полями и попросите его писать палочки и крестики так как это записано в образце</a:t>
            </a:r>
            <a:r>
              <a:rPr lang="ru-RU" altLang="en-US" sz="2400" b="1">
                <a:solidFill>
                  <a:srgbClr val="002060"/>
                </a:solidFill>
              </a:rPr>
              <a:t> </a:t>
            </a:r>
            <a:r>
              <a:rPr lang="en-US" sz="2400" b="1">
                <a:solidFill>
                  <a:srgbClr val="002060"/>
                </a:solidFill>
              </a:rPr>
              <a:t>в течение 5 минут</a:t>
            </a: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002060"/>
                </a:solidFill>
              </a:rPr>
              <a:t>I + I + I – I + I + I – I</a:t>
            </a: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endParaRPr lang="en-US" sz="2400" b="1">
              <a:solidFill>
                <a:srgbClr val="C0000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C00000"/>
                </a:solidFill>
              </a:rPr>
              <a:t>Правила игры.</a:t>
            </a:r>
            <a:endParaRPr lang="en-US" sz="2400" b="1">
              <a:solidFill>
                <a:srgbClr val="C00000"/>
              </a:solidFill>
            </a:endParaRPr>
          </a:p>
          <a:p>
            <a:pPr>
              <a:lnSpc>
                <a:spcPct val="70000"/>
              </a:lnSpc>
            </a:pP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002060"/>
                </a:solidFill>
              </a:rPr>
              <a:t>1. Писать крестики и палочки точно в такой же последовательности как в образце.</a:t>
            </a: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002060"/>
                </a:solidFill>
              </a:rPr>
              <a:t>2. Переходить на другую строчку только после знака “–“.</a:t>
            </a: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002060"/>
                </a:solidFill>
              </a:rPr>
              <a:t>3. Нельзя писать на полях.</a:t>
            </a: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002060"/>
                </a:solidFill>
              </a:rPr>
              <a:t>4. Каждый знак следует писать в одной клеточке.</a:t>
            </a: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endParaRPr lang="en-US" sz="2400" b="1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002060"/>
                </a:solidFill>
              </a:rPr>
              <a:t>5. Соблюдать расстояние между строчками – 2 клеточки.</a:t>
            </a:r>
            <a:endParaRPr lang="en-US" sz="24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5328</Words>
  <Application>WPS Presentation</Application>
  <PresentationFormat>Широкоэкранный</PresentationFormat>
  <Paragraphs>119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Тема Office</vt:lpstr>
      <vt:lpstr>Консультация для родителей Психологическая готовность к школе</vt:lpstr>
      <vt:lpstr> Психологическая готовность к школе возникает у детей не сама по себе, а образуется постепенно: </vt:lpstr>
      <vt:lpstr>Составляющие психологической готовности:</vt:lpstr>
      <vt:lpstr>Интеллектуальная готовность </vt:lpstr>
      <vt:lpstr>Личностно-социальная готовность </vt:lpstr>
      <vt:lpstr>Мотивационная готовность </vt:lpstr>
      <vt:lpstr>Эмоционально-волевая готовность  </vt:lpstr>
      <vt:lpstr>PowerPoint 演示文稿</vt:lpstr>
      <vt:lpstr>Игра «Палочки и крестики» </vt:lpstr>
      <vt:lpstr>  Как   определить, готов ли ваш ребенок к школе?  Это можно сделать с помощью следующих несложных проб</vt:lpstr>
      <vt:lpstr>PowerPoint 演示文稿</vt:lpstr>
      <vt:lpstr>PowerPoint 演示文稿</vt:lpstr>
      <vt:lpstr>PowerPoint 演示文稿</vt:lpstr>
      <vt:lpstr>Школа -  это естественный этап в жизни ребенка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007</cp:lastModifiedBy>
  <cp:revision>30</cp:revision>
  <dcterms:created xsi:type="dcterms:W3CDTF">2022-01-14T11:09:00Z</dcterms:created>
  <dcterms:modified xsi:type="dcterms:W3CDTF">2022-01-22T09:00:00Z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C0355E32515C42E68CA50423603162A2</vt:lpwstr>
  </property>
  <property fmtid="{D5CDD505-2E9C-101B-9397-08002B2CF9AE}" pid="3" name="KSOProductBuildVer">
    <vt:lpwstr>1033-11.2.0.10308</vt:lpwstr>
  </property>
</Properties>
</file>