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56" r:id="rId2"/>
    <p:sldId id="264" r:id="rId3"/>
    <p:sldId id="265" r:id="rId4"/>
    <p:sldId id="266" r:id="rId5"/>
    <p:sldId id="267" r:id="rId6"/>
    <p:sldId id="269" r:id="rId7"/>
    <p:sldId id="270" r:id="rId8"/>
    <p:sldId id="268" r:id="rId9"/>
    <p:sldId id="271" r:id="rId10"/>
    <p:sldId id="272" r:id="rId11"/>
    <p:sldId id="275" r:id="rId12"/>
    <p:sldId id="273" r:id="rId13"/>
    <p:sldId id="274" r:id="rId14"/>
    <p:sldId id="276" r:id="rId15"/>
    <p:sldId id="279" r:id="rId16"/>
    <p:sldId id="277"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42C7C62C-6075-426B-B9CE-B65FA7FF71B9}">
          <p14:sldIdLst>
            <p14:sldId id="256"/>
            <p14:sldId id="26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5896"/>
    <a:srgbClr val="EB752B"/>
    <a:srgbClr val="F1F1F1"/>
    <a:srgbClr val="C6D4DF"/>
    <a:srgbClr val="F3F0ED"/>
    <a:srgbClr val="E1DAD2"/>
    <a:srgbClr val="FEFEFE"/>
    <a:srgbClr val="C1C9CD"/>
    <a:srgbClr val="7C96A3"/>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60" autoAdjust="0"/>
  </p:normalViewPr>
  <p:slideViewPr>
    <p:cSldViewPr snapToGrid="0">
      <p:cViewPr varScale="1">
        <p:scale>
          <a:sx n="74" d="100"/>
          <a:sy n="74" d="100"/>
        </p:scale>
        <p:origin x="-124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2952" y="10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pPr/>
              <a:t>7/28/2021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pPr/>
              <a:t>‹#›</a:t>
            </a:fld>
            <a:endParaRPr lang="en-US"/>
          </a:p>
        </p:txBody>
      </p:sp>
    </p:spTree>
    <p:extLst>
      <p:ext uri="{BB962C8B-B14F-4D97-AF65-F5344CB8AC3E}">
        <p14:creationId xmlns=""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27508456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5300949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pPr/>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pPr/>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pPr/>
              <a:t>7/28/2021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pPr/>
              <a:t>7/28/2021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pPr/>
              <a:t>7/28/2021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287254"/>
            <a:ext cx="7869890" cy="488970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pPr/>
              <a:t>7/28/2021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pPr/>
              <a:t>‹#›</a:t>
            </a:fld>
            <a:endParaRPr lang="en-US"/>
          </a:p>
        </p:txBody>
      </p:sp>
      <p:sp>
        <p:nvSpPr>
          <p:cNvPr id="2" name="Title Placeholder 1"/>
          <p:cNvSpPr>
            <a:spLocks noGrp="1"/>
          </p:cNvSpPr>
          <p:nvPr>
            <p:ph type="title"/>
          </p:nvPr>
        </p:nvSpPr>
        <p:spPr>
          <a:xfrm>
            <a:off x="628650" y="163208"/>
            <a:ext cx="7886699" cy="998742"/>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0E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9" name="Title 1"/>
          <p:cNvSpPr txBox="1">
            <a:spLocks/>
          </p:cNvSpPr>
          <p:nvPr/>
        </p:nvSpPr>
        <p:spPr>
          <a:xfrm>
            <a:off x="302840" y="837127"/>
            <a:ext cx="4761077" cy="17343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n-lt"/>
            </a:endParaRPr>
          </a:p>
        </p:txBody>
      </p:sp>
      <p:sp>
        <p:nvSpPr>
          <p:cNvPr id="5" name="Подзаголовок 4"/>
          <p:cNvSpPr>
            <a:spLocks noGrp="1"/>
          </p:cNvSpPr>
          <p:nvPr>
            <p:ph type="subTitle" idx="1"/>
          </p:nvPr>
        </p:nvSpPr>
        <p:spPr>
          <a:xfrm>
            <a:off x="193183" y="437882"/>
            <a:ext cx="6825803" cy="1571222"/>
          </a:xfrm>
        </p:spPr>
        <p:txBody>
          <a:bodyPr>
            <a:normAutofit fontScale="85000" lnSpcReduction="10000"/>
          </a:bodyPr>
          <a:lstStyle/>
          <a:p>
            <a:r>
              <a:rPr lang="ru-RU" i="1" dirty="0" smtClean="0">
                <a:latin typeface="Times New Roman"/>
                <a:cs typeface="Times New Roman"/>
              </a:rPr>
              <a:t>Государственное бюджетное общеобразовательное учреждение Самарской области основная общеобразовательная школа № 7  имени кавалера  ордена славы М.А. Николаева города Сызрань городского округа Сызрань Самарской области  СП «Детский сад №4»</a:t>
            </a:r>
            <a:r>
              <a:rPr lang="ru-RU" sz="3600" b="1" i="1" dirty="0" smtClean="0">
                <a:solidFill>
                  <a:srgbClr val="FFFF00"/>
                </a:solidFill>
                <a:latin typeface="Times New Roman" pitchFamily="18" charset="0"/>
                <a:cs typeface="Times New Roman" pitchFamily="18" charset="0"/>
              </a:rPr>
              <a:t/>
            </a:r>
            <a:br>
              <a:rPr lang="ru-RU" sz="3600" b="1" i="1" dirty="0" smtClean="0">
                <a:solidFill>
                  <a:srgbClr val="FFFF00"/>
                </a:solidFill>
                <a:latin typeface="Times New Roman" pitchFamily="18" charset="0"/>
                <a:cs typeface="Times New Roman" pitchFamily="18" charset="0"/>
              </a:rPr>
            </a:br>
            <a:endParaRPr lang="ru-RU" dirty="0"/>
          </a:p>
        </p:txBody>
      </p:sp>
      <p:sp>
        <p:nvSpPr>
          <p:cNvPr id="6" name="Прямоугольник 5"/>
          <p:cNvSpPr/>
          <p:nvPr/>
        </p:nvSpPr>
        <p:spPr>
          <a:xfrm>
            <a:off x="270457" y="2408646"/>
            <a:ext cx="5061398" cy="3785652"/>
          </a:xfrm>
          <a:prstGeom prst="rect">
            <a:avLst/>
          </a:prstGeom>
        </p:spPr>
        <p:txBody>
          <a:bodyPr wrap="square">
            <a:spAutoFit/>
          </a:bodyPr>
          <a:lstStyle/>
          <a:p>
            <a:r>
              <a:rPr lang="ru-RU" sz="2400" b="1" i="1" dirty="0" smtClean="0">
                <a:solidFill>
                  <a:srgbClr val="FF0000"/>
                </a:solidFill>
                <a:latin typeface="Times New Roman" pitchFamily="18" charset="0"/>
                <a:cs typeface="Times New Roman" pitchFamily="18" charset="0"/>
              </a:rPr>
              <a:t>Реализация темы « От колеса до велосипеда » </a:t>
            </a:r>
            <a:br>
              <a:rPr lang="ru-RU" sz="2400" b="1" i="1" dirty="0" smtClean="0">
                <a:solidFill>
                  <a:srgbClr val="FF0000"/>
                </a:solidFill>
                <a:latin typeface="Times New Roman" pitchFamily="18" charset="0"/>
                <a:cs typeface="Times New Roman" pitchFamily="18" charset="0"/>
              </a:rPr>
            </a:br>
            <a:r>
              <a:rPr lang="ru-RU" sz="2400" b="1" i="1" dirty="0" smtClean="0">
                <a:solidFill>
                  <a:srgbClr val="FF0000"/>
                </a:solidFill>
                <a:latin typeface="Times New Roman" pitchFamily="18" charset="0"/>
                <a:cs typeface="Times New Roman" pitchFamily="18" charset="0"/>
              </a:rPr>
              <a:t>по познавательному развитию</a:t>
            </a:r>
            <a:br>
              <a:rPr lang="ru-RU" sz="2400" b="1" i="1" dirty="0" smtClean="0">
                <a:solidFill>
                  <a:srgbClr val="FF0000"/>
                </a:solidFill>
                <a:latin typeface="Times New Roman" pitchFamily="18" charset="0"/>
                <a:cs typeface="Times New Roman" pitchFamily="18" charset="0"/>
              </a:rPr>
            </a:br>
            <a:r>
              <a:rPr lang="ru-RU" sz="2400" b="1" i="1" dirty="0" smtClean="0">
                <a:solidFill>
                  <a:srgbClr val="FF0000"/>
                </a:solidFill>
                <a:latin typeface="Times New Roman" pitchFamily="18" charset="0"/>
                <a:cs typeface="Times New Roman" pitchFamily="18" charset="0"/>
              </a:rPr>
              <a:t>в старшей группе .</a:t>
            </a:r>
          </a:p>
          <a:p>
            <a:r>
              <a:rPr lang="ru-RU" b="1" i="1" dirty="0" smtClean="0">
                <a:solidFill>
                  <a:schemeClr val="bg1"/>
                </a:solidFill>
                <a:latin typeface="Times New Roman" pitchFamily="18" charset="0"/>
                <a:cs typeface="Times New Roman" pitchFamily="18" charset="0"/>
              </a:rPr>
              <a:t/>
            </a:r>
            <a:br>
              <a:rPr lang="ru-RU" b="1" i="1" dirty="0" smtClean="0">
                <a:solidFill>
                  <a:schemeClr val="bg1"/>
                </a:solidFill>
                <a:latin typeface="Times New Roman" pitchFamily="18" charset="0"/>
                <a:cs typeface="Times New Roman" pitchFamily="18" charset="0"/>
              </a:rPr>
            </a:br>
            <a:r>
              <a:rPr lang="ru-RU" b="1" i="1" dirty="0" smtClean="0">
                <a:solidFill>
                  <a:schemeClr val="tx2">
                    <a:lumMod val="50000"/>
                  </a:schemeClr>
                </a:solidFill>
                <a:latin typeface="Times New Roman" pitchFamily="18" charset="0"/>
                <a:cs typeface="Times New Roman" pitchFamily="18" charset="0"/>
              </a:rPr>
              <a:t> </a:t>
            </a:r>
            <a:r>
              <a:rPr lang="en-US" b="1" i="1" dirty="0" smtClean="0">
                <a:solidFill>
                  <a:schemeClr val="tx2">
                    <a:lumMod val="50000"/>
                  </a:schemeClr>
                </a:solidFill>
                <a:latin typeface="Times New Roman" pitchFamily="18" charset="0"/>
                <a:cs typeface="Times New Roman" pitchFamily="18" charset="0"/>
              </a:rPr>
              <a:t> </a:t>
            </a:r>
            <a:r>
              <a:rPr lang="ru-RU" b="1" i="1" dirty="0" smtClean="0">
                <a:solidFill>
                  <a:schemeClr val="tx2">
                    <a:lumMod val="50000"/>
                  </a:schemeClr>
                </a:solidFill>
                <a:latin typeface="Times New Roman" pitchFamily="18" charset="0"/>
                <a:cs typeface="Times New Roman" pitchFamily="18" charset="0"/>
              </a:rPr>
              <a:t> Познавательно – технический  проект в</a:t>
            </a:r>
          </a:p>
          <a:p>
            <a:r>
              <a:rPr lang="ru-RU" b="1" i="1" dirty="0" smtClean="0">
                <a:solidFill>
                  <a:schemeClr val="tx2">
                    <a:lumMod val="50000"/>
                  </a:schemeClr>
                </a:solidFill>
                <a:latin typeface="Times New Roman" pitchFamily="18" charset="0"/>
                <a:cs typeface="Times New Roman" pitchFamily="18" charset="0"/>
              </a:rPr>
              <a:t> старшей группе № 2  на тему :</a:t>
            </a:r>
            <a:br>
              <a:rPr lang="ru-RU" b="1" i="1" dirty="0" smtClean="0">
                <a:solidFill>
                  <a:schemeClr val="tx2">
                    <a:lumMod val="50000"/>
                  </a:schemeClr>
                </a:solidFill>
                <a:latin typeface="Times New Roman" pitchFamily="18" charset="0"/>
                <a:cs typeface="Times New Roman" pitchFamily="18" charset="0"/>
              </a:rPr>
            </a:br>
            <a:r>
              <a:rPr lang="ru-RU" b="1" i="1" dirty="0" smtClean="0">
                <a:solidFill>
                  <a:schemeClr val="tx2">
                    <a:lumMod val="50000"/>
                  </a:schemeClr>
                </a:solidFill>
                <a:latin typeface="Times New Roman" pitchFamily="18" charset="0"/>
                <a:cs typeface="Times New Roman" pitchFamily="18" charset="0"/>
              </a:rPr>
              <a:t> «  От колеса до велосипеда».</a:t>
            </a:r>
          </a:p>
          <a:p>
            <a:r>
              <a:rPr lang="ru-RU" b="1" i="1" dirty="0" smtClean="0">
                <a:solidFill>
                  <a:schemeClr val="tx2">
                    <a:lumMod val="50000"/>
                  </a:schemeClr>
                </a:solidFill>
                <a:latin typeface="Times New Roman" pitchFamily="18" charset="0"/>
                <a:cs typeface="Times New Roman" pitchFamily="18" charset="0"/>
              </a:rPr>
              <a:t/>
            </a:r>
            <a:br>
              <a:rPr lang="ru-RU" b="1" i="1" dirty="0" smtClean="0">
                <a:solidFill>
                  <a:schemeClr val="tx2">
                    <a:lumMod val="50000"/>
                  </a:schemeClr>
                </a:solidFill>
                <a:latin typeface="Times New Roman" pitchFamily="18" charset="0"/>
                <a:cs typeface="Times New Roman" pitchFamily="18" charset="0"/>
              </a:rPr>
            </a:br>
            <a:r>
              <a:rPr lang="ru-RU" b="1" i="1" dirty="0" smtClean="0">
                <a:solidFill>
                  <a:srgbClr val="C00000"/>
                </a:solidFill>
                <a:latin typeface="Times New Roman" pitchFamily="18" charset="0"/>
                <a:cs typeface="Times New Roman" pitchFamily="18" charset="0"/>
              </a:rPr>
              <a:t>Подготовили воспитатели: </a:t>
            </a:r>
            <a:br>
              <a:rPr lang="ru-RU" b="1" i="1" dirty="0" smtClean="0">
                <a:solidFill>
                  <a:srgbClr val="C00000"/>
                </a:solidFill>
                <a:latin typeface="Times New Roman" pitchFamily="18" charset="0"/>
                <a:cs typeface="Times New Roman" pitchFamily="18" charset="0"/>
              </a:rPr>
            </a:br>
            <a:r>
              <a:rPr lang="ru-RU" b="1" i="1" dirty="0" smtClean="0">
                <a:solidFill>
                  <a:srgbClr val="C00000"/>
                </a:solidFill>
                <a:latin typeface="Times New Roman" pitchFamily="18" charset="0"/>
                <a:cs typeface="Times New Roman" pitchFamily="18" charset="0"/>
              </a:rPr>
              <a:t>Голованова Е.Г.,  Шило Н.А.</a:t>
            </a:r>
            <a:r>
              <a:rPr lang="ru-RU" sz="1600" b="1" i="1" dirty="0" smtClean="0">
                <a:solidFill>
                  <a:srgbClr val="C00000"/>
                </a:solidFill>
                <a:latin typeface="Times New Roman" pitchFamily="18" charset="0"/>
                <a:cs typeface="Times New Roman" pitchFamily="18" charset="0"/>
              </a:rPr>
              <a:t/>
            </a:r>
            <a:br>
              <a:rPr lang="ru-RU" sz="1600" b="1" i="1" dirty="0" smtClean="0">
                <a:solidFill>
                  <a:srgbClr val="C00000"/>
                </a:solidFill>
                <a:latin typeface="Times New Roman" pitchFamily="18" charset="0"/>
                <a:cs typeface="Times New Roman" pitchFamily="18" charset="0"/>
              </a:rPr>
            </a:br>
            <a:endParaRPr lang="ru-RU" dirty="0"/>
          </a:p>
        </p:txBody>
      </p:sp>
    </p:spTree>
    <p:extLst>
      <p:ext uri="{BB962C8B-B14F-4D97-AF65-F5344CB8AC3E}">
        <p14:creationId xmlns=""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i="1" dirty="0" smtClean="0">
                <a:solidFill>
                  <a:srgbClr val="C00000"/>
                </a:solidFill>
                <a:latin typeface="Times New Roman" panose="02020603050405020304" pitchFamily="18" charset="0"/>
                <a:cs typeface="Times New Roman" panose="02020603050405020304" pitchFamily="18" charset="0"/>
              </a:rPr>
              <a:t>Беседы, </a:t>
            </a:r>
            <a:br>
              <a:rPr lang="ru-RU" sz="3200" b="1" i="1" dirty="0" smtClean="0">
                <a:solidFill>
                  <a:srgbClr val="C00000"/>
                </a:solidFill>
                <a:latin typeface="Times New Roman" panose="02020603050405020304" pitchFamily="18" charset="0"/>
                <a:cs typeface="Times New Roman" panose="02020603050405020304" pitchFamily="18" charset="0"/>
              </a:rPr>
            </a:br>
            <a:r>
              <a:rPr lang="ru-RU" sz="3200" b="1" i="1" dirty="0" smtClean="0">
                <a:solidFill>
                  <a:srgbClr val="C00000"/>
                </a:solidFill>
                <a:latin typeface="Times New Roman" panose="02020603050405020304" pitchFamily="18" charset="0"/>
                <a:cs typeface="Times New Roman" panose="02020603050405020304" pitchFamily="18" charset="0"/>
              </a:rPr>
              <a:t>рассматривание иллюстраций по теме</a:t>
            </a:r>
            <a:endParaRPr lang="ru-RU" sz="3200" dirty="0">
              <a:solidFill>
                <a:srgbClr val="C00000"/>
              </a:solidFill>
            </a:endParaRPr>
          </a:p>
        </p:txBody>
      </p:sp>
      <p:pic>
        <p:nvPicPr>
          <p:cNvPr id="4" name="Содержимое 3" descr="C:\Documents and Settings\Admin\Рабочий стол\велосипед(2)\iK0oYlb2C10.jpg"/>
          <p:cNvPicPr>
            <a:picLocks noGrp="1"/>
          </p:cNvPicPr>
          <p:nvPr>
            <p:ph idx="1"/>
          </p:nvPr>
        </p:nvPicPr>
        <p:blipFill>
          <a:blip r:embed="rId2" cstate="print"/>
          <a:srcRect/>
          <a:stretch>
            <a:fillRect/>
          </a:stretch>
        </p:blipFill>
        <p:spPr bwMode="auto">
          <a:xfrm>
            <a:off x="515154" y="1145795"/>
            <a:ext cx="3296993" cy="2254228"/>
          </a:xfrm>
          <a:prstGeom prst="round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4106752" y="1054457"/>
            <a:ext cx="3543300" cy="2332687"/>
          </a:xfrm>
          <a:prstGeom prst="roundRect">
            <a:avLst/>
          </a:prstGeom>
          <a:noFill/>
          <a:ln w="9525">
            <a:noFill/>
            <a:miter lim="800000"/>
            <a:headEnd/>
            <a:tailEnd/>
          </a:ln>
          <a:effectLst/>
        </p:spPr>
      </p:pic>
      <p:pic>
        <p:nvPicPr>
          <p:cNvPr id="6" name="Рисунок 5" descr="C:\Documents and Settings\Admin\Рабочий стол\велосипед(2)\Icib1Mkt-ek.jpg"/>
          <p:cNvPicPr/>
          <p:nvPr/>
        </p:nvPicPr>
        <p:blipFill>
          <a:blip r:embed="rId4" cstate="print"/>
          <a:srcRect/>
          <a:stretch>
            <a:fillRect/>
          </a:stretch>
        </p:blipFill>
        <p:spPr bwMode="auto">
          <a:xfrm>
            <a:off x="4320993" y="3463881"/>
            <a:ext cx="3290421" cy="3162300"/>
          </a:xfrm>
          <a:prstGeom prst="roundRect">
            <a:avLst/>
          </a:prstGeom>
          <a:noFill/>
          <a:ln w="9525">
            <a:noFill/>
            <a:miter lim="800000"/>
            <a:headEnd/>
            <a:tailEnd/>
          </a:ln>
        </p:spPr>
      </p:pic>
      <p:pic>
        <p:nvPicPr>
          <p:cNvPr id="7" name="Рисунок 6" descr="C:\Documents and Settings\Admin\Рабочий стол\велосипед(2)\SRn3ICL75hc.jpg"/>
          <p:cNvPicPr/>
          <p:nvPr/>
        </p:nvPicPr>
        <p:blipFill>
          <a:blip r:embed="rId5" cstate="print"/>
          <a:srcRect/>
          <a:stretch>
            <a:fillRect/>
          </a:stretch>
        </p:blipFill>
        <p:spPr bwMode="auto">
          <a:xfrm>
            <a:off x="437477" y="3523848"/>
            <a:ext cx="3348911" cy="3076575"/>
          </a:xfrm>
          <a:prstGeom prst="round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Чтение произведений </a:t>
            </a:r>
            <a:endParaRPr lang="ru-RU" dirty="0">
              <a:solidFill>
                <a:srgbClr val="C00000"/>
              </a:solidFill>
            </a:endParaRPr>
          </a:p>
        </p:txBody>
      </p:sp>
      <p:pic>
        <p:nvPicPr>
          <p:cNvPr id="3" name="Picture 3" descr="C:\Documents and Settings\Admin\Рабочий стол\велосипед(2)\ELLElx9UTfw.jpg"/>
          <p:cNvPicPr>
            <a:picLocks noChangeAspect="1" noChangeArrowheads="1"/>
          </p:cNvPicPr>
          <p:nvPr/>
        </p:nvPicPr>
        <p:blipFill>
          <a:blip r:embed="rId2" cstate="print"/>
          <a:srcRect/>
          <a:stretch>
            <a:fillRect/>
          </a:stretch>
        </p:blipFill>
        <p:spPr bwMode="auto">
          <a:xfrm>
            <a:off x="1030310" y="1159100"/>
            <a:ext cx="7083380" cy="5486400"/>
          </a:xfrm>
          <a:prstGeom prst="round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a:r>
              <a:rPr lang="ru-RU" b="1" i="1" dirty="0" smtClean="0">
                <a:solidFill>
                  <a:srgbClr val="C00000"/>
                </a:solidFill>
                <a:latin typeface="Times New Roman" panose="02020603050405020304" pitchFamily="18" charset="0"/>
                <a:cs typeface="Times New Roman" panose="02020603050405020304" pitchFamily="18" charset="0"/>
              </a:rPr>
              <a:t>Дидактические</a:t>
            </a:r>
            <a:r>
              <a:rPr lang="en-US" b="1" i="1" dirty="0" smtClean="0">
                <a:solidFill>
                  <a:srgbClr val="C00000"/>
                </a:solidFill>
                <a:latin typeface="Times New Roman" panose="02020603050405020304" pitchFamily="18" charset="0"/>
                <a:cs typeface="Times New Roman" panose="02020603050405020304" pitchFamily="18" charset="0"/>
              </a:rPr>
              <a:t> </a:t>
            </a:r>
            <a:r>
              <a:rPr lang="ru-RU" b="1" i="1" dirty="0" smtClean="0">
                <a:solidFill>
                  <a:srgbClr val="C00000"/>
                </a:solidFill>
                <a:latin typeface="Times New Roman" panose="02020603050405020304" pitchFamily="18" charset="0"/>
                <a:cs typeface="Times New Roman" panose="02020603050405020304" pitchFamily="18" charset="0"/>
              </a:rPr>
              <a:t> и подвижные  игры</a:t>
            </a:r>
            <a:br>
              <a:rPr lang="ru-RU" b="1" i="1" dirty="0" smtClean="0">
                <a:solidFill>
                  <a:srgbClr val="C00000"/>
                </a:solidFill>
                <a:latin typeface="Times New Roman" panose="02020603050405020304" pitchFamily="18" charset="0"/>
                <a:cs typeface="Times New Roman" panose="02020603050405020304" pitchFamily="18" charset="0"/>
              </a:rPr>
            </a:br>
            <a:endParaRPr lang="ru-RU" dirty="0">
              <a:solidFill>
                <a:srgbClr val="C00000"/>
              </a:solidFill>
            </a:endParaRPr>
          </a:p>
        </p:txBody>
      </p:sp>
      <p:pic>
        <p:nvPicPr>
          <p:cNvPr id="2050" name="Picture 2" descr="C:\Documents and Settings\Admin\Рабочий стол\велосипед(2)\4kIoGLa5ji4.jpg"/>
          <p:cNvPicPr>
            <a:picLocks noChangeAspect="1" noChangeArrowheads="1"/>
          </p:cNvPicPr>
          <p:nvPr/>
        </p:nvPicPr>
        <p:blipFill>
          <a:blip r:embed="rId2" cstate="print"/>
          <a:srcRect/>
          <a:stretch>
            <a:fillRect/>
          </a:stretch>
        </p:blipFill>
        <p:spPr bwMode="auto">
          <a:xfrm>
            <a:off x="643945" y="844082"/>
            <a:ext cx="3348506" cy="2749124"/>
          </a:xfrm>
          <a:prstGeom prst="roundRect">
            <a:avLst/>
          </a:prstGeom>
          <a:noFill/>
        </p:spPr>
      </p:pic>
      <p:pic>
        <p:nvPicPr>
          <p:cNvPr id="2051" name="Picture 3" descr="C:\Documents and Settings\Admin\Рабочий стол\велосипед(2)\GHcPKV8RDn8.jpg"/>
          <p:cNvPicPr>
            <a:picLocks noChangeAspect="1" noChangeArrowheads="1"/>
          </p:cNvPicPr>
          <p:nvPr/>
        </p:nvPicPr>
        <p:blipFill>
          <a:blip r:embed="rId3" cstate="print"/>
          <a:srcRect/>
          <a:stretch>
            <a:fillRect/>
          </a:stretch>
        </p:blipFill>
        <p:spPr bwMode="auto">
          <a:xfrm>
            <a:off x="4288667" y="794354"/>
            <a:ext cx="4018208" cy="2773093"/>
          </a:xfrm>
          <a:prstGeom prst="roundRect">
            <a:avLst/>
          </a:prstGeom>
          <a:noFill/>
        </p:spPr>
      </p:pic>
      <p:pic>
        <p:nvPicPr>
          <p:cNvPr id="1026" name="Picture 2"/>
          <p:cNvPicPr>
            <a:picLocks noChangeAspect="1" noChangeArrowheads="1"/>
          </p:cNvPicPr>
          <p:nvPr/>
        </p:nvPicPr>
        <p:blipFill>
          <a:blip r:embed="rId4" cstate="print"/>
          <a:srcRect/>
          <a:stretch>
            <a:fillRect/>
          </a:stretch>
        </p:blipFill>
        <p:spPr bwMode="auto">
          <a:xfrm>
            <a:off x="463639" y="3709116"/>
            <a:ext cx="3644723" cy="2762518"/>
          </a:xfrm>
          <a:prstGeom prst="round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4381432" y="3709115"/>
            <a:ext cx="3976955" cy="2894013"/>
          </a:xfrm>
          <a:prstGeom prst="round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rgbClr val="C00000"/>
                </a:solidFill>
                <a:latin typeface="Times New Roman" panose="02020603050405020304" pitchFamily="18" charset="0"/>
                <a:cs typeface="Times New Roman" panose="02020603050405020304" pitchFamily="18" charset="0"/>
              </a:rPr>
              <a:t>Рисование</a:t>
            </a:r>
            <a:endParaRPr lang="ru-RU" dirty="0">
              <a:solidFill>
                <a:srgbClr val="C00000"/>
              </a:solidFill>
            </a:endParaRPr>
          </a:p>
        </p:txBody>
      </p:sp>
      <p:pic>
        <p:nvPicPr>
          <p:cNvPr id="4" name="Содержимое 3" descr="C:\Documents and Settings\Admin\Рабочий стол\велосипед(2)\b6kJuk3r_Ak.jpg"/>
          <p:cNvPicPr>
            <a:picLocks noGrp="1"/>
          </p:cNvPicPr>
          <p:nvPr>
            <p:ph idx="1"/>
          </p:nvPr>
        </p:nvPicPr>
        <p:blipFill>
          <a:blip r:embed="rId2" cstate="print"/>
          <a:srcRect/>
          <a:stretch>
            <a:fillRect/>
          </a:stretch>
        </p:blipFill>
        <p:spPr bwMode="auto">
          <a:xfrm>
            <a:off x="0" y="978370"/>
            <a:ext cx="3928056" cy="2704988"/>
          </a:xfrm>
          <a:prstGeom prst="roundRect">
            <a:avLst/>
          </a:prstGeom>
          <a:noFill/>
          <a:ln w="9525">
            <a:noFill/>
            <a:miter lim="800000"/>
            <a:headEnd/>
            <a:tailEnd/>
          </a:ln>
        </p:spPr>
      </p:pic>
      <p:pic>
        <p:nvPicPr>
          <p:cNvPr id="5" name="Рисунок 4" descr="C:\Documents and Settings\Admin\Рабочий стол\велосипед(2)\XLofKibHOfU.jpg"/>
          <p:cNvPicPr/>
          <p:nvPr/>
        </p:nvPicPr>
        <p:blipFill>
          <a:blip r:embed="rId3" cstate="print"/>
          <a:srcRect/>
          <a:stretch>
            <a:fillRect/>
          </a:stretch>
        </p:blipFill>
        <p:spPr bwMode="auto">
          <a:xfrm>
            <a:off x="4301544" y="1003615"/>
            <a:ext cx="4351649" cy="2705500"/>
          </a:xfrm>
          <a:prstGeom prst="roundRect">
            <a:avLst/>
          </a:prstGeom>
          <a:noFill/>
          <a:ln w="9525">
            <a:noFill/>
            <a:miter lim="800000"/>
            <a:headEnd/>
            <a:tailEnd/>
          </a:ln>
        </p:spPr>
      </p:pic>
      <p:pic>
        <p:nvPicPr>
          <p:cNvPr id="6" name="Рисунок 5" descr="C:\Documents and Settings\Admin\Рабочий стол\велосипед(2)\CCIWFnr-kMY.jpg"/>
          <p:cNvPicPr/>
          <p:nvPr/>
        </p:nvPicPr>
        <p:blipFill>
          <a:blip r:embed="rId4" cstate="print"/>
          <a:srcRect/>
          <a:stretch>
            <a:fillRect/>
          </a:stretch>
        </p:blipFill>
        <p:spPr bwMode="auto">
          <a:xfrm>
            <a:off x="218941" y="3788804"/>
            <a:ext cx="4172755" cy="2863134"/>
          </a:xfrm>
          <a:prstGeom prst="roundRect">
            <a:avLst/>
          </a:prstGeom>
          <a:noFill/>
          <a:ln w="9525">
            <a:noFill/>
            <a:miter lim="800000"/>
            <a:headEnd/>
            <a:tailEnd/>
          </a:ln>
        </p:spPr>
      </p:pic>
      <p:pic>
        <p:nvPicPr>
          <p:cNvPr id="7" name="Рисунок 6" descr="C:\Documents and Settings\Admin\Рабочий стол\велосипед(2)\ZUYU_U91mUg.jpg"/>
          <p:cNvPicPr/>
          <p:nvPr/>
        </p:nvPicPr>
        <p:blipFill>
          <a:blip r:embed="rId5" cstate="print"/>
          <a:srcRect/>
          <a:stretch>
            <a:fillRect/>
          </a:stretch>
        </p:blipFill>
        <p:spPr bwMode="auto">
          <a:xfrm>
            <a:off x="4662152" y="3862388"/>
            <a:ext cx="4250027" cy="2790825"/>
          </a:xfrm>
          <a:prstGeom prst="round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a:r>
              <a:rPr lang="ru-RU" b="1" i="1" dirty="0" smtClean="0">
                <a:solidFill>
                  <a:srgbClr val="C00000"/>
                </a:solidFill>
                <a:latin typeface="Times New Roman" panose="02020603050405020304" pitchFamily="18" charset="0"/>
                <a:cs typeface="Times New Roman" panose="02020603050405020304" pitchFamily="18" charset="0"/>
              </a:rPr>
              <a:t>Игры со строительным материалом</a:t>
            </a:r>
            <a:r>
              <a:rPr lang="ru-RU" dirty="0" smtClean="0">
                <a:solidFill>
                  <a:srgbClr val="002060"/>
                </a:solidFill>
              </a:rPr>
              <a:t/>
            </a:r>
            <a:br>
              <a:rPr lang="ru-RU" dirty="0" smtClean="0">
                <a:solidFill>
                  <a:srgbClr val="002060"/>
                </a:solidFill>
              </a:rPr>
            </a:br>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0" y="721216"/>
            <a:ext cx="4134119" cy="3263632"/>
          </a:xfrm>
          <a:prstGeom prst="round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533364" y="682580"/>
            <a:ext cx="3823260" cy="3425780"/>
          </a:xfrm>
          <a:prstGeom prst="roundRect">
            <a:avLst/>
          </a:prstGeom>
          <a:noFill/>
          <a:ln w="9525">
            <a:noFill/>
            <a:miter lim="800000"/>
            <a:headEnd/>
            <a:tailEnd/>
          </a:ln>
          <a:effectLst/>
        </p:spPr>
      </p:pic>
      <p:pic>
        <p:nvPicPr>
          <p:cNvPr id="6" name="Picture 3" descr="C:\Documents and Settings\Admin\Рабочий стол\hello_html_me40b0ca.png"/>
          <p:cNvPicPr>
            <a:picLocks noChangeAspect="1" noChangeArrowheads="1"/>
          </p:cNvPicPr>
          <p:nvPr/>
        </p:nvPicPr>
        <p:blipFill>
          <a:blip r:embed="rId4" cstate="print"/>
          <a:srcRect b="7897"/>
          <a:stretch>
            <a:fillRect/>
          </a:stretch>
        </p:blipFill>
        <p:spPr bwMode="auto">
          <a:xfrm>
            <a:off x="2034862" y="4093407"/>
            <a:ext cx="3909393" cy="2764593"/>
          </a:xfrm>
          <a:prstGeom prst="round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Транспорт нашей группы</a:t>
            </a:r>
            <a:endParaRPr lang="ru-RU" dirty="0">
              <a:solidFill>
                <a:srgbClr val="FF0000"/>
              </a:solidFill>
            </a:endParaRPr>
          </a:p>
        </p:txBody>
      </p:sp>
      <p:pic>
        <p:nvPicPr>
          <p:cNvPr id="3074" name="Picture 2" descr="C:\Documents and Settings\Admin\Рабочий стол\велосипед(2)\j7k9tBAxmts.jpg"/>
          <p:cNvPicPr>
            <a:picLocks noGrp="1" noChangeAspect="1" noChangeArrowheads="1"/>
          </p:cNvPicPr>
          <p:nvPr>
            <p:ph idx="1"/>
          </p:nvPr>
        </p:nvPicPr>
        <p:blipFill>
          <a:blip r:embed="rId2" cstate="print"/>
          <a:srcRect/>
          <a:stretch>
            <a:fillRect/>
          </a:stretch>
        </p:blipFill>
        <p:spPr bwMode="auto">
          <a:xfrm>
            <a:off x="416094" y="965492"/>
            <a:ext cx="3511962" cy="2820897"/>
          </a:xfrm>
          <a:prstGeom prst="roundRect">
            <a:avLst/>
          </a:prstGeom>
          <a:noFill/>
        </p:spPr>
      </p:pic>
      <p:pic>
        <p:nvPicPr>
          <p:cNvPr id="3075" name="Picture 3" descr="C:\Documents and Settings\Admin\Рабочий стол\велосипед(2)\IhW-7cuZpDg.jpg"/>
          <p:cNvPicPr>
            <a:picLocks noChangeAspect="1" noChangeArrowheads="1"/>
          </p:cNvPicPr>
          <p:nvPr/>
        </p:nvPicPr>
        <p:blipFill>
          <a:blip r:embed="rId3" cstate="print"/>
          <a:srcRect/>
          <a:stretch>
            <a:fillRect/>
          </a:stretch>
        </p:blipFill>
        <p:spPr bwMode="auto">
          <a:xfrm>
            <a:off x="4971244" y="1094704"/>
            <a:ext cx="3799269" cy="2601533"/>
          </a:xfrm>
          <a:prstGeom prst="roundRect">
            <a:avLst/>
          </a:prstGeom>
          <a:noFill/>
        </p:spPr>
      </p:pic>
      <p:pic>
        <p:nvPicPr>
          <p:cNvPr id="3076" name="Picture 4" descr="C:\Documents and Settings\Admin\Рабочий стол\велосипед(2)\7OPKg0uB8MA.jpg"/>
          <p:cNvPicPr>
            <a:picLocks noChangeAspect="1" noChangeArrowheads="1"/>
          </p:cNvPicPr>
          <p:nvPr/>
        </p:nvPicPr>
        <p:blipFill>
          <a:blip r:embed="rId4" cstate="print"/>
          <a:srcRect/>
          <a:stretch>
            <a:fillRect/>
          </a:stretch>
        </p:blipFill>
        <p:spPr bwMode="auto">
          <a:xfrm>
            <a:off x="224978" y="3973132"/>
            <a:ext cx="3767473" cy="2582214"/>
          </a:xfrm>
          <a:prstGeom prst="roundRect">
            <a:avLst/>
          </a:prstGeom>
          <a:noFill/>
        </p:spPr>
      </p:pic>
      <p:pic>
        <p:nvPicPr>
          <p:cNvPr id="3077" name="Picture 5" descr="C:\Documents and Settings\Admin\Рабочий стол\велосипед(2)\mDKlV6ALxzY.jpg"/>
          <p:cNvPicPr>
            <a:picLocks noChangeAspect="1" noChangeArrowheads="1"/>
          </p:cNvPicPr>
          <p:nvPr/>
        </p:nvPicPr>
        <p:blipFill>
          <a:blip r:embed="rId5" cstate="print"/>
          <a:srcRect/>
          <a:stretch>
            <a:fillRect/>
          </a:stretch>
        </p:blipFill>
        <p:spPr bwMode="auto">
          <a:xfrm>
            <a:off x="4803819" y="3863662"/>
            <a:ext cx="3902299" cy="2653048"/>
          </a:xfrm>
          <a:prstGeom prst="round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C00000"/>
                </a:solidFill>
                <a:effectLst>
                  <a:outerShdw blurRad="38100" dist="38100" dir="2700000" algn="tl">
                    <a:srgbClr val="000000">
                      <a:alpha val="43137"/>
                    </a:srgbClr>
                  </a:outerShdw>
                </a:effectLst>
                <a:latin typeface="Times New Roman"/>
              </a:rPr>
              <a:t>Продукт проектной деятельности:</a:t>
            </a:r>
            <a:r>
              <a:rPr lang="ru-RU" b="1" dirty="0" smtClean="0">
                <a:solidFill>
                  <a:srgbClr val="0070C0"/>
                </a:solidFill>
                <a:effectLst>
                  <a:outerShdw blurRad="38100" dist="38100" dir="2700000" algn="tl">
                    <a:srgbClr val="000000">
                      <a:alpha val="43137"/>
                    </a:srgbClr>
                  </a:outerShdw>
                </a:effectLst>
                <a:latin typeface="Times New Roman"/>
              </a:rPr>
              <a:t/>
            </a:r>
            <a:br>
              <a:rPr lang="ru-RU" b="1" dirty="0" smtClean="0">
                <a:solidFill>
                  <a:srgbClr val="0070C0"/>
                </a:solidFill>
                <a:effectLst>
                  <a:outerShdw blurRad="38100" dist="38100" dir="2700000" algn="tl">
                    <a:srgbClr val="000000">
                      <a:alpha val="43137"/>
                    </a:srgbClr>
                  </a:outerShdw>
                </a:effectLst>
                <a:latin typeface="Times New Roman"/>
              </a:rPr>
            </a:br>
            <a:endParaRPr lang="ru-RU" dirty="0"/>
          </a:p>
        </p:txBody>
      </p:sp>
      <p:pic>
        <p:nvPicPr>
          <p:cNvPr id="4" name="Picture 2" descr="C:\Documents and Settings\Admin\Рабочий стол\велосипед(2)\6uS4MZwvz2U.jpg"/>
          <p:cNvPicPr>
            <a:picLocks noGrp="1" noChangeAspect="1" noChangeArrowheads="1"/>
          </p:cNvPicPr>
          <p:nvPr>
            <p:ph idx="1"/>
          </p:nvPr>
        </p:nvPicPr>
        <p:blipFill>
          <a:blip r:embed="rId2" cstate="print"/>
          <a:srcRect/>
          <a:stretch>
            <a:fillRect/>
          </a:stretch>
        </p:blipFill>
        <p:spPr bwMode="auto">
          <a:xfrm>
            <a:off x="206062" y="669277"/>
            <a:ext cx="4816699" cy="3207264"/>
          </a:xfrm>
          <a:prstGeom prst="roundRect">
            <a:avLst/>
          </a:prstGeom>
          <a:noFill/>
        </p:spPr>
      </p:pic>
      <p:pic>
        <p:nvPicPr>
          <p:cNvPr id="6" name="Рисунок 5" descr="C:\Documents and Settings\Admin\Рабочий стол\велосипед(2)\V_0yR0zcHpQ.jpg"/>
          <p:cNvPicPr/>
          <p:nvPr/>
        </p:nvPicPr>
        <p:blipFill>
          <a:blip r:embed="rId3" cstate="print"/>
          <a:srcRect/>
          <a:stretch>
            <a:fillRect/>
          </a:stretch>
        </p:blipFill>
        <p:spPr bwMode="auto">
          <a:xfrm>
            <a:off x="5087156" y="656823"/>
            <a:ext cx="3863661" cy="2981862"/>
          </a:xfrm>
          <a:prstGeom prst="roundRect">
            <a:avLst/>
          </a:prstGeom>
          <a:noFill/>
          <a:ln w="9525">
            <a:noFill/>
            <a:miter lim="800000"/>
            <a:headEnd/>
            <a:tailEnd/>
          </a:ln>
        </p:spPr>
      </p:pic>
      <p:pic>
        <p:nvPicPr>
          <p:cNvPr id="7" name="Рисунок 6" descr="C:\Documents and Settings\Admin\Рабочий стол\велосипед(2)\Ytk9JgeyU-s.jpg"/>
          <p:cNvPicPr/>
          <p:nvPr/>
        </p:nvPicPr>
        <p:blipFill>
          <a:blip r:embed="rId4" cstate="print"/>
          <a:srcRect/>
          <a:stretch>
            <a:fillRect/>
          </a:stretch>
        </p:blipFill>
        <p:spPr bwMode="auto">
          <a:xfrm>
            <a:off x="206062" y="4022637"/>
            <a:ext cx="4391696" cy="2655060"/>
          </a:xfrm>
          <a:prstGeom prst="roundRect">
            <a:avLst/>
          </a:prstGeom>
          <a:noFill/>
          <a:ln w="9525">
            <a:noFill/>
            <a:miter lim="800000"/>
            <a:headEnd/>
            <a:tailEnd/>
          </a:ln>
        </p:spPr>
      </p:pic>
      <p:pic>
        <p:nvPicPr>
          <p:cNvPr id="8" name="Рисунок 7" descr="C:\Documents and Settings\Admin\Рабочий стол\велосипед(2)\UuF9E04a9ls.jpg"/>
          <p:cNvPicPr/>
          <p:nvPr/>
        </p:nvPicPr>
        <p:blipFill>
          <a:blip r:embed="rId5" cstate="print"/>
          <a:srcRect/>
          <a:stretch>
            <a:fillRect/>
          </a:stretch>
        </p:blipFill>
        <p:spPr bwMode="auto">
          <a:xfrm>
            <a:off x="4971246" y="3700797"/>
            <a:ext cx="4172754" cy="2867427"/>
          </a:xfrm>
          <a:prstGeom prst="round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5" name="Прямоугольник 4"/>
          <p:cNvSpPr/>
          <p:nvPr/>
        </p:nvSpPr>
        <p:spPr>
          <a:xfrm>
            <a:off x="244699" y="1056066"/>
            <a:ext cx="7263683" cy="1938992"/>
          </a:xfrm>
          <a:prstGeom prst="rect">
            <a:avLst/>
          </a:prstGeom>
        </p:spPr>
        <p:txBody>
          <a:bodyPr wrap="square">
            <a:spAutoFit/>
          </a:bodyPr>
          <a:lstStyle/>
          <a:p>
            <a:pPr algn="ctr"/>
            <a:r>
              <a:rPr lang="ru-RU" sz="6000" b="1" dirty="0" smtClean="0">
                <a:solidFill>
                  <a:srgbClr val="C00000"/>
                </a:solidFill>
                <a:latin typeface="Yu Mincho Light" panose="02020300000000000000" pitchFamily="18" charset="-128"/>
                <a:ea typeface="Yu Mincho Light" panose="02020300000000000000" pitchFamily="18" charset="-128"/>
                <a:cs typeface="Times New Roman" panose="02020603050405020304" pitchFamily="18" charset="0"/>
              </a:rPr>
              <a:t>Спасибо </a:t>
            </a:r>
            <a:br>
              <a:rPr lang="ru-RU" sz="6000" b="1" dirty="0" smtClean="0">
                <a:solidFill>
                  <a:srgbClr val="C00000"/>
                </a:solidFill>
                <a:latin typeface="Yu Mincho Light" panose="02020300000000000000" pitchFamily="18" charset="-128"/>
                <a:ea typeface="Yu Mincho Light" panose="02020300000000000000" pitchFamily="18" charset="-128"/>
                <a:cs typeface="Times New Roman" panose="02020603050405020304" pitchFamily="18" charset="0"/>
              </a:rPr>
            </a:br>
            <a:r>
              <a:rPr lang="ru-RU" sz="6000" b="1" dirty="0" smtClean="0">
                <a:solidFill>
                  <a:srgbClr val="C00000"/>
                </a:solidFill>
                <a:latin typeface="Yu Mincho Light" panose="02020300000000000000" pitchFamily="18" charset="-128"/>
                <a:ea typeface="Yu Mincho Light" panose="02020300000000000000" pitchFamily="18" charset="-128"/>
                <a:cs typeface="Times New Roman" panose="02020603050405020304" pitchFamily="18" charset="0"/>
              </a:rPr>
              <a:t>за внимание!</a:t>
            </a:r>
            <a:endParaRPr lang="ru-RU" sz="6000"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799268" y="592428"/>
            <a:ext cx="5344732" cy="3928057"/>
          </a:xfrm>
        </p:spPr>
        <p:txBody>
          <a:bodyPr>
            <a:noAutofit/>
          </a:bodyPr>
          <a:lstStyle/>
          <a:p>
            <a:pPr marL="342900" lvl="0">
              <a:lnSpc>
                <a:spcPct val="115000"/>
              </a:lnSpc>
              <a:spcBef>
                <a:spcPct val="20000"/>
              </a:spcBef>
            </a:pPr>
            <a:r>
              <a:rPr lang="ru-RU" sz="1800" b="1" dirty="0" smtClean="0">
                <a:solidFill>
                  <a:srgbClr val="00B0F0"/>
                </a:solidFill>
                <a:effectLst>
                  <a:outerShdw blurRad="38100" dist="38100" dir="2700000" algn="tl">
                    <a:srgbClr val="000000">
                      <a:alpha val="43137"/>
                    </a:srgbClr>
                  </a:outerShdw>
                </a:effectLst>
                <a:latin typeface="Times New Roman"/>
                <a:ea typeface="Times New Roman"/>
                <a:cs typeface="Times New Roman"/>
              </a:rPr>
              <a:t/>
            </a:r>
            <a:br>
              <a:rPr lang="ru-RU" sz="1800" b="1" dirty="0" smtClean="0">
                <a:solidFill>
                  <a:srgbClr val="00B0F0"/>
                </a:solidFill>
                <a:effectLst>
                  <a:outerShdw blurRad="38100" dist="38100" dir="2700000" algn="tl">
                    <a:srgbClr val="000000">
                      <a:alpha val="43137"/>
                    </a:srgbClr>
                  </a:outerShdw>
                </a:effectLst>
                <a:latin typeface="Times New Roman"/>
                <a:ea typeface="Times New Roman"/>
                <a:cs typeface="Times New Roman"/>
              </a:rPr>
            </a:br>
            <a:r>
              <a:rPr lang="ru-RU" sz="1800" b="1" dirty="0" smtClean="0">
                <a:solidFill>
                  <a:srgbClr val="00B0F0"/>
                </a:solidFill>
                <a:effectLst>
                  <a:outerShdw blurRad="38100" dist="38100" dir="2700000" algn="tl">
                    <a:srgbClr val="000000">
                      <a:alpha val="43137"/>
                    </a:srgbClr>
                  </a:outerShdw>
                </a:effectLst>
                <a:latin typeface="Times New Roman"/>
                <a:ea typeface="Times New Roman"/>
                <a:cs typeface="Times New Roman"/>
              </a:rPr>
              <a:t/>
            </a:r>
            <a:br>
              <a:rPr lang="ru-RU" sz="1800" b="1" dirty="0" smtClean="0">
                <a:solidFill>
                  <a:srgbClr val="00B0F0"/>
                </a:solidFill>
                <a:effectLst>
                  <a:outerShdw blurRad="38100" dist="38100" dir="2700000" algn="tl">
                    <a:srgbClr val="000000">
                      <a:alpha val="43137"/>
                    </a:srgbClr>
                  </a:outerShdw>
                </a:effectLst>
                <a:latin typeface="Times New Roman"/>
                <a:ea typeface="Times New Roman"/>
                <a:cs typeface="Times New Roman"/>
              </a:rPr>
            </a:br>
            <a:r>
              <a:rPr lang="ru-RU" sz="1800" b="1" dirty="0" smtClean="0">
                <a:solidFill>
                  <a:srgbClr val="00B0F0"/>
                </a:solidFill>
                <a:effectLst>
                  <a:outerShdw blurRad="38100" dist="38100" dir="2700000" algn="tl">
                    <a:srgbClr val="000000">
                      <a:alpha val="43137"/>
                    </a:srgbClr>
                  </a:outerShdw>
                </a:effectLst>
                <a:latin typeface="Times New Roman"/>
                <a:ea typeface="Times New Roman"/>
                <a:cs typeface="Times New Roman"/>
              </a:rPr>
              <a:t/>
            </a:r>
            <a:br>
              <a:rPr lang="ru-RU" sz="1800" b="1" dirty="0" smtClean="0">
                <a:solidFill>
                  <a:srgbClr val="00B0F0"/>
                </a:solidFill>
                <a:effectLst>
                  <a:outerShdw blurRad="38100" dist="38100" dir="2700000" algn="tl">
                    <a:srgbClr val="000000">
                      <a:alpha val="43137"/>
                    </a:srgbClr>
                  </a:outerShdw>
                </a:effectLst>
                <a:latin typeface="Times New Roman"/>
                <a:ea typeface="Times New Roman"/>
                <a:cs typeface="Times New Roman"/>
              </a:rPr>
            </a:br>
            <a:r>
              <a:rPr lang="ru-RU" sz="1800" b="1" dirty="0" smtClean="0">
                <a:solidFill>
                  <a:srgbClr val="00B0F0"/>
                </a:solidFill>
                <a:effectLst>
                  <a:outerShdw blurRad="38100" dist="38100" dir="2700000" algn="tl">
                    <a:srgbClr val="000000">
                      <a:alpha val="43137"/>
                    </a:srgbClr>
                  </a:outerShdw>
                </a:effectLst>
                <a:latin typeface="Times New Roman"/>
                <a:ea typeface="Times New Roman"/>
                <a:cs typeface="Times New Roman"/>
              </a:rPr>
              <a:t/>
            </a:r>
            <a:br>
              <a:rPr lang="ru-RU" sz="1800" b="1" dirty="0" smtClean="0">
                <a:solidFill>
                  <a:srgbClr val="00B0F0"/>
                </a:solidFill>
                <a:effectLst>
                  <a:outerShdw blurRad="38100" dist="38100" dir="2700000" algn="tl">
                    <a:srgbClr val="000000">
                      <a:alpha val="43137"/>
                    </a:srgbClr>
                  </a:outerShdw>
                </a:effectLst>
                <a:latin typeface="Times New Roman"/>
                <a:ea typeface="Times New Roman"/>
                <a:cs typeface="Times New Roman"/>
              </a:rPr>
            </a:br>
            <a:r>
              <a:rPr lang="ru-RU" sz="1800" b="1" dirty="0" smtClean="0">
                <a:solidFill>
                  <a:srgbClr val="00B0F0"/>
                </a:solidFill>
                <a:effectLst>
                  <a:outerShdw blurRad="38100" dist="38100" dir="2700000" algn="tl">
                    <a:srgbClr val="000000">
                      <a:alpha val="43137"/>
                    </a:srgbClr>
                  </a:outerShdw>
                </a:effectLst>
                <a:latin typeface="Times New Roman"/>
                <a:ea typeface="Times New Roman"/>
                <a:cs typeface="Times New Roman"/>
              </a:rPr>
              <a:t/>
            </a:r>
            <a:br>
              <a:rPr lang="ru-RU" sz="1800" b="1" dirty="0" smtClean="0">
                <a:solidFill>
                  <a:srgbClr val="00B0F0"/>
                </a:solidFill>
                <a:effectLst>
                  <a:outerShdw blurRad="38100" dist="38100" dir="2700000" algn="tl">
                    <a:srgbClr val="000000">
                      <a:alpha val="43137"/>
                    </a:srgbClr>
                  </a:outerShdw>
                </a:effectLst>
                <a:latin typeface="Times New Roman"/>
                <a:ea typeface="Times New Roman"/>
                <a:cs typeface="Times New Roman"/>
              </a:rPr>
            </a:br>
            <a:r>
              <a:rPr lang="ru-RU" sz="1800" b="1" dirty="0" smtClean="0">
                <a:solidFill>
                  <a:srgbClr val="00B0F0"/>
                </a:solidFill>
                <a:effectLst>
                  <a:outerShdw blurRad="38100" dist="38100" dir="2700000" algn="tl">
                    <a:srgbClr val="000000">
                      <a:alpha val="43137"/>
                    </a:srgbClr>
                  </a:outerShdw>
                </a:effectLst>
                <a:latin typeface="Times New Roman"/>
                <a:ea typeface="Times New Roman"/>
                <a:cs typeface="Times New Roman"/>
              </a:rPr>
              <a:t/>
            </a:r>
            <a:br>
              <a:rPr lang="ru-RU" sz="1800" b="1" dirty="0" smtClean="0">
                <a:solidFill>
                  <a:srgbClr val="00B0F0"/>
                </a:solidFill>
                <a:effectLst>
                  <a:outerShdw blurRad="38100" dist="38100" dir="2700000" algn="tl">
                    <a:srgbClr val="000000">
                      <a:alpha val="43137"/>
                    </a:srgbClr>
                  </a:outerShdw>
                </a:effectLst>
                <a:latin typeface="Times New Roman"/>
                <a:ea typeface="Times New Roman"/>
                <a:cs typeface="Times New Roman"/>
              </a:rPr>
            </a:br>
            <a:r>
              <a:rPr lang="ru-RU" sz="2400" dirty="0" smtClean="0">
                <a:solidFill>
                  <a:srgbClr val="FF0000"/>
                </a:solidFill>
                <a:effectLst>
                  <a:outerShdw blurRad="38100" dist="38100" dir="2700000" algn="tl">
                    <a:srgbClr val="000000">
                      <a:alpha val="43137"/>
                    </a:srgbClr>
                  </a:outerShdw>
                </a:effectLst>
                <a:latin typeface="Times New Roman"/>
                <a:ea typeface="Times New Roman"/>
                <a:cs typeface="Times New Roman"/>
              </a:rPr>
              <a:t>Проект «От колеса до велосипеда »</a:t>
            </a:r>
            <a:r>
              <a:rPr lang="ru-RU" sz="2000" dirty="0" smtClean="0">
                <a:solidFill>
                  <a:srgbClr val="002060"/>
                </a:solidFill>
                <a:effectLst>
                  <a:outerShdw blurRad="38100" dist="38100" dir="2700000" algn="tl">
                    <a:srgbClr val="000000">
                      <a:alpha val="43137"/>
                    </a:srgbClr>
                  </a:outerShdw>
                </a:effectLst>
                <a:ea typeface="Times New Roman"/>
                <a:cs typeface="Times New Roman"/>
              </a:rPr>
              <a:t/>
            </a:r>
            <a:br>
              <a:rPr lang="ru-RU" sz="2000" dirty="0" smtClean="0">
                <a:solidFill>
                  <a:srgbClr val="002060"/>
                </a:solidFill>
                <a:effectLst>
                  <a:outerShdw blurRad="38100" dist="38100" dir="2700000" algn="tl">
                    <a:srgbClr val="000000">
                      <a:alpha val="43137"/>
                    </a:srgbClr>
                  </a:outerShdw>
                </a:effectLst>
                <a:ea typeface="Times New Roman"/>
                <a:cs typeface="Times New Roman"/>
              </a:rPr>
            </a:br>
            <a:r>
              <a:rPr lang="ru-RU" sz="2000" dirty="0" smtClean="0">
                <a:solidFill>
                  <a:srgbClr val="002060"/>
                </a:solidFill>
                <a:latin typeface="Times New Roman"/>
                <a:ea typeface="Times New Roman"/>
                <a:cs typeface="Times New Roman"/>
              </a:rPr>
              <a:t>Старшая  группа №2</a:t>
            </a:r>
            <a:r>
              <a:rPr lang="ru-RU" sz="2000" dirty="0" smtClean="0">
                <a:solidFill>
                  <a:srgbClr val="002060"/>
                </a:solidFill>
                <a:ea typeface="Calibri"/>
                <a:cs typeface="Times New Roman"/>
              </a:rPr>
              <a:t/>
            </a:r>
            <a:br>
              <a:rPr lang="ru-RU" sz="2000" dirty="0" smtClean="0">
                <a:solidFill>
                  <a:srgbClr val="002060"/>
                </a:solidFill>
                <a:ea typeface="Calibri"/>
                <a:cs typeface="Times New Roman"/>
              </a:rPr>
            </a:br>
            <a:r>
              <a:rPr lang="ru-RU" sz="2000" dirty="0" smtClean="0">
                <a:solidFill>
                  <a:srgbClr val="FF0000"/>
                </a:solidFill>
                <a:latin typeface="Times New Roman"/>
                <a:ea typeface="Times New Roman"/>
                <a:cs typeface="Times New Roman"/>
              </a:rPr>
              <a:t>Руководители проекта:</a:t>
            </a:r>
            <a:r>
              <a:rPr lang="ru-RU" sz="2000" dirty="0" smtClean="0">
                <a:solidFill>
                  <a:srgbClr val="002060"/>
                </a:solidFill>
                <a:latin typeface="Times New Roman"/>
                <a:ea typeface="Times New Roman"/>
                <a:cs typeface="Times New Roman"/>
              </a:rPr>
              <a:t/>
            </a:r>
            <a:br>
              <a:rPr lang="ru-RU" sz="2000" dirty="0" smtClean="0">
                <a:solidFill>
                  <a:srgbClr val="002060"/>
                </a:solidFill>
                <a:latin typeface="Times New Roman"/>
                <a:ea typeface="Times New Roman"/>
                <a:cs typeface="Times New Roman"/>
              </a:rPr>
            </a:br>
            <a:r>
              <a:rPr lang="ru-RU" sz="2000" i="1" dirty="0" smtClean="0">
                <a:solidFill>
                  <a:srgbClr val="002060"/>
                </a:solidFill>
                <a:latin typeface="Times New Roman"/>
                <a:ea typeface="Times New Roman"/>
                <a:cs typeface="Times New Roman"/>
              </a:rPr>
              <a:t>воспитатели Голованова Е.Г.,  Шило Н.А.</a:t>
            </a:r>
            <a:r>
              <a:rPr lang="ru-RU" sz="2000" i="1" dirty="0" smtClean="0">
                <a:solidFill>
                  <a:srgbClr val="002060"/>
                </a:solidFill>
                <a:ea typeface="Times New Roman"/>
                <a:cs typeface="Times New Roman"/>
              </a:rPr>
              <a:t/>
            </a:r>
            <a:br>
              <a:rPr lang="ru-RU" sz="2000" i="1" dirty="0" smtClean="0">
                <a:solidFill>
                  <a:srgbClr val="002060"/>
                </a:solidFill>
                <a:ea typeface="Times New Roman"/>
                <a:cs typeface="Times New Roman"/>
              </a:rPr>
            </a:br>
            <a:r>
              <a:rPr lang="ru-RU" sz="2000" dirty="0" smtClean="0">
                <a:solidFill>
                  <a:srgbClr val="FF0000"/>
                </a:solidFill>
                <a:latin typeface="Times New Roman"/>
                <a:ea typeface="Times New Roman"/>
                <a:cs typeface="Times New Roman"/>
              </a:rPr>
              <a:t>Вид проекта</a:t>
            </a:r>
            <a:r>
              <a:rPr lang="ru-RU" sz="2000" dirty="0" smtClean="0">
                <a:solidFill>
                  <a:srgbClr val="002060"/>
                </a:solidFill>
                <a:latin typeface="Times New Roman"/>
                <a:ea typeface="Times New Roman"/>
                <a:cs typeface="Times New Roman"/>
              </a:rPr>
              <a:t>: </a:t>
            </a:r>
            <a:r>
              <a:rPr lang="ru-RU" sz="2000" i="1" dirty="0" smtClean="0">
                <a:solidFill>
                  <a:srgbClr val="002060"/>
                </a:solidFill>
                <a:latin typeface="Times New Roman"/>
                <a:ea typeface="Times New Roman"/>
                <a:cs typeface="Times New Roman"/>
              </a:rPr>
              <a:t>познавательно – технический </a:t>
            </a:r>
            <a:r>
              <a:rPr lang="ru-RU" sz="2000" i="1" dirty="0" smtClean="0">
                <a:solidFill>
                  <a:srgbClr val="002060"/>
                </a:solidFill>
                <a:ea typeface="Calibri"/>
                <a:cs typeface="Times New Roman"/>
              </a:rPr>
              <a:t/>
            </a:r>
            <a:br>
              <a:rPr lang="ru-RU" sz="2000" i="1" dirty="0" smtClean="0">
                <a:solidFill>
                  <a:srgbClr val="002060"/>
                </a:solidFill>
                <a:ea typeface="Calibri"/>
                <a:cs typeface="Times New Roman"/>
              </a:rPr>
            </a:br>
            <a:r>
              <a:rPr lang="ru-RU" sz="2000" dirty="0" smtClean="0">
                <a:solidFill>
                  <a:srgbClr val="FF0000"/>
                </a:solidFill>
                <a:latin typeface="Times New Roman"/>
                <a:ea typeface="Times New Roman"/>
                <a:cs typeface="Times New Roman"/>
              </a:rPr>
              <a:t>Формы работы</a:t>
            </a:r>
            <a:r>
              <a:rPr lang="ru-RU" sz="2000" dirty="0" smtClean="0">
                <a:solidFill>
                  <a:srgbClr val="002060"/>
                </a:solidFill>
                <a:latin typeface="Times New Roman"/>
                <a:ea typeface="Times New Roman"/>
                <a:cs typeface="Times New Roman"/>
              </a:rPr>
              <a:t>: </a:t>
            </a:r>
            <a:r>
              <a:rPr lang="ru-RU" sz="2000" i="1" dirty="0" smtClean="0">
                <a:solidFill>
                  <a:srgbClr val="002060"/>
                </a:solidFill>
                <a:latin typeface="Times New Roman"/>
                <a:ea typeface="Times New Roman"/>
                <a:cs typeface="Times New Roman"/>
              </a:rPr>
              <a:t>познавательная, игровая, продуктивная, работа с родителями. </a:t>
            </a:r>
            <a:r>
              <a:rPr lang="ru-RU" sz="2000" dirty="0" smtClean="0">
                <a:solidFill>
                  <a:srgbClr val="002060"/>
                </a:solidFill>
                <a:latin typeface="Times New Roman"/>
                <a:ea typeface="Times New Roman"/>
                <a:cs typeface="Times New Roman"/>
              </a:rPr>
              <a:t/>
            </a:r>
            <a:br>
              <a:rPr lang="ru-RU" sz="2000" dirty="0" smtClean="0">
                <a:solidFill>
                  <a:srgbClr val="002060"/>
                </a:solidFill>
                <a:latin typeface="Times New Roman"/>
                <a:ea typeface="Times New Roman"/>
                <a:cs typeface="Times New Roman"/>
              </a:rPr>
            </a:br>
            <a:r>
              <a:rPr lang="ru-RU" sz="2000" dirty="0" smtClean="0">
                <a:solidFill>
                  <a:srgbClr val="FF0000"/>
                </a:solidFill>
                <a:latin typeface="Times New Roman"/>
                <a:ea typeface="Times New Roman"/>
                <a:cs typeface="Times New Roman"/>
              </a:rPr>
              <a:t>Срок реализации проекта:</a:t>
            </a:r>
            <a:r>
              <a:rPr lang="ru-RU" sz="2000" dirty="0" smtClean="0">
                <a:solidFill>
                  <a:srgbClr val="002060"/>
                </a:solidFill>
                <a:latin typeface="Times New Roman"/>
                <a:ea typeface="Times New Roman"/>
                <a:cs typeface="Times New Roman"/>
              </a:rPr>
              <a:t/>
            </a:r>
            <a:br>
              <a:rPr lang="ru-RU" sz="2000" dirty="0" smtClean="0">
                <a:solidFill>
                  <a:srgbClr val="002060"/>
                </a:solidFill>
                <a:latin typeface="Times New Roman"/>
                <a:ea typeface="Times New Roman"/>
                <a:cs typeface="Times New Roman"/>
              </a:rPr>
            </a:br>
            <a:r>
              <a:rPr lang="ru-RU" sz="2000" i="1" dirty="0" smtClean="0">
                <a:solidFill>
                  <a:srgbClr val="002060"/>
                </a:solidFill>
                <a:latin typeface="Times New Roman"/>
                <a:ea typeface="Times New Roman"/>
                <a:cs typeface="Times New Roman"/>
              </a:rPr>
              <a:t>краткосрочный - 1 неделя.</a:t>
            </a:r>
            <a:r>
              <a:rPr lang="ru-RU" sz="2000" i="1" dirty="0" smtClean="0">
                <a:solidFill>
                  <a:srgbClr val="002060"/>
                </a:solidFill>
                <a:ea typeface="Calibri"/>
                <a:cs typeface="Times New Roman"/>
              </a:rPr>
              <a:t/>
            </a:r>
            <a:br>
              <a:rPr lang="ru-RU" sz="2000" i="1" dirty="0" smtClean="0">
                <a:solidFill>
                  <a:srgbClr val="002060"/>
                </a:solidFill>
                <a:ea typeface="Calibri"/>
                <a:cs typeface="Times New Roman"/>
              </a:rPr>
            </a:br>
            <a:r>
              <a:rPr lang="ru-RU" sz="2000" dirty="0" smtClean="0">
                <a:solidFill>
                  <a:srgbClr val="FF0000"/>
                </a:solidFill>
                <a:latin typeface="Times New Roman"/>
                <a:ea typeface="Times New Roman"/>
                <a:cs typeface="Times New Roman"/>
              </a:rPr>
              <a:t>Участники проекта:</a:t>
            </a:r>
            <a:r>
              <a:rPr lang="ru-RU" sz="2000" dirty="0" smtClean="0">
                <a:solidFill>
                  <a:srgbClr val="002060"/>
                </a:solidFill>
                <a:latin typeface="Times New Roman"/>
                <a:ea typeface="Times New Roman"/>
                <a:cs typeface="Times New Roman"/>
              </a:rPr>
              <a:t/>
            </a:r>
            <a:br>
              <a:rPr lang="ru-RU" sz="2000" dirty="0" smtClean="0">
                <a:solidFill>
                  <a:srgbClr val="002060"/>
                </a:solidFill>
                <a:latin typeface="Times New Roman"/>
                <a:ea typeface="Times New Roman"/>
                <a:cs typeface="Times New Roman"/>
              </a:rPr>
            </a:br>
            <a:r>
              <a:rPr lang="ru-RU" sz="2000" i="1" dirty="0" smtClean="0">
                <a:solidFill>
                  <a:srgbClr val="002060"/>
                </a:solidFill>
                <a:latin typeface="Times New Roman"/>
                <a:ea typeface="Times New Roman"/>
                <a:cs typeface="Times New Roman"/>
              </a:rPr>
              <a:t> дети 4 – 5 лет, родители, воспитатели</a:t>
            </a:r>
            <a:endParaRPr lang="ru-RU" sz="2000" dirty="0">
              <a:solidFill>
                <a:srgbClr val="002060"/>
              </a:solidFill>
            </a:endParaRPr>
          </a:p>
        </p:txBody>
      </p:sp>
      <p:pic>
        <p:nvPicPr>
          <p:cNvPr id="1026" name="Picture 2" descr="C:\Documents and Settings\Admin\Рабочий стол\247-2475047_bike-life-bmx-tangerine-artboard-haro-bmx-downtown-18.png"/>
          <p:cNvPicPr>
            <a:picLocks noChangeAspect="1" noChangeArrowheads="1"/>
          </p:cNvPicPr>
          <p:nvPr/>
        </p:nvPicPr>
        <p:blipFill>
          <a:blip r:embed="rId2" cstate="print"/>
          <a:srcRect b="26826"/>
          <a:stretch>
            <a:fillRect/>
          </a:stretch>
        </p:blipFill>
        <p:spPr bwMode="auto">
          <a:xfrm>
            <a:off x="1" y="3853543"/>
            <a:ext cx="5956978" cy="3161210"/>
          </a:xfrm>
          <a:prstGeom prst="rect">
            <a:avLst/>
          </a:prstGeom>
          <a:noFill/>
        </p:spPr>
      </p:pic>
      <p:pic>
        <p:nvPicPr>
          <p:cNvPr id="1027" name="Picture 3" descr="C:\Documents and Settings\Admin\Рабочий стол\hello_html_me40b0ca.png"/>
          <p:cNvPicPr>
            <a:picLocks noChangeAspect="1" noChangeArrowheads="1"/>
          </p:cNvPicPr>
          <p:nvPr/>
        </p:nvPicPr>
        <p:blipFill>
          <a:blip r:embed="rId3" cstate="print"/>
          <a:srcRect b="7897"/>
          <a:stretch>
            <a:fillRect/>
          </a:stretch>
        </p:blipFill>
        <p:spPr bwMode="auto">
          <a:xfrm>
            <a:off x="0" y="331304"/>
            <a:ext cx="3909393" cy="276459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a:t>
            </a:r>
            <a:r>
              <a:rPr lang="ru-RU" b="1" dirty="0" smtClean="0">
                <a:solidFill>
                  <a:srgbClr val="FF0000"/>
                </a:solidFill>
                <a:latin typeface="Times New Roman" pitchFamily="18" charset="0"/>
                <a:cs typeface="Times New Roman" pitchFamily="18" charset="0"/>
              </a:rPr>
              <a:t>Актуальность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r>
              <a:rPr lang="ru-RU" sz="2200" dirty="0" smtClean="0">
                <a:latin typeface="Times New Roman" pitchFamily="18" charset="0"/>
                <a:cs typeface="Times New Roman" pitchFamily="18" charset="0"/>
              </a:rPr>
              <a:t>Как весело бывает ярким солнечным днем прокатиться на велосипеде, наверное нет ни одного ребенка, который ни разу бы не попробовал это увлекательное занятие! Но все ли дети задумываются об истории этого вида транспорта? Как много прошло времени, когда колесо помогло человечеству быстро передвигаться?</a:t>
            </a:r>
          </a:p>
          <a:p>
            <a:r>
              <a:rPr lang="ru-RU" sz="2200" dirty="0" smtClean="0">
                <a:latin typeface="Times New Roman" pitchFamily="18" charset="0"/>
                <a:cs typeface="Times New Roman" pitchFamily="18" charset="0"/>
              </a:rPr>
              <a:t>Мы решили предоставить детям возможность в течение одной недели изучить интереснейшую тему об истории создания велосипеда и назвали проект «От колеса до велосипеда»</a:t>
            </a:r>
          </a:p>
          <a:p>
            <a:r>
              <a:rPr lang="ru-RU" sz="2200" dirty="0" smtClean="0">
                <a:latin typeface="Times New Roman" pitchFamily="18" charset="0"/>
                <a:cs typeface="Times New Roman" pitchFamily="18" charset="0"/>
              </a:rPr>
              <a:t>Исходя из этого мы предполагаем, что данный проект позволяет в условиях </a:t>
            </a:r>
            <a:r>
              <a:rPr lang="en-US"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воспитательно</a:t>
            </a:r>
            <a:r>
              <a:rPr lang="ru-RU" sz="2200" dirty="0" smtClean="0">
                <a:latin typeface="Times New Roman" pitchFamily="18" charset="0"/>
                <a:cs typeface="Times New Roman" pitchFamily="18" charset="0"/>
              </a:rPr>
              <a:t> – образовательного процесса в ДОУ расширить, обогатить, систематизировать и творчески применить знания и конструктивные умения детей. А так же формировать познавательный интерес к истории изобретений в рамках программы «От </a:t>
            </a:r>
            <a:r>
              <a:rPr lang="ru-RU" sz="2200" dirty="0" err="1" smtClean="0">
                <a:latin typeface="Times New Roman" pitchFamily="18" charset="0"/>
                <a:cs typeface="Times New Roman" pitchFamily="18" charset="0"/>
              </a:rPr>
              <a:t>Фребеля</a:t>
            </a:r>
            <a:r>
              <a:rPr lang="ru-RU" sz="2200" dirty="0" smtClean="0">
                <a:latin typeface="Times New Roman" pitchFamily="18" charset="0"/>
                <a:cs typeface="Times New Roman" pitchFamily="18" charset="0"/>
              </a:rPr>
              <a:t> до робота. Растим будущих инженеров» </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latin typeface="Times New Roman" pitchFamily="18" charset="0"/>
                <a:cs typeface="Times New Roman" pitchFamily="18" charset="0"/>
              </a:rPr>
              <a:t>Цель проекта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645459" y="1287254"/>
            <a:ext cx="7869890" cy="3155957"/>
          </a:xfrm>
        </p:spPr>
        <p:txBody>
          <a:bodyPr>
            <a:normAutofit fontScale="92500"/>
          </a:bodyPr>
          <a:lstStyle/>
          <a:p>
            <a:r>
              <a:rPr lang="ru-RU" dirty="0" smtClean="0">
                <a:latin typeface="Times New Roman" pitchFamily="18" charset="0"/>
                <a:cs typeface="Times New Roman" pitchFamily="18" charset="0"/>
              </a:rPr>
              <a:t>Формировать у детей предпосылки готовности к изучению технических наук средствами конструктивного игрового оборудования. Развивать любознательность и познавательную мотивацию. </a:t>
            </a:r>
          </a:p>
          <a:p>
            <a:r>
              <a:rPr lang="ru-RU" dirty="0" smtClean="0">
                <a:latin typeface="Times New Roman" pitchFamily="18" charset="0"/>
                <a:cs typeface="Times New Roman" pitchFamily="18" charset="0"/>
              </a:rPr>
              <a:t>Формировать начальные научные знания об истории изобретений и современных видах и моделях велосипедов, о значении изобретения колеса в истории развития человеческого общества.</a:t>
            </a:r>
          </a:p>
          <a:p>
            <a:pPr lvl="0"/>
            <a:endParaRPr lang="ru-RU" i="1" dirty="0" smtClean="0">
              <a:solidFill>
                <a:srgbClr val="002060"/>
              </a:solidFill>
              <a:latin typeface="Times New Roman" panose="02020603050405020304" pitchFamily="18" charset="0"/>
              <a:cs typeface="Times New Roman" panose="02020603050405020304" pitchFamily="18" charset="0"/>
            </a:endParaRPr>
          </a:p>
          <a:p>
            <a:endParaRPr lang="ru-RU" dirty="0"/>
          </a:p>
        </p:txBody>
      </p:sp>
      <p:pic>
        <p:nvPicPr>
          <p:cNvPr id="4" name="Picture 3" descr="C:\Documents and Settings\Admin\Рабочий стол\hello_html_me40b0ca.png"/>
          <p:cNvPicPr>
            <a:picLocks noChangeAspect="1" noChangeArrowheads="1"/>
          </p:cNvPicPr>
          <p:nvPr/>
        </p:nvPicPr>
        <p:blipFill>
          <a:blip r:embed="rId2" cstate="print"/>
          <a:srcRect b="10057"/>
          <a:stretch>
            <a:fillRect/>
          </a:stretch>
        </p:blipFill>
        <p:spPr bwMode="auto">
          <a:xfrm>
            <a:off x="4493623" y="4391427"/>
            <a:ext cx="3971108" cy="216677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lgn="ctr"/>
            <a:r>
              <a:rPr lang="ru-RU"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Интеграция образовательных областей:</a:t>
            </a:r>
          </a:p>
          <a:p>
            <a:pPr marL="285750" lvl="0" indent="-285750"/>
            <a:r>
              <a:rPr lang="ru-RU" i="1" dirty="0" smtClean="0">
                <a:solidFill>
                  <a:srgbClr val="002060"/>
                </a:solidFill>
                <a:latin typeface="Times New Roman" panose="02020603050405020304" pitchFamily="18" charset="0"/>
                <a:cs typeface="Times New Roman" panose="02020603050405020304" pitchFamily="18" charset="0"/>
              </a:rPr>
              <a:t>Познавательное развитие;</a:t>
            </a:r>
          </a:p>
          <a:p>
            <a:pPr marL="285750" lvl="0" indent="-285750"/>
            <a:r>
              <a:rPr lang="ru-RU" i="1" dirty="0" smtClean="0">
                <a:solidFill>
                  <a:srgbClr val="002060"/>
                </a:solidFill>
                <a:latin typeface="Times New Roman" panose="02020603050405020304" pitchFamily="18" charset="0"/>
                <a:cs typeface="Times New Roman" panose="02020603050405020304" pitchFamily="18" charset="0"/>
              </a:rPr>
              <a:t>Речевое развитие;</a:t>
            </a:r>
          </a:p>
          <a:p>
            <a:pPr marL="285750" lvl="0" indent="-285750"/>
            <a:r>
              <a:rPr lang="ru-RU" i="1" dirty="0" smtClean="0">
                <a:solidFill>
                  <a:srgbClr val="002060"/>
                </a:solidFill>
                <a:latin typeface="Times New Roman" panose="02020603050405020304" pitchFamily="18" charset="0"/>
                <a:cs typeface="Times New Roman" panose="02020603050405020304" pitchFamily="18" charset="0"/>
              </a:rPr>
              <a:t>Художественно – эстетическое развитие;</a:t>
            </a:r>
          </a:p>
          <a:p>
            <a:pPr marL="285750" lvl="0" indent="-285750"/>
            <a:r>
              <a:rPr lang="ru-RU" i="1" dirty="0" smtClean="0">
                <a:solidFill>
                  <a:srgbClr val="002060"/>
                </a:solidFill>
                <a:latin typeface="Times New Roman" panose="02020603050405020304" pitchFamily="18" charset="0"/>
                <a:cs typeface="Times New Roman" panose="02020603050405020304" pitchFamily="18" charset="0"/>
              </a:rPr>
              <a:t>Социально – коммуникативное развитие ;</a:t>
            </a:r>
          </a:p>
          <a:p>
            <a:pPr marL="285750" lvl="0" indent="-285750"/>
            <a:r>
              <a:rPr lang="ru-RU" i="1" dirty="0" smtClean="0">
                <a:solidFill>
                  <a:srgbClr val="002060"/>
                </a:solidFill>
                <a:latin typeface="Times New Roman" panose="02020603050405020304" pitchFamily="18" charset="0"/>
                <a:cs typeface="Times New Roman" panose="02020603050405020304" pitchFamily="18" charset="0"/>
              </a:rPr>
              <a:t>Физическое развитие.</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63208"/>
            <a:ext cx="7886699" cy="764255"/>
          </a:xfrm>
        </p:spPr>
        <p:txBody>
          <a:bodyPr>
            <a:normAutofit/>
          </a:bodyPr>
          <a:lstStyle/>
          <a:p>
            <a:pPr lvl="0" algn="ctr"/>
            <a:r>
              <a:rPr lang="ru-RU"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Задачи проекта</a:t>
            </a:r>
            <a:endParaRPr lang="ru-RU" sz="2800" dirty="0">
              <a:solidFill>
                <a:srgbClr val="FF0000"/>
              </a:solidFill>
            </a:endParaRPr>
          </a:p>
        </p:txBody>
      </p:sp>
      <p:sp>
        <p:nvSpPr>
          <p:cNvPr id="3" name="Содержимое 2"/>
          <p:cNvSpPr>
            <a:spLocks noGrp="1"/>
          </p:cNvSpPr>
          <p:nvPr>
            <p:ph idx="1"/>
          </p:nvPr>
        </p:nvSpPr>
        <p:spPr>
          <a:xfrm>
            <a:off x="313509" y="809898"/>
            <a:ext cx="8201840" cy="5747656"/>
          </a:xfrm>
        </p:spPr>
        <p:txBody>
          <a:bodyPr>
            <a:noAutofit/>
          </a:bodyPr>
          <a:lstStyle/>
          <a:p>
            <a:pPr lvl="0"/>
            <a:r>
              <a:rPr lang="ru-RU" sz="1400" i="1" dirty="0" smtClean="0">
                <a:latin typeface="Times New Roman" pitchFamily="18" charset="0"/>
                <a:cs typeface="Times New Roman" pitchFamily="18" charset="0"/>
              </a:rPr>
              <a:t>Формировать основы технической грамотности воспитанников.</a:t>
            </a:r>
          </a:p>
          <a:p>
            <a:pPr lvl="0"/>
            <a:r>
              <a:rPr lang="ru-RU" sz="1400" i="1" dirty="0" smtClean="0">
                <a:latin typeface="Times New Roman" pitchFamily="18" charset="0"/>
                <a:cs typeface="Times New Roman" pitchFamily="18" charset="0"/>
              </a:rPr>
              <a:t>Развивать у детей способность различать строительные детали разных видов конструкторов, учить использовать их с учетом конструктивных свойств и поделок.</a:t>
            </a:r>
          </a:p>
          <a:p>
            <a:pPr lvl="0"/>
            <a:r>
              <a:rPr lang="ru-RU" sz="1400" i="1" dirty="0" smtClean="0">
                <a:latin typeface="Times New Roman" pitchFamily="18" charset="0"/>
                <a:cs typeface="Times New Roman" pitchFamily="18" charset="0"/>
              </a:rPr>
              <a:t>Развивать у воспитанников познавательно – исследовательскую деятельность. Дать элементарные понятия для чего изобрели колесо, какими были первые колеса, какой вид транспорта появился с возможностью применения колес; для чего нужен велосипед, как он появился и совершенствовался. Формировать понятие о велосипеде не только как о виде транспорта, но и как о спортивном инвентаре. </a:t>
            </a:r>
          </a:p>
          <a:p>
            <a:pPr lvl="0"/>
            <a:r>
              <a:rPr lang="ru-RU" sz="1400" i="1" dirty="0" smtClean="0">
                <a:latin typeface="Times New Roman" pitchFamily="18" charset="0"/>
                <a:cs typeface="Times New Roman" pitchFamily="18" charset="0"/>
              </a:rPr>
              <a:t>Учить запоминать термины  и использовать их в речи, составлять описательные рассказы.</a:t>
            </a:r>
          </a:p>
          <a:p>
            <a:pPr lvl="0"/>
            <a:r>
              <a:rPr lang="ru-RU" sz="1400" i="1" dirty="0" smtClean="0">
                <a:latin typeface="Times New Roman" pitchFamily="18" charset="0"/>
                <a:cs typeface="Times New Roman" pitchFamily="18" charset="0"/>
              </a:rPr>
              <a:t>Формировать умение пользоваться иллюстративным материалом, чертежами, планировать будущую постройку, выполнять ряд последовательных действий в соответствии с задачами и алгоритмом намеченного плана. Учить использовать в работе элементы «Инженерной книги».</a:t>
            </a:r>
          </a:p>
          <a:p>
            <a:pPr lvl="0"/>
            <a:r>
              <a:rPr lang="ru-RU" sz="1400" i="1" dirty="0" smtClean="0">
                <a:latin typeface="Times New Roman" pitchFamily="18" charset="0"/>
                <a:cs typeface="Times New Roman" pitchFamily="18" charset="0"/>
              </a:rPr>
              <a:t>Развивать умение конструировать велосипеды из различных видов конструкторов и обыгрывать модели в сюжетно – ролевых  играх.</a:t>
            </a:r>
          </a:p>
          <a:p>
            <a:pPr lvl="0"/>
            <a:r>
              <a:rPr lang="ru-RU" sz="1400" i="1" dirty="0" smtClean="0">
                <a:latin typeface="Times New Roman" pitchFamily="18" charset="0"/>
                <a:cs typeface="Times New Roman" pitchFamily="18" charset="0"/>
              </a:rPr>
              <a:t>Учить воспринимать предметы, как творение человеческой мысли и результат труда.</a:t>
            </a:r>
          </a:p>
          <a:p>
            <a:pPr lvl="0"/>
            <a:r>
              <a:rPr lang="ru-RU" sz="1400" i="1" dirty="0" smtClean="0">
                <a:latin typeface="Times New Roman" pitchFamily="18" charset="0"/>
                <a:cs typeface="Times New Roman" pitchFamily="18" charset="0"/>
              </a:rPr>
              <a:t>Воспитывать умение сотрудничать, работать в команде, стремясь к общей цели.</a:t>
            </a:r>
          </a:p>
          <a:p>
            <a:pPr lvl="0"/>
            <a:r>
              <a:rPr lang="ru-RU" sz="1400" i="1" dirty="0" smtClean="0">
                <a:latin typeface="Times New Roman" pitchFamily="18" charset="0"/>
                <a:cs typeface="Times New Roman" pitchFamily="18" charset="0"/>
              </a:rPr>
              <a:t>Совершенствовать и развивать умение кататься на велосипеде, соблюдать ПДД.</a:t>
            </a:r>
          </a:p>
          <a:p>
            <a:pPr lvl="0"/>
            <a:r>
              <a:rPr lang="ru-RU" sz="1400" i="1" dirty="0" smtClean="0">
                <a:latin typeface="Times New Roman" pitchFamily="18" charset="0"/>
                <a:cs typeface="Times New Roman" pitchFamily="18" charset="0"/>
              </a:rPr>
              <a:t>Вовлекать родителей к подготовке проекта и участию в конструктивной и исследовательской деятельности детей.</a:t>
            </a:r>
          </a:p>
          <a:p>
            <a:pPr lvl="0" algn="ctr">
              <a:buNone/>
            </a:pPr>
            <a:r>
              <a:rPr lang="ru-RU" sz="20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Итоговые мероприятия: </a:t>
            </a:r>
            <a:endParaRPr lang="ru-RU" sz="2000"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lvl="0" indent="-342900"/>
            <a:r>
              <a:rPr lang="ru-RU" sz="1400" i="1" dirty="0" smtClean="0">
                <a:solidFill>
                  <a:srgbClr val="002060"/>
                </a:solidFill>
                <a:latin typeface="Times New Roman" pitchFamily="18" charset="0"/>
                <a:cs typeface="Times New Roman" pitchFamily="18" charset="0"/>
              </a:rPr>
              <a:t>выставка совместных работ детей и родителей;  выставка рисунков детей.</a:t>
            </a:r>
          </a:p>
          <a:p>
            <a:endParaRPr lang="ru-RU"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5459" y="666206"/>
            <a:ext cx="7869890" cy="5510757"/>
          </a:xfrm>
        </p:spPr>
        <p:txBody>
          <a:bodyPr>
            <a:normAutofit fontScale="92500" lnSpcReduction="10000"/>
          </a:bodyPr>
          <a:lstStyle/>
          <a:p>
            <a:pPr marL="0" indent="0" algn="ctr">
              <a:buNone/>
            </a:pP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Этапы реализации проекта:</a:t>
            </a:r>
          </a:p>
          <a:p>
            <a:pPr marL="0" indent="0" algn="ctr">
              <a:buNone/>
            </a:pPr>
            <a:r>
              <a:rPr lang="ru-RU"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Подготовительный этап.</a:t>
            </a:r>
          </a:p>
          <a:p>
            <a:r>
              <a:rPr lang="ru-RU" dirty="0" smtClean="0">
                <a:solidFill>
                  <a:srgbClr val="002060"/>
                </a:solidFill>
                <a:latin typeface="Times New Roman" panose="02020603050405020304" pitchFamily="18" charset="0"/>
                <a:cs typeface="Times New Roman" panose="02020603050405020304" pitchFamily="18" charset="0"/>
              </a:rPr>
              <a:t>Формирование темы, актуальности и значимости, цели, задач, содержание проекта, предположение результата.</a:t>
            </a:r>
          </a:p>
          <a:p>
            <a:r>
              <a:rPr lang="ru-RU" dirty="0" smtClean="0">
                <a:solidFill>
                  <a:srgbClr val="002060"/>
                </a:solidFill>
                <a:latin typeface="Times New Roman" panose="02020603050405020304" pitchFamily="18" charset="0"/>
                <a:cs typeface="Times New Roman" panose="02020603050405020304" pitchFamily="18" charset="0"/>
              </a:rPr>
              <a:t>Обсуждение проекта с воспитанниками и их родителями, выбор источников получения информации.</a:t>
            </a:r>
          </a:p>
          <a:p>
            <a:r>
              <a:rPr lang="ru-RU" dirty="0" smtClean="0">
                <a:solidFill>
                  <a:srgbClr val="002060"/>
                </a:solidFill>
                <a:latin typeface="Times New Roman" panose="02020603050405020304" pitchFamily="18" charset="0"/>
                <a:cs typeface="Times New Roman" panose="02020603050405020304" pitchFamily="18" charset="0"/>
              </a:rPr>
              <a:t>Подбор методической и художественной литературы, музыкального репертуара для реализации проекта (стихи, рассказы, сказки, песни, пословицы).</a:t>
            </a:r>
          </a:p>
          <a:p>
            <a:r>
              <a:rPr lang="ru-RU" dirty="0" smtClean="0">
                <a:solidFill>
                  <a:srgbClr val="002060"/>
                </a:solidFill>
                <a:latin typeface="Times New Roman" panose="02020603050405020304" pitchFamily="18" charset="0"/>
                <a:cs typeface="Times New Roman" panose="02020603050405020304" pitchFamily="18" charset="0"/>
              </a:rPr>
              <a:t>Подбор наглядно-дидактического материала, различных атрибутов; организация развивающей предметно-пространственной среды в группе.</a:t>
            </a:r>
          </a:p>
          <a:p>
            <a:pPr marL="0" indent="0">
              <a:buNone/>
            </a:pPr>
            <a:endParaRPr lang="ru-RU" sz="2000" dirty="0" smtClean="0">
              <a:solidFill>
                <a:schemeClr val="bg1"/>
              </a:solidFill>
              <a:latin typeface="Times New Roman" panose="02020603050405020304" pitchFamily="18" charset="0"/>
              <a:cs typeface="Times New Roman" panose="02020603050405020304" pitchFamily="18" charset="0"/>
            </a:endParaRP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7578" y="450762"/>
            <a:ext cx="8538692" cy="5726202"/>
          </a:xfrm>
        </p:spPr>
        <p:txBody>
          <a:bodyPr>
            <a:normAutofit fontScale="92500"/>
          </a:bodyPr>
          <a:lstStyle/>
          <a:p>
            <a:pPr marL="0" lvl="0" indent="0" algn="ctr">
              <a:buNone/>
            </a:pPr>
            <a:r>
              <a:rPr lang="ru-RU" sz="32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Основной этап:</a:t>
            </a:r>
          </a:p>
          <a:p>
            <a:pPr lvl="0"/>
            <a:r>
              <a:rPr lang="ru-RU" dirty="0" smtClean="0">
                <a:solidFill>
                  <a:srgbClr val="002060"/>
                </a:solidFill>
                <a:latin typeface="Times New Roman" panose="02020603050405020304" pitchFamily="18" charset="0"/>
                <a:cs typeface="Times New Roman" panose="02020603050405020304" pitchFamily="18" charset="0"/>
              </a:rPr>
              <a:t>Изучение источников по вопросам исследования.</a:t>
            </a:r>
          </a:p>
          <a:p>
            <a:pPr lvl="0"/>
            <a:r>
              <a:rPr lang="ru-RU" dirty="0" smtClean="0">
                <a:solidFill>
                  <a:srgbClr val="002060"/>
                </a:solidFill>
                <a:latin typeface="Times New Roman" panose="02020603050405020304" pitchFamily="18" charset="0"/>
                <a:cs typeface="Times New Roman" panose="02020603050405020304" pitchFamily="18" charset="0"/>
              </a:rPr>
              <a:t>Сбор и систематизация материала.</a:t>
            </a:r>
          </a:p>
          <a:p>
            <a:pPr lvl="0"/>
            <a:r>
              <a:rPr lang="ru-RU" dirty="0" smtClean="0">
                <a:solidFill>
                  <a:srgbClr val="002060"/>
                </a:solidFill>
                <a:latin typeface="Times New Roman" panose="02020603050405020304" pitchFamily="18" charset="0"/>
                <a:cs typeface="Times New Roman" panose="02020603050405020304" pitchFamily="18" charset="0"/>
              </a:rPr>
              <a:t>Проведение различных познавательных, творческих, научных форм работы с детьми в ходе реализации проекта.</a:t>
            </a:r>
          </a:p>
          <a:p>
            <a:pPr marL="457200" lvl="0" indent="-457200">
              <a:buAutoNum type="arabicParenR"/>
            </a:pPr>
            <a:r>
              <a:rPr lang="ru-RU" b="1" i="1" u="sng" dirty="0" smtClean="0">
                <a:solidFill>
                  <a:srgbClr val="002060"/>
                </a:solidFill>
                <a:latin typeface="Times New Roman" panose="02020603050405020304" pitchFamily="18" charset="0"/>
                <a:cs typeface="Times New Roman" panose="02020603050405020304" pitchFamily="18" charset="0"/>
              </a:rPr>
              <a:t>Беседы: </a:t>
            </a:r>
            <a:r>
              <a:rPr lang="ru-RU" b="1" dirty="0" smtClean="0">
                <a:solidFill>
                  <a:srgbClr val="002060"/>
                </a:solidFill>
                <a:latin typeface="Times New Roman" panose="02020603050405020304" pitchFamily="18" charset="0"/>
                <a:cs typeface="Times New Roman" panose="02020603050405020304" pitchFamily="18" charset="0"/>
              </a:rPr>
              <a:t>« </a:t>
            </a:r>
            <a:r>
              <a:rPr lang="ru-RU" i="1" dirty="0" smtClean="0">
                <a:solidFill>
                  <a:srgbClr val="002060"/>
                </a:solidFill>
                <a:latin typeface="Times New Roman" panose="02020603050405020304" pitchFamily="18" charset="0"/>
                <a:cs typeface="Times New Roman" panose="02020603050405020304" pitchFamily="18" charset="0"/>
              </a:rPr>
              <a:t>История возникновения колеса»,</a:t>
            </a:r>
            <a:r>
              <a:rPr lang="ru-RU" b="1" i="1" u="sng" dirty="0" smtClean="0">
                <a:solidFill>
                  <a:srgbClr val="002060"/>
                </a:solidFill>
                <a:latin typeface="Times New Roman" panose="02020603050405020304" pitchFamily="18" charset="0"/>
                <a:cs typeface="Times New Roman" panose="02020603050405020304" pitchFamily="18" charset="0"/>
              </a:rPr>
              <a:t> </a:t>
            </a:r>
            <a:r>
              <a:rPr lang="ru-RU" i="1" dirty="0" smtClean="0">
                <a:solidFill>
                  <a:srgbClr val="002060"/>
                </a:solidFill>
                <a:latin typeface="Times New Roman" panose="02020603050405020304" pitchFamily="18" charset="0"/>
                <a:cs typeface="Times New Roman" panose="02020603050405020304" pitchFamily="18" charset="0"/>
              </a:rPr>
              <a:t>« История возникновения велосипеда», «Старинные велосипеды» «Современные велосипеды» « Устройство велосипеда»</a:t>
            </a:r>
          </a:p>
          <a:p>
            <a:pPr marL="0" lvl="0" indent="0">
              <a:lnSpc>
                <a:spcPct val="115000"/>
              </a:lnSpc>
              <a:spcBef>
                <a:spcPts val="0"/>
              </a:spcBef>
              <a:buNone/>
            </a:pPr>
            <a:r>
              <a:rPr lang="ru-RU" b="1" i="1" dirty="0" smtClean="0">
                <a:solidFill>
                  <a:srgbClr val="002060"/>
                </a:solidFill>
                <a:latin typeface="Times New Roman" panose="02020603050405020304" pitchFamily="18" charset="0"/>
                <a:ea typeface="Calibri"/>
                <a:cs typeface="Times New Roman" panose="02020603050405020304" pitchFamily="18" charset="0"/>
              </a:rPr>
              <a:t>2) </a:t>
            </a:r>
            <a:r>
              <a:rPr lang="ru-RU" b="1" i="1" u="sng" dirty="0" smtClean="0">
                <a:solidFill>
                  <a:srgbClr val="002060"/>
                </a:solidFill>
                <a:latin typeface="Times New Roman" panose="02020603050405020304" pitchFamily="18" charset="0"/>
                <a:ea typeface="Calibri"/>
                <a:cs typeface="Times New Roman" panose="02020603050405020304" pitchFamily="18" charset="0"/>
              </a:rPr>
              <a:t>Рассматривание иллюстраций по темам, презентаций</a:t>
            </a:r>
            <a:r>
              <a:rPr lang="ru-RU" i="1" dirty="0" smtClean="0">
                <a:solidFill>
                  <a:srgbClr val="002060"/>
                </a:solidFill>
                <a:latin typeface="Times New Roman" panose="02020603050405020304" pitchFamily="18" charset="0"/>
                <a:ea typeface="Calibri"/>
                <a:cs typeface="Times New Roman" panose="02020603050405020304" pitchFamily="18" charset="0"/>
              </a:rPr>
              <a:t>: «От колеса до велосипеда».</a:t>
            </a:r>
          </a:p>
          <a:p>
            <a:pPr marL="0" lvl="0" indent="0">
              <a:buNone/>
            </a:pPr>
            <a:r>
              <a:rPr lang="ru-RU" b="1" i="1" dirty="0" smtClean="0">
                <a:solidFill>
                  <a:srgbClr val="002060"/>
                </a:solidFill>
                <a:latin typeface="Times New Roman" panose="02020603050405020304" pitchFamily="18" charset="0"/>
                <a:cs typeface="Times New Roman" panose="02020603050405020304" pitchFamily="18" charset="0"/>
              </a:rPr>
              <a:t>3) </a:t>
            </a:r>
            <a:r>
              <a:rPr lang="ru-RU" b="1" i="1" u="sng" dirty="0" smtClean="0">
                <a:solidFill>
                  <a:srgbClr val="002060"/>
                </a:solidFill>
                <a:latin typeface="Times New Roman" panose="02020603050405020304" pitchFamily="18" charset="0"/>
                <a:cs typeface="Times New Roman" panose="02020603050405020304" pitchFamily="18" charset="0"/>
              </a:rPr>
              <a:t>Дидактические игры: </a:t>
            </a:r>
            <a:r>
              <a:rPr lang="ru-RU" i="1" dirty="0" smtClean="0">
                <a:solidFill>
                  <a:srgbClr val="002060"/>
                </a:solidFill>
                <a:latin typeface="Times New Roman" panose="02020603050405020304" pitchFamily="18" charset="0"/>
                <a:cs typeface="Times New Roman" panose="02020603050405020304" pitchFamily="18" charset="0"/>
              </a:rPr>
              <a:t>« Мой велосипед», « Угадай транспорт», « </a:t>
            </a:r>
            <a:r>
              <a:rPr lang="ru-RU" i="1" dirty="0" err="1" smtClean="0">
                <a:solidFill>
                  <a:srgbClr val="002060"/>
                </a:solidFill>
                <a:latin typeface="Times New Roman" panose="02020603050405020304" pitchFamily="18" charset="0"/>
                <a:cs typeface="Times New Roman" panose="02020603050405020304" pitchFamily="18" charset="0"/>
              </a:rPr>
              <a:t>Автомульти</a:t>
            </a:r>
            <a:r>
              <a:rPr lang="ru-RU" i="1" dirty="0" smtClean="0">
                <a:solidFill>
                  <a:srgbClr val="002060"/>
                </a:solidFill>
                <a:latin typeface="Times New Roman" panose="02020603050405020304" pitchFamily="18" charset="0"/>
                <a:cs typeface="Times New Roman" panose="02020603050405020304" pitchFamily="18" charset="0"/>
              </a:rPr>
              <a:t>», « Лента времени»</a:t>
            </a:r>
          </a:p>
          <a:p>
            <a:pPr marL="0" lvl="0" indent="0">
              <a:buNone/>
            </a:pPr>
            <a:endParaRPr lang="ru-RU" i="1" dirty="0" smtClean="0">
              <a:solidFill>
                <a:srgbClr val="002060"/>
              </a:solidFill>
              <a:latin typeface="Times New Roman" panose="02020603050405020304" pitchFamily="18" charset="0"/>
              <a:cs typeface="Times New Roman" panose="02020603050405020304" pitchFamily="18" charset="0"/>
            </a:endParaRPr>
          </a:p>
          <a:p>
            <a:pPr marL="0" lvl="0" indent="0">
              <a:buNone/>
            </a:pPr>
            <a:endParaRPr lang="ru-RU" i="1" dirty="0" smtClean="0">
              <a:solidFill>
                <a:prstClr val="white"/>
              </a:solidFill>
              <a:latin typeface="Times New Roman" panose="02020603050405020304" pitchFamily="18" charset="0"/>
              <a:cs typeface="Times New Roman" panose="02020603050405020304" pitchFamily="18" charset="0"/>
            </a:endParaRP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15155" y="682580"/>
            <a:ext cx="8000194" cy="5494383"/>
          </a:xfrm>
        </p:spPr>
        <p:txBody>
          <a:bodyPr/>
          <a:lstStyle/>
          <a:p>
            <a:pPr marL="0" lvl="0" indent="0">
              <a:buNone/>
            </a:pPr>
            <a:r>
              <a:rPr lang="ru-RU" b="1" i="1" dirty="0" smtClean="0">
                <a:solidFill>
                  <a:srgbClr val="002060"/>
                </a:solidFill>
                <a:latin typeface="Times New Roman" panose="02020603050405020304" pitchFamily="18" charset="0"/>
                <a:cs typeface="Times New Roman" panose="02020603050405020304" pitchFamily="18" charset="0"/>
              </a:rPr>
              <a:t>6) </a:t>
            </a:r>
            <a:r>
              <a:rPr lang="ru-RU" b="1" i="1" u="sng" dirty="0" smtClean="0">
                <a:solidFill>
                  <a:srgbClr val="002060"/>
                </a:solidFill>
                <a:latin typeface="Times New Roman" panose="02020603050405020304" pitchFamily="18" charset="0"/>
                <a:cs typeface="Times New Roman" panose="02020603050405020304" pitchFamily="18" charset="0"/>
              </a:rPr>
              <a:t>Лепка из пластилина: </a:t>
            </a:r>
          </a:p>
          <a:p>
            <a:pPr marL="0" lvl="0" indent="0">
              <a:buNone/>
            </a:pPr>
            <a:r>
              <a:rPr lang="ru-RU" b="1" i="1" u="sng" dirty="0" smtClean="0">
                <a:solidFill>
                  <a:srgbClr val="002060"/>
                </a:solidFill>
                <a:latin typeface="Times New Roman" panose="02020603050405020304" pitchFamily="18" charset="0"/>
                <a:cs typeface="Times New Roman" panose="02020603050405020304" pitchFamily="18" charset="0"/>
              </a:rPr>
              <a:t> </a:t>
            </a:r>
            <a:r>
              <a:rPr lang="ru-RU" i="1" dirty="0" smtClean="0">
                <a:solidFill>
                  <a:srgbClr val="002060"/>
                </a:solidFill>
                <a:latin typeface="Times New Roman" panose="02020603050405020304" pitchFamily="18" charset="0"/>
                <a:cs typeface="Times New Roman" panose="02020603050405020304" pitchFamily="18" charset="0"/>
              </a:rPr>
              <a:t>различные модели велосипедов и колес </a:t>
            </a:r>
          </a:p>
          <a:p>
            <a:pPr marL="0" lvl="0" indent="0">
              <a:buNone/>
            </a:pPr>
            <a:r>
              <a:rPr lang="ru-RU" b="1" i="1" dirty="0" smtClean="0">
                <a:solidFill>
                  <a:srgbClr val="002060"/>
                </a:solidFill>
                <a:latin typeface="Times New Roman" panose="02020603050405020304" pitchFamily="18" charset="0"/>
                <a:cs typeface="Times New Roman" panose="02020603050405020304" pitchFamily="18" charset="0"/>
              </a:rPr>
              <a:t>7)</a:t>
            </a:r>
            <a:r>
              <a:rPr lang="ru-RU" b="1" i="1" u="sng" dirty="0" smtClean="0">
                <a:solidFill>
                  <a:srgbClr val="002060"/>
                </a:solidFill>
                <a:latin typeface="Times New Roman" panose="02020603050405020304" pitchFamily="18" charset="0"/>
                <a:cs typeface="Times New Roman" panose="02020603050405020304" pitchFamily="18" charset="0"/>
              </a:rPr>
              <a:t> Подвижные игры</a:t>
            </a:r>
            <a:r>
              <a:rPr lang="ru-RU" i="1" dirty="0" smtClean="0">
                <a:solidFill>
                  <a:srgbClr val="002060"/>
                </a:solidFill>
                <a:latin typeface="Times New Roman" panose="02020603050405020304" pitchFamily="18" charset="0"/>
                <a:cs typeface="Times New Roman" panose="02020603050405020304" pitchFamily="18" charset="0"/>
              </a:rPr>
              <a:t>: «Связка», «Переставь предмет», « Кто последний», «По правилам дорожного движения», «Путешествуем  на велосипедах», «Мы – спортсмены велосипедисты»</a:t>
            </a:r>
          </a:p>
          <a:p>
            <a:pPr marL="0" lvl="0" indent="0">
              <a:buNone/>
            </a:pPr>
            <a:r>
              <a:rPr lang="ru-RU" b="1" i="1" dirty="0" smtClean="0">
                <a:solidFill>
                  <a:srgbClr val="002060"/>
                </a:solidFill>
                <a:latin typeface="Times New Roman" panose="02020603050405020304" pitchFamily="18" charset="0"/>
                <a:cs typeface="Times New Roman" panose="02020603050405020304" pitchFamily="18" charset="0"/>
              </a:rPr>
              <a:t>8)</a:t>
            </a:r>
            <a:r>
              <a:rPr lang="ru-RU" b="1" i="1" u="sng" dirty="0" smtClean="0">
                <a:solidFill>
                  <a:srgbClr val="002060"/>
                </a:solidFill>
                <a:latin typeface="Times New Roman" panose="02020603050405020304" pitchFamily="18" charset="0"/>
                <a:cs typeface="Times New Roman" panose="02020603050405020304" pitchFamily="18" charset="0"/>
              </a:rPr>
              <a:t> Игры со строительным материалом: </a:t>
            </a:r>
          </a:p>
          <a:p>
            <a:pPr marL="0" lvl="0" indent="0">
              <a:buNone/>
            </a:pPr>
            <a:r>
              <a:rPr lang="ru-RU" i="1" dirty="0" smtClean="0">
                <a:solidFill>
                  <a:srgbClr val="002060"/>
                </a:solidFill>
                <a:latin typeface="Times New Roman" panose="02020603050405020304" pitchFamily="18" charset="0"/>
                <a:cs typeface="Times New Roman" panose="02020603050405020304" pitchFamily="18" charset="0"/>
              </a:rPr>
              <a:t>« Смастерим велосипед», «Мой велосипед», «Изобретаем велосипед будущего»</a:t>
            </a:r>
          </a:p>
          <a:p>
            <a:pPr marL="0" lvl="0" indent="0">
              <a:buNone/>
            </a:pPr>
            <a:r>
              <a:rPr lang="ru-RU" i="1" dirty="0" smtClean="0">
                <a:solidFill>
                  <a:srgbClr val="002060"/>
                </a:solidFill>
                <a:latin typeface="Times New Roman" panose="02020603050405020304" pitchFamily="18" charset="0"/>
                <a:cs typeface="Times New Roman" panose="02020603050405020304" pitchFamily="18" charset="0"/>
              </a:rPr>
              <a:t> </a:t>
            </a:r>
            <a:endParaRPr lang="ru-RU" dirty="0"/>
          </a:p>
        </p:txBody>
      </p:sp>
      <p:pic>
        <p:nvPicPr>
          <p:cNvPr id="5"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852159" y="4652988"/>
            <a:ext cx="2873829" cy="198294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808</TotalTime>
  <Words>704</Words>
  <Application>Microsoft Office PowerPoint</Application>
  <PresentationFormat>Экран (4:3)</PresentationFormat>
  <Paragraphs>60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Office Theme</vt:lpstr>
      <vt:lpstr>Слайд 1</vt:lpstr>
      <vt:lpstr>      Проект «От колеса до велосипеда » Старшая  группа №2 Руководители проекта: воспитатели Голованова Е.Г.,  Шило Н.А. Вид проекта: познавательно – технический  Формы работы: познавательная, игровая, продуктивная, работа с родителями.  Срок реализации проекта: краткосрочный - 1 неделя. Участники проекта:  дети 4 – 5 лет, родители, воспитатели</vt:lpstr>
      <vt:lpstr>       Актуальность </vt:lpstr>
      <vt:lpstr>Цель проекта </vt:lpstr>
      <vt:lpstr>Слайд 5</vt:lpstr>
      <vt:lpstr>Задачи проекта</vt:lpstr>
      <vt:lpstr>Слайд 7</vt:lpstr>
      <vt:lpstr>Слайд 8</vt:lpstr>
      <vt:lpstr>Слайд 9</vt:lpstr>
      <vt:lpstr>Беседы,  рассматривание иллюстраций по теме</vt:lpstr>
      <vt:lpstr>Чтение произведений </vt:lpstr>
      <vt:lpstr>Дидактические  и подвижные  игры </vt:lpstr>
      <vt:lpstr>Рисование</vt:lpstr>
      <vt:lpstr>Игры со строительным материалом </vt:lpstr>
      <vt:lpstr>Транспорт нашей группы</vt:lpstr>
      <vt:lpstr>Продукт проектной деятельности: </vt:lpstr>
      <vt:lpstr>Слайд 17</vt:lpstr>
    </vt:vector>
  </TitlesOfParts>
  <Company>PJSC "New Engineering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Admin</cp:lastModifiedBy>
  <cp:revision>216</cp:revision>
  <dcterms:created xsi:type="dcterms:W3CDTF">2016-11-18T14:12:19Z</dcterms:created>
  <dcterms:modified xsi:type="dcterms:W3CDTF">2021-07-28T10:37:36Z</dcterms:modified>
</cp:coreProperties>
</file>