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8" r:id="rId19"/>
    <p:sldId id="265" r:id="rId20"/>
    <p:sldId id="266" r:id="rId21"/>
    <p:sldId id="267" r:id="rId22"/>
    <p:sldId id="268" r:id="rId23"/>
    <p:sldId id="277" r:id="rId24"/>
  </p:sldIdLst>
  <p:sldSz cx="9144000" cy="6858000" type="screen4x3"/>
  <p:notesSz cx="6858000" cy="9144000"/>
  <p:custDataLst>
    <p:tags r:id="rId2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2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Капля 7"/>
          <p:cNvSpPr/>
          <p:nvPr userDrawn="1"/>
        </p:nvSpPr>
        <p:spPr>
          <a:xfrm>
            <a:off x="395536" y="476672"/>
            <a:ext cx="8136904" cy="6048672"/>
          </a:xfrm>
          <a:prstGeom prst="teardrop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0192" y="548680"/>
            <a:ext cx="2063884" cy="19168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B0C0E-99D5-4FAA-981C-AAE214886ACF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EDEF5-D1F6-4F76-B905-0F8EED2A5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83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0F20C-00EA-4CAD-A2B4-CD30A6BA053E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25A3-D224-42AE-86C3-4B15343128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567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57E02-230B-4DAD-8A31-A987399E8E3D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EBE7-0A90-483B-808B-D2047207B1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122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нутый угол 6"/>
          <p:cNvSpPr/>
          <p:nvPr userDrawn="1"/>
        </p:nvSpPr>
        <p:spPr>
          <a:xfrm>
            <a:off x="251520" y="260648"/>
            <a:ext cx="8712968" cy="6408712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085184"/>
            <a:ext cx="1708804" cy="14196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59FCC-C0D2-4665-8F15-718D32487615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DEB7C-2363-424B-B831-AB2152644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913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3107B-0106-4162-A7A1-FC8F16145582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A467F-14C7-4F9E-A07B-165DB6CEA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49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56B9F-C7E7-487E-95C7-029EC554B0B5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B3C9B-CAD4-486F-B05C-97A77B61A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8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D134F-7CF8-416C-93C1-82BD4B4364B4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1A3D-CE67-45B2-B2A4-1C35E094D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198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A6E6-AE9C-4C28-B838-5931999BFB5F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618B9-71E7-4E4F-A4E8-65AFE4B70C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035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1F9D6-5321-44B6-AB7C-198056A8828B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E0640-DB36-43C8-B9BB-538C9658E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81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F6D3B-EDE3-42D0-90CA-9A6511EF74BD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D663F-8537-465A-B76D-A136125558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78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E20C0-5CF2-4E74-997C-0FD440F65D4D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41F9C-6DCB-4180-9079-039FECCFB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33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FC3C68-377B-4A99-B05E-82EE2559D18E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F6EB8B-CE79-45DE-AD75-A92789D4EF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1043608" y="2204864"/>
            <a:ext cx="6552728" cy="1470025"/>
          </a:xfrm>
        </p:spPr>
        <p:txBody>
          <a:bodyPr/>
          <a:lstStyle/>
          <a:p>
            <a:r>
              <a:rPr lang="ru-RU" sz="54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Площадь прямоугольника …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013176"/>
            <a:ext cx="2417546" cy="1813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51520" y="260649"/>
            <a:ext cx="871296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Коррекция на основе данных диагностик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5401" y="836713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Задание.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/>
              <a:t>Определите</a:t>
            </a:r>
            <a:r>
              <a:rPr lang="ru-RU" sz="2000" dirty="0"/>
              <a:t>, какие формулы, приемы и свойства применялись в ходе доказательства теоремы? </a:t>
            </a:r>
            <a:endParaRPr lang="ru-RU" sz="2000" dirty="0" smtClean="0"/>
          </a:p>
          <a:p>
            <a:pPr algn="ctr"/>
            <a:r>
              <a:rPr lang="ru-RU" sz="2000" dirty="0" smtClean="0"/>
              <a:t>Выберите </a:t>
            </a:r>
            <a:r>
              <a:rPr lang="ru-RU" sz="2000" dirty="0"/>
              <a:t>из предложенных и заполните таблицу.</a:t>
            </a:r>
          </a:p>
          <a:p>
            <a:pPr algn="ctr"/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574750"/>
              </p:ext>
            </p:extLst>
          </p:nvPr>
        </p:nvGraphicFramePr>
        <p:xfrm>
          <a:off x="395536" y="2065615"/>
          <a:ext cx="8424936" cy="40233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08312"/>
                <a:gridCol w="2808312"/>
                <a:gridCol w="2808312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Формулы</a:t>
                      </a:r>
                      <a:endParaRPr lang="ru-RU" sz="2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Приемы</a:t>
                      </a:r>
                      <a:endParaRPr lang="ru-RU" sz="2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Свойства</a:t>
                      </a:r>
                      <a:endParaRPr lang="ru-RU" sz="2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2406373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квадрата суммы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3848" y="2406373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Дополнительное построение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93804" y="2406373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Равные фигуры имеют равные площади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93804" y="3124151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Площадь квадрата равна квадрату его стороны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93804" y="4293096"/>
            <a:ext cx="2808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многоугольник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составлен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нескольких многоугольников, то его площадь равна сумме площадей этих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многоугольников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9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51520" y="260649"/>
            <a:ext cx="871296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Коррекция на основе данных диагностик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836712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1.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Вычислите площадь многоугольника, достроив его до квадрата.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27584" y="2276872"/>
            <a:ext cx="21602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996541" y="2276872"/>
            <a:ext cx="0" cy="22322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27584" y="2276872"/>
            <a:ext cx="0" cy="15841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27584" y="3861048"/>
            <a:ext cx="144698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267744" y="4509120"/>
            <a:ext cx="7200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267744" y="3861048"/>
            <a:ext cx="6829" cy="648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259632" y="181520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283812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51034" y="386104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79712" y="443711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827584" y="4509120"/>
            <a:ext cx="144698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827584" y="3861048"/>
            <a:ext cx="0" cy="6480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27584" y="443711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114800" y="2046039"/>
                <a:ext cx="4040593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кв</m:t>
                          </m:r>
                        </m:sub>
                      </m:sSub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𝟓</m:t>
                          </m:r>
                        </m:e>
                        <m:sup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𝟐𝟓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кв.ед.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046039"/>
                <a:ext cx="4040593" cy="5959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49567" y="2617044"/>
                <a:ext cx="4144981" cy="6288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пр</m:t>
                          </m:r>
                        </m:sub>
                      </m:sSub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𝟑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𝟔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кв.ед.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567" y="2617044"/>
                <a:ext cx="4144981" cy="62889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149567" y="3212976"/>
                <a:ext cx="4709238" cy="6290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ф</m:t>
                          </m:r>
                        </m:sub>
                      </m:sSub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𝟐𝟓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𝟔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𝟏𝟗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кв.ед.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567" y="3212976"/>
                <a:ext cx="4709238" cy="62901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317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51520" y="260649"/>
            <a:ext cx="871296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Коррекция на основе данных диагностик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836712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dirty="0"/>
              <a:t>Вычислите площадь многоугольника, разбив его на прямоугольники.</a:t>
            </a:r>
            <a:endParaRPr lang="ru-RU" sz="2800" dirty="0">
              <a:effectLst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55576" y="2060848"/>
            <a:ext cx="22322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49152" y="2060848"/>
            <a:ext cx="0" cy="13597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981927" y="2060848"/>
            <a:ext cx="0" cy="13597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115616" y="2740732"/>
            <a:ext cx="0" cy="679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627784" y="2740732"/>
            <a:ext cx="0" cy="679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1115616" y="2740732"/>
            <a:ext cx="15121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749152" y="3420616"/>
            <a:ext cx="3664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2627784" y="3420616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59632" y="1671191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83768" y="2391271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4312" y="3327375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59732" y="335699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35696" y="282331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755576" y="2740732"/>
            <a:ext cx="36004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2627785" y="2740732"/>
            <a:ext cx="35414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79912" y="2046039"/>
                <a:ext cx="4569777" cy="6288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пр</m:t>
                          </m:r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𝟔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𝟏𝟐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кв.ед.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046039"/>
                <a:ext cx="4569777" cy="62889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814679" y="2617044"/>
                <a:ext cx="4324517" cy="6288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пр</m:t>
                          </m:r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𝟏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кв.ед.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4679" y="2617044"/>
                <a:ext cx="4324517" cy="62889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14679" y="3212976"/>
                <a:ext cx="5237844" cy="6290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ф</m:t>
                          </m:r>
                        </m:sub>
                      </m:sSub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𝟏𝟐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𝟏𝟔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кв.ед.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4679" y="3212976"/>
                <a:ext cx="5237844" cy="62901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847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51520" y="260649"/>
            <a:ext cx="871296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Коррекция на основе данных диагностик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836712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dirty="0"/>
              <a:t>Вычислите площадь многоугольника, разбив его на прямоугольники.</a:t>
            </a:r>
            <a:endParaRPr lang="ru-RU" sz="2800" dirty="0">
              <a:effectLst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55576" y="2060848"/>
            <a:ext cx="22322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49152" y="2060848"/>
            <a:ext cx="0" cy="13597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981927" y="2060848"/>
            <a:ext cx="0" cy="13597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115616" y="2740732"/>
            <a:ext cx="0" cy="679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627784" y="2740732"/>
            <a:ext cx="0" cy="679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1115616" y="2740732"/>
            <a:ext cx="15121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749152" y="3420616"/>
            <a:ext cx="3664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2627784" y="3420616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59632" y="1671191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83768" y="2391271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4312" y="3327375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59732" y="335699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35696" y="282331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115616" y="2060848"/>
            <a:ext cx="0" cy="6798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627785" y="2060848"/>
            <a:ext cx="0" cy="6798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79912" y="2046039"/>
                <a:ext cx="4324517" cy="6288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пр</m:t>
                          </m:r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𝟒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𝟖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кв.ед.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046039"/>
                <a:ext cx="4324517" cy="62889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814679" y="2617044"/>
                <a:ext cx="4324517" cy="6288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пр</m:t>
                          </m:r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𝟏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𝟒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кв.ед.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4679" y="2617044"/>
                <a:ext cx="4324517" cy="62889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14679" y="3212976"/>
                <a:ext cx="4992585" cy="6290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ru-RU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ф</m:t>
                          </m:r>
                        </m:sub>
                      </m:sSub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𝟒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𝟖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𝟏𝟔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кв.ед.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4679" y="3212976"/>
                <a:ext cx="4992585" cy="62901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976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51520" y="260649"/>
            <a:ext cx="871296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Коррекция на основе данных диагностик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5401" y="704890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Задание. </a:t>
            </a:r>
            <a:r>
              <a:rPr lang="ru-RU" sz="2000" dirty="0" smtClean="0"/>
              <a:t>Восстановите последовательность этапов в алгоритме доказательства теоремы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611516"/>
              </p:ext>
            </p:extLst>
          </p:nvPr>
        </p:nvGraphicFramePr>
        <p:xfrm>
          <a:off x="395536" y="1356756"/>
          <a:ext cx="8424936" cy="4376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2468"/>
                <a:gridCol w="4212468"/>
              </a:tblGrid>
              <a:tr h="7107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1. Запишите, чему равна площадь достроенного квадрата.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07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2. Определите, из каких фигур состоит достроенный квадрат. Найдите среди них равные.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07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3. Достройте данный прямоугольник до квадрата со стороной (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07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4. Выполните тождественные преобразования.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07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5. Запишите, чему равна площадь каждой из этих фигур.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07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6. Применяя свойство 2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+mn-ea"/>
                          <a:cs typeface="Arial"/>
                        </a:rPr>
                        <a:t>°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площадей фигур, запишите равенство.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05189" y="1423229"/>
            <a:ext cx="4216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Достройте данный прямоугольник до квадрата со стороной (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05188" y="2069560"/>
            <a:ext cx="4216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Определите, из каких фигур состоит достроенный квадрат. Найдите среди них равные.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19447" y="2916233"/>
            <a:ext cx="4216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Запишите, чему равна площадь каждой из этих фигур.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00291" y="3636313"/>
            <a:ext cx="4216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Запишите, чему равна площадь достроенного квадрата.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95861" y="4356393"/>
            <a:ext cx="4216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Применяя свойство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площадей фигур, запишите равенство.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95860" y="5076473"/>
            <a:ext cx="4216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Выполните тождественные преобразования.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45202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51520" y="260649"/>
            <a:ext cx="871296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Коррекция на основе данных диагностик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836713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1. </a:t>
            </a:r>
            <a:r>
              <a:rPr lang="ru-RU" sz="2000" dirty="0"/>
              <a:t>Рассчитать нужное количество плитки для покрытия пола в классе размером 6 м х 7 м и необходимую для этого сумму денег, если цена одной плитки размером 20 см х 30 см равна 32 руб.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67744" y="1772816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5536" y="2204864"/>
                <a:ext cx="4004301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𝟏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) 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𝟔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𝟕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𝟒𝟐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ctrlPr>
                            <a:rPr lang="ru-RU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ru-RU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м</m:t>
                              </m:r>
                            </m:e>
                            <m:sup>
                              <m:r>
                                <a:rPr lang="ru-RU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ru-RU" sz="2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 −</m:t>
                      </m:r>
                      <m:r>
                        <a:rPr lang="en-US" sz="2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𝐒</m:t>
                      </m:r>
                      <m:r>
                        <a:rPr lang="ru-RU" sz="2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 пола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204864"/>
                <a:ext cx="4004301" cy="50917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5536" y="2636912"/>
                <a:ext cx="5985613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) 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𝟐𝟎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𝟑𝟎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𝟔𝟎𝟎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ctrlPr>
                            <a:rPr lang="ru-RU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ru-RU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см</m:t>
                              </m:r>
                            </m:e>
                            <m:sup>
                              <m:r>
                                <a:rPr lang="ru-RU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ru-RU" sz="2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 −</m:t>
                      </m:r>
                      <m:r>
                        <a:rPr lang="en-US" sz="2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𝐒</m:t>
                      </m:r>
                      <m:r>
                        <a:rPr lang="ru-RU" sz="2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 одной плитки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636912"/>
                <a:ext cx="5985613" cy="50917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5536" y="3103016"/>
                <a:ext cx="3232872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𝟑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) 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𝟔𝟎𝟎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ru-RU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см</m:t>
                          </m:r>
                        </m:e>
                        <m:sup>
                          <m:r>
                            <a:rPr lang="ru-RU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𝟎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,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𝟎𝟔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ru-RU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м</m:t>
                          </m:r>
                        </m:e>
                        <m:sup>
                          <m:r>
                            <a:rPr lang="ru-RU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103016"/>
                <a:ext cx="3232872" cy="470000"/>
              </a:xfrm>
              <a:prstGeom prst="rect">
                <a:avLst/>
              </a:prstGeom>
              <a:blipFill rotWithShape="1">
                <a:blip r:embed="rId4"/>
                <a:stretch>
                  <a:fillRect b="-246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5536" y="3615407"/>
                <a:ext cx="57839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𝟒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) 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𝟒𝟐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: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𝟎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,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𝟎𝟔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𝟕𝟎𝟎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ctrlPr>
                            <a:rPr lang="ru-RU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ru-RU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пл.</m:t>
                          </m:r>
                        </m:e>
                      </m:d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−потребуется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615407"/>
                <a:ext cx="5783956" cy="461665"/>
              </a:xfrm>
              <a:prstGeom prst="rect">
                <a:avLst/>
              </a:prstGeom>
              <a:blipFill rotWithShape="1">
                <a:blip r:embed="rId5"/>
                <a:stretch>
                  <a:fillRect r="-316" b="-236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95536" y="4119463"/>
                <a:ext cx="40879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𝟓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) 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𝟕𝟎𝟎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𝟑𝟐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𝟐𝟐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𝟒𝟎𝟎</m:t>
                      </m:r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 (руб.)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119463"/>
                <a:ext cx="4087979" cy="461665"/>
              </a:xfrm>
              <a:prstGeom prst="rect">
                <a:avLst/>
              </a:prstGeom>
              <a:blipFill rotWithShape="1">
                <a:blip r:embed="rId6"/>
                <a:stretch>
                  <a:fillRect r="-746" b="-25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787004" y="4581128"/>
            <a:ext cx="7177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700 плиток, 22 400 рублей.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001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51520" y="260649"/>
            <a:ext cx="871296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Коррекция на основе данных диагностик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308329"/>
            <a:ext cx="1656184" cy="64807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27984" y="980728"/>
                <a:ext cx="417646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Дано: </a:t>
                </a:r>
                <a:r>
                  <a:rPr lang="ru-RU" sz="24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прямоугольник, </a:t>
                </a:r>
                <a:r>
                  <a:rPr lang="en-US" sz="24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a, b – </a:t>
                </a:r>
                <a:r>
                  <a:rPr lang="ru-RU" sz="24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стороны, </a:t>
                </a:r>
                <a:r>
                  <a:rPr lang="en-US" sz="24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</a:t>
                </a:r>
                <a:r>
                  <a:rPr lang="ru-RU" sz="24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– площадь.</a:t>
                </a:r>
              </a:p>
              <a:p>
                <a:r>
                  <a:rPr lang="ru-RU" sz="24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Доказать: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𝑺</m:t>
                    </m:r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𝒂𝒃</m:t>
                    </m:r>
                  </m:oMath>
                </a14:m>
                <a:endParaRPr lang="ru-RU" sz="2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ru-RU" sz="24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Доказательство:</a:t>
                </a:r>
                <a:endParaRPr lang="ru-RU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980728"/>
                <a:ext cx="4176464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2336" t="-3502" b="-101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187624" y="90872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40153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3628" y="139930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ru-RU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483768" y="1313951"/>
            <a:ext cx="64807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40976" y="1956401"/>
            <a:ext cx="0" cy="16886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840976" y="3645024"/>
            <a:ext cx="22908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131840" y="1308329"/>
            <a:ext cx="1" cy="23235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483768" y="1956400"/>
            <a:ext cx="0" cy="16886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2483768" y="1956400"/>
            <a:ext cx="64807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1520" y="241939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75756" y="908719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2375756" y="1956400"/>
            <a:ext cx="864096" cy="1656184"/>
            <a:chOff x="3995936" y="2419397"/>
            <a:chExt cx="864096" cy="1656184"/>
          </a:xfrm>
        </p:grpSpPr>
        <p:sp>
          <p:nvSpPr>
            <p:cNvPr id="25" name="Прямоугольник 24"/>
            <p:cNvSpPr/>
            <p:nvPr/>
          </p:nvSpPr>
          <p:spPr>
            <a:xfrm rot="5400000">
              <a:off x="3599892" y="2923453"/>
              <a:ext cx="1656184" cy="64807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995936" y="2900703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lang="ru-R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359793" y="2565712"/>
                <a:ext cx="591765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793" y="2565712"/>
                <a:ext cx="591765" cy="4700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540075" y="1401938"/>
                <a:ext cx="591765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075" y="1401938"/>
                <a:ext cx="591765" cy="470000"/>
              </a:xfrm>
              <a:prstGeom prst="rect">
                <a:avLst/>
              </a:prstGeom>
              <a:blipFill rotWithShape="1">
                <a:blip r:embed="rId4"/>
                <a:stretch>
                  <a:fillRect b="-38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097839" y="2549492"/>
                <a:ext cx="2227341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ru-RU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кв</m:t>
                          </m:r>
                        </m:sub>
                      </m:sSub>
                      <m:r>
                        <a:rPr lang="ru-RU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US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7839" y="2549492"/>
                <a:ext cx="2227341" cy="470000"/>
              </a:xfrm>
              <a:prstGeom prst="rect">
                <a:avLst/>
              </a:prstGeom>
              <a:blipFill rotWithShape="1">
                <a:blip r:embed="rId5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250621" y="3140968"/>
                <a:ext cx="3921779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US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𝑺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𝑺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621" y="3140968"/>
                <a:ext cx="3921779" cy="470000"/>
              </a:xfrm>
              <a:prstGeom prst="rect">
                <a:avLst/>
              </a:prstGeom>
              <a:blipFill rotWithShape="1">
                <a:blip r:embed="rId6"/>
                <a:stretch>
                  <a:fillRect b="-38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06605" y="3607072"/>
                <a:ext cx="4386009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𝒂𝒃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𝑺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605" y="3607072"/>
                <a:ext cx="4386009" cy="470000"/>
              </a:xfrm>
              <a:prstGeom prst="rect">
                <a:avLst/>
              </a:prstGeom>
              <a:blipFill rotWithShape="1">
                <a:blip r:embed="rId7"/>
                <a:stretch>
                  <a:fillRect b="-38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39952" y="4111128"/>
                <a:ext cx="4386009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𝑺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𝒂𝒃</m:t>
                          </m:r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4111128"/>
                <a:ext cx="4386009" cy="470000"/>
              </a:xfrm>
              <a:prstGeom prst="rect">
                <a:avLst/>
              </a:prstGeom>
              <a:blipFill rotWithShape="1">
                <a:blip r:embed="rId8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364088" y="4623519"/>
                <a:ext cx="15754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𝑺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𝒂𝒃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4623519"/>
                <a:ext cx="1575496" cy="461665"/>
              </a:xfrm>
              <a:prstGeom prst="rect">
                <a:avLst/>
              </a:prstGeom>
              <a:blipFill rotWithShape="1">
                <a:blip r:embed="rId9"/>
                <a:stretch>
                  <a:fillRect r="-775" b="-3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525436" y="5055567"/>
                <a:ext cx="12068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𝑺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𝒂𝒃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436" y="5055567"/>
                <a:ext cx="1206804" cy="461665"/>
              </a:xfrm>
              <a:prstGeom prst="rect">
                <a:avLst/>
              </a:prstGeom>
              <a:blipFill rotWithShape="1">
                <a:blip r:embed="rId10"/>
                <a:stretch>
                  <a:fillRect r="-1010" b="-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1145657" y="363963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33789" y="363963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15816" y="143453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15816" y="245239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869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28" grpId="0"/>
      <p:bldP spid="29" grpId="0"/>
      <p:bldP spid="30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51520" y="260649"/>
            <a:ext cx="871296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Коррекция на основе данных диагностик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322004" y="2132856"/>
                <a:ext cx="4572000" cy="290271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2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𝒂</m:t>
                              </m:r>
                              <m:r>
                                <a:rPr lang="ru-RU" sz="2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+</m:t>
                              </m:r>
                              <m:r>
                                <a:rPr lang="ru-RU" sz="2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ru-RU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ru-RU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𝑺</m:t>
                      </m:r>
                      <m:r>
                        <a:rPr lang="ru-RU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ru-RU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𝑺</m:t>
                      </m:r>
                      <m:r>
                        <a:rPr lang="ru-RU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ru-RU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ru-RU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𝒂𝒃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𝑺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𝑺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𝒂𝒃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𝑺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ru-RU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𝒂𝒃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ru-RU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𝑺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ru-RU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𝒂𝒃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𝑺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ru-RU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US" sz="2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𝑺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US" sz="2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2004" y="2132856"/>
                <a:ext cx="4572000" cy="290271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51520" y="1068750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Задание: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ошибки в выводе формулы площади прямоугольника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220072" y="3284984"/>
            <a:ext cx="136815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608004" y="4437112"/>
            <a:ext cx="9001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157954" y="4077072"/>
            <a:ext cx="185420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19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51520" y="260649"/>
            <a:ext cx="871296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Коррекция на основе данных диагностик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068750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Задание: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площадь трапеции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3" name="Группа 62"/>
          <p:cNvGrpSpPr/>
          <p:nvPr/>
        </p:nvGrpSpPr>
        <p:grpSpPr>
          <a:xfrm>
            <a:off x="1691680" y="1844824"/>
            <a:ext cx="5760640" cy="3240360"/>
            <a:chOff x="1475656" y="1844824"/>
            <a:chExt cx="5760640" cy="324036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475656" y="1844824"/>
              <a:ext cx="5760640" cy="324036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835696" y="1844824"/>
              <a:ext cx="0" cy="32403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2195736" y="1844824"/>
              <a:ext cx="0" cy="32403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2555776" y="1844824"/>
              <a:ext cx="0" cy="32403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915816" y="1844824"/>
              <a:ext cx="0" cy="32403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3275856" y="1844824"/>
              <a:ext cx="0" cy="32403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635896" y="1844824"/>
              <a:ext cx="0" cy="32403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95936" y="1844824"/>
              <a:ext cx="0" cy="32403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4355976" y="1844824"/>
              <a:ext cx="0" cy="32403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716016" y="1844824"/>
              <a:ext cx="0" cy="32403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6056" y="1844824"/>
              <a:ext cx="0" cy="32403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436096" y="1844824"/>
              <a:ext cx="0" cy="32403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5796136" y="1844824"/>
              <a:ext cx="0" cy="32403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6156176" y="1844824"/>
              <a:ext cx="0" cy="32403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6516216" y="1844824"/>
              <a:ext cx="0" cy="32403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6876256" y="1844824"/>
              <a:ext cx="0" cy="32403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H="1">
              <a:off x="1475656" y="2204864"/>
              <a:ext cx="57606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H="1">
              <a:off x="1475656" y="2564904"/>
              <a:ext cx="57606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1475656" y="2924944"/>
              <a:ext cx="57606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1475656" y="3284984"/>
              <a:ext cx="57606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1475656" y="3645024"/>
              <a:ext cx="57606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>
              <a:off x="1475656" y="4005064"/>
              <a:ext cx="57606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H="1">
              <a:off x="1475656" y="4365104"/>
              <a:ext cx="57606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1475656" y="4725144"/>
              <a:ext cx="57606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4" name="Прямая соединительная линия 53"/>
          <p:cNvCxnSpPr/>
          <p:nvPr/>
        </p:nvCxnSpPr>
        <p:spPr>
          <a:xfrm>
            <a:off x="3491880" y="2204864"/>
            <a:ext cx="21602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71800" y="4005064"/>
            <a:ext cx="28803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2771800" y="2204864"/>
            <a:ext cx="720080" cy="1800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5652120" y="2204864"/>
            <a:ext cx="720080" cy="1800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2987824" y="5517232"/>
                <a:ext cx="40365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𝑺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𝟖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𝟒𝟎</m:t>
                      </m:r>
                      <m:r>
                        <a:rPr lang="ru-RU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 кв. ед.</m:t>
                      </m:r>
                    </m:oMath>
                  </m:oMathPara>
                </a14:m>
                <a:endParaRPr lang="ru-RU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5517232"/>
                <a:ext cx="4036553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Прямая соединительная линия 74"/>
          <p:cNvCxnSpPr/>
          <p:nvPr/>
        </p:nvCxnSpPr>
        <p:spPr>
          <a:xfrm flipV="1">
            <a:off x="3491880" y="2204864"/>
            <a:ext cx="0" cy="1800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5652120" y="2204864"/>
            <a:ext cx="0" cy="1800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652120" y="4005064"/>
            <a:ext cx="7200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71800" y="2204864"/>
            <a:ext cx="7200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V="1">
            <a:off x="2771800" y="2204864"/>
            <a:ext cx="0" cy="1800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29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51520" y="260649"/>
            <a:ext cx="871296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первичного усвоения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0912537"/>
                  </p:ext>
                </p:extLst>
              </p:nvPr>
            </p:nvGraphicFramePr>
            <p:xfrm>
              <a:off x="539551" y="2132856"/>
              <a:ext cx="8136906" cy="2966594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528393"/>
                    <a:gridCol w="1368152"/>
                    <a:gridCol w="3240361"/>
                  </a:tblGrid>
                  <a:tr h="0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 </a:t>
                          </a:r>
                          <a:endParaRPr lang="ru-RU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6"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 </a:t>
                          </a:r>
                          <a:endParaRPr lang="ru-RU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ru-RU" sz="2800" b="1" i="1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b="1" i="1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/>
                                          </a:rPr>
                                          <m:t>𝐚𝐛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 </a:t>
                          </a:r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ru-RU" sz="2800" b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ru-RU" sz="28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𝐚</m:t>
                                </m:r>
                                <m:r>
                                  <a:rPr lang="ru-RU" sz="2800" b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ru-RU" sz="28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𝐛</m:t>
                                </m:r>
                                <m:r>
                                  <a:rPr lang="ru-RU" sz="2800" b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S</a:t>
                          </a:r>
                          <a:r>
                            <a:rPr lang="ru-RU" sz="2800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 прямоугольника</a:t>
                          </a:r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𝟒𝐚</m:t>
                                </m:r>
                              </m:oMath>
                            </m:oMathPara>
                          </a14:m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S </a:t>
                          </a:r>
                          <a:r>
                            <a:rPr lang="ru-RU" sz="2800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квадрата</a:t>
                          </a:r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𝐚𝐛</m:t>
                                </m:r>
                              </m:oMath>
                            </m:oMathPara>
                          </a14:m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 </a:t>
                          </a:r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𝟐𝐚𝐛</m:t>
                                </m:r>
                              </m:oMath>
                            </m:oMathPara>
                          </a14:m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 </a:t>
                          </a:r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𝐚</m:t>
                                    </m:r>
                                  </m:e>
                                  <m:sup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0912537"/>
                  </p:ext>
                </p:extLst>
              </p:nvPr>
            </p:nvGraphicFramePr>
            <p:xfrm>
              <a:off x="539551" y="2132856"/>
              <a:ext cx="8136906" cy="2966594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528393"/>
                    <a:gridCol w="1368152"/>
                    <a:gridCol w="3240361"/>
                  </a:tblGrid>
                  <a:tr h="501841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 </a:t>
                          </a:r>
                          <a:endParaRPr lang="ru-RU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6"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 </a:t>
                          </a:r>
                          <a:endParaRPr lang="ru-RU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51412" t="-1220" r="-188" b="-493902"/>
                          </a:stretch>
                        </a:blipFill>
                      </a:tcPr>
                    </a:tc>
                  </a:tr>
                  <a:tr h="490728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 </a:t>
                          </a:r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51412" t="-102469" r="-188" b="-400000"/>
                          </a:stretch>
                        </a:blipFill>
                      </a:tcPr>
                    </a:tc>
                  </a:tr>
                  <a:tr h="490728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S</a:t>
                          </a:r>
                          <a:r>
                            <a:rPr lang="ru-RU" sz="2800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 прямоугольника</a:t>
                          </a:r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51412" t="-202469" r="-188" b="-300000"/>
                          </a:stretch>
                        </a:blipFill>
                      </a:tcPr>
                    </a:tc>
                  </a:tr>
                  <a:tr h="490728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S </a:t>
                          </a:r>
                          <a:r>
                            <a:rPr lang="ru-RU" sz="2800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квадрата</a:t>
                          </a:r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51412" t="-306250" r="-188" b="-203750"/>
                          </a:stretch>
                        </a:blipFill>
                      </a:tcPr>
                    </a:tc>
                  </a:tr>
                  <a:tr h="490728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 </a:t>
                          </a:r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51412" t="-401235" r="-188" b="-101235"/>
                          </a:stretch>
                        </a:blipFill>
                      </a:tcPr>
                    </a:tc>
                  </a:tr>
                  <a:tr h="501841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 </a:t>
                          </a:r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51412" t="-495122" r="-18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251520" y="1268760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 1. Установите соответствие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067944" y="3356992"/>
            <a:ext cx="136815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067944" y="3797424"/>
            <a:ext cx="1368152" cy="10717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14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51520" y="260649"/>
            <a:ext cx="871296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Входная диагностика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1268760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 1. Найдите ошибки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5655749"/>
                  </p:ext>
                </p:extLst>
              </p:nvPr>
            </p:nvGraphicFramePr>
            <p:xfrm>
              <a:off x="1475656" y="1988840"/>
              <a:ext cx="6096000" cy="232727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48000"/>
                    <a:gridCol w="3048000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ru-RU" sz="24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400" b="1" i="1" smtClean="0">
                                        <a:latin typeface="Cambria Math"/>
                                      </a:rPr>
                                      <m:t>см</m:t>
                                    </m:r>
                                  </m:e>
                                  <m:sup>
                                    <m:r>
                                      <a:rPr lang="ru-RU" sz="24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𝟏𝟎</m:t>
                                </m:r>
                                <m:sSup>
                                  <m:sSupPr>
                                    <m:ctrlPr>
                                      <a:rPr lang="ru-RU" sz="24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400" b="1" i="1" smtClean="0">
                                        <a:latin typeface="Cambria Math"/>
                                      </a:rPr>
                                      <m:t> мм</m:t>
                                    </m:r>
                                  </m:e>
                                  <m:sup>
                                    <m:r>
                                      <a:rPr lang="ru-RU" sz="24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ru-RU" sz="24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400" b="1" i="1" smtClean="0">
                                        <a:latin typeface="Cambria Math"/>
                                      </a:rPr>
                                      <m:t>дм</m:t>
                                    </m:r>
                                  </m:e>
                                  <m:sup>
                                    <m:r>
                                      <a:rPr lang="ru-RU" sz="24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𝟏𝟎𝟎</m:t>
                                </m:r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ru-RU" sz="24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400" b="1" i="1" smtClean="0">
                                        <a:latin typeface="Cambria Math"/>
                                      </a:rPr>
                                      <m:t>см</m:t>
                                    </m:r>
                                  </m:e>
                                  <m:sup>
                                    <m:r>
                                      <a:rPr lang="ru-RU" sz="24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ru-RU" sz="24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400" b="1" i="1" smtClean="0">
                                        <a:latin typeface="Cambria Math"/>
                                      </a:rPr>
                                      <m:t>м</m:t>
                                    </m:r>
                                  </m:e>
                                  <m:sup>
                                    <m:r>
                                      <a:rPr lang="ru-RU" sz="24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𝟎𝟎𝟎</m:t>
                                </m:r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ru-RU" sz="24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400" b="1" i="1" smtClean="0">
                                        <a:latin typeface="Cambria Math"/>
                                      </a:rPr>
                                      <m:t>см</m:t>
                                    </m:r>
                                  </m:e>
                                  <m:sup>
                                    <m:r>
                                      <a:rPr lang="ru-RU" sz="24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 а=</m:t>
                                </m:r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𝟏𝟎𝟎</m:t>
                                </m:r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ru-RU" sz="24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400" b="1" i="1" smtClean="0">
                                        <a:latin typeface="Cambria Math"/>
                                      </a:rPr>
                                      <m:t>м</m:t>
                                    </m:r>
                                  </m:e>
                                  <m:sup>
                                    <m:r>
                                      <a:rPr lang="ru-RU" sz="24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 га=</m:t>
                                </m:r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𝟏𝟎</m:t>
                                </m:r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𝟎𝟎𝟎</m:t>
                                </m:r>
                                <m:r>
                                  <a:rPr lang="ru-RU" sz="2400" b="1" i="1" smtClean="0">
                                    <a:latin typeface="Cambria Math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ru-RU" sz="24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400" b="1" i="1" smtClean="0">
                                        <a:latin typeface="Cambria Math"/>
                                      </a:rPr>
                                      <m:t>км</m:t>
                                    </m:r>
                                  </m:e>
                                  <m:sup>
                                    <m:r>
                                      <a:rPr lang="ru-RU" sz="24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5655749"/>
                  </p:ext>
                </p:extLst>
              </p:nvPr>
            </p:nvGraphicFramePr>
            <p:xfrm>
              <a:off x="1475656" y="1988840"/>
              <a:ext cx="6096000" cy="232727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48000"/>
                    <a:gridCol w="3048000"/>
                  </a:tblGrid>
                  <a:tr h="465455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r="-100200" b="-4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65455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98701" r="-100200" b="-298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65455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01316" r="-100200" b="-2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65455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97403" r="-1002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65455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402632" r="-100200" b="-1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08004" y="1988840"/>
                <a:ext cx="2844316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𝟏</m:t>
                      </m:r>
                      <m:r>
                        <a:rPr lang="ru-RU" sz="2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ru-RU" sz="2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см</m:t>
                          </m:r>
                        </m:e>
                        <m:sup>
                          <m:r>
                            <a:rPr lang="ru-RU" sz="2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sz="2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ru-RU" sz="2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𝟏𝟎𝟎</m:t>
                      </m:r>
                      <m:r>
                        <a:rPr lang="ru-RU" sz="2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ru-RU" sz="2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мм</m:t>
                          </m:r>
                        </m:e>
                        <m:sup>
                          <m:r>
                            <a:rPr lang="ru-RU" sz="2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2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4" y="1988840"/>
                <a:ext cx="2844316" cy="470000"/>
              </a:xfrm>
              <a:prstGeom prst="rect">
                <a:avLst/>
              </a:prstGeom>
              <a:blipFill rotWithShape="1">
                <a:blip r:embed="rId3"/>
                <a:stretch>
                  <a:fillRect b="-25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08004" y="2924944"/>
                <a:ext cx="2844316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𝟏</m:t>
                      </m:r>
                      <m:r>
                        <a:rPr lang="ru-RU" sz="2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ru-RU" sz="2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м</m:t>
                          </m:r>
                        </m:e>
                        <m:sup>
                          <m:r>
                            <a:rPr lang="ru-RU" sz="2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sz="2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ru-RU" sz="2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𝟏𝟎</m:t>
                      </m:r>
                      <m:r>
                        <a:rPr lang="ru-RU" sz="2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  <m:r>
                        <a:rPr lang="ru-RU" sz="2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𝟎𝟎𝟎</m:t>
                      </m:r>
                      <m:r>
                        <a:rPr lang="ru-RU" sz="2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ru-RU" sz="2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см</m:t>
                          </m:r>
                        </m:e>
                        <m:sup>
                          <m:r>
                            <a:rPr lang="ru-RU" sz="2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2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4" y="2924944"/>
                <a:ext cx="2844316" cy="470000"/>
              </a:xfrm>
              <a:prstGeom prst="rect">
                <a:avLst/>
              </a:prstGeom>
              <a:blipFill rotWithShape="1">
                <a:blip r:embed="rId4"/>
                <a:stretch>
                  <a:fillRect b="-25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08004" y="3823096"/>
                <a:ext cx="2844316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𝟏</m:t>
                      </m:r>
                      <m:r>
                        <a:rPr lang="ru-RU" sz="2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га=</m:t>
                      </m:r>
                      <m:r>
                        <a:rPr lang="ru-RU" sz="2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𝟏𝟎</m:t>
                      </m:r>
                      <m:r>
                        <a:rPr lang="ru-RU" sz="2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  <m:r>
                        <a:rPr lang="ru-RU" sz="2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𝟎𝟎𝟎</m:t>
                      </m:r>
                      <m:r>
                        <a:rPr lang="ru-RU" sz="2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ru-RU" sz="2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м</m:t>
                          </m:r>
                        </m:e>
                        <m:sup>
                          <m:r>
                            <a:rPr lang="ru-RU" sz="2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2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4" y="3823096"/>
                <a:ext cx="2844316" cy="470000"/>
              </a:xfrm>
              <a:prstGeom prst="rect">
                <a:avLst/>
              </a:prstGeom>
              <a:blipFill rotWithShape="1">
                <a:blip r:embed="rId5"/>
                <a:stretch>
                  <a:fillRect b="-25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224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51520" y="260649"/>
            <a:ext cx="871296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первичного усвоения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1268760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 2. Вычислите площадь прямоугольника. Выберите верный ответ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7564" y="3078521"/>
            <a:ext cx="2520280" cy="122413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Поле 95"/>
          <p:cNvSpPr txBox="1"/>
          <p:nvPr/>
        </p:nvSpPr>
        <p:spPr>
          <a:xfrm>
            <a:off x="1403648" y="2502457"/>
            <a:ext cx="1008112" cy="3600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5 см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8" name="Поле 96"/>
          <p:cNvSpPr txBox="1"/>
          <p:nvPr/>
        </p:nvSpPr>
        <p:spPr>
          <a:xfrm>
            <a:off x="2987824" y="3366553"/>
            <a:ext cx="1409744" cy="531033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3 мм</a:t>
            </a:r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оле 97"/>
          <p:cNvSpPr txBox="1"/>
          <p:nvPr/>
        </p:nvSpPr>
        <p:spPr>
          <a:xfrm>
            <a:off x="4977663" y="2564904"/>
            <a:ext cx="3024336" cy="194421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ru-RU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а) 15 см</a:t>
            </a:r>
            <a:r>
              <a:rPr lang="ru-RU" sz="2800" b="1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2</a:t>
            </a:r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б) 15 мм</a:t>
            </a:r>
            <a:r>
              <a:rPr lang="ru-RU" sz="2800" b="1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2</a:t>
            </a:r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в) 150 мм</a:t>
            </a:r>
            <a:r>
              <a:rPr lang="ru-RU" sz="2800" b="1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2</a:t>
            </a:r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г) 150 см</a:t>
            </a:r>
            <a:r>
              <a:rPr lang="ru-RU" sz="2800" b="1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2</a:t>
            </a:r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860033" y="3465004"/>
            <a:ext cx="576064" cy="54006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76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51520" y="260649"/>
            <a:ext cx="871296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первичного усвоения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1268760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 3. Восстановите порядок слов в предложении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49289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равна сторон площадь произведению прямоугольника смежных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534107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Площадь прямоугольника равна произведению его смежных сторон.</a:t>
            </a: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618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1043608" y="2204864"/>
            <a:ext cx="6552728" cy="1470025"/>
          </a:xfrm>
        </p:spPr>
        <p:txBody>
          <a:bodyPr/>
          <a:lstStyle/>
          <a:p>
            <a:r>
              <a:rPr lang="ru-RU" sz="54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Площадь прямоугольника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013176"/>
            <a:ext cx="2417546" cy="1813159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516216" y="3068960"/>
            <a:ext cx="114374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54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380584" y="3068960"/>
            <a:ext cx="114374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5400" b="1" dirty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5400" b="1" dirty="0" smtClean="0">
              <a:solidFill>
                <a:srgbClr val="0033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115616" y="3471143"/>
            <a:ext cx="655272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54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 формулы.</a:t>
            </a:r>
          </a:p>
        </p:txBody>
      </p:sp>
    </p:spTree>
    <p:extLst>
      <p:ext uri="{BB962C8B-B14F-4D97-AF65-F5344CB8AC3E}">
        <p14:creationId xmlns:p14="http://schemas.microsoft.com/office/powerpoint/2010/main" val="356448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51520" y="260649"/>
            <a:ext cx="871296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1196752"/>
            <a:ext cx="7488832" cy="131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стр. 122, п. 50, знать теорему, </a:t>
            </a:r>
          </a:p>
          <a:p>
            <a:pPr algn="ctr">
              <a:lnSpc>
                <a:spcPct val="150000"/>
              </a:lnSpc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стр. 123, № 452 (а, в), № 456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347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51520" y="260649"/>
            <a:ext cx="871296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Входная диагностика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2110204"/>
            <a:ext cx="87129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Площадь квадрата равна 4а.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фигуры равны, то они равновелики.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Равные многоугольники имеют равные площади.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фигуры равновелики, то они равны.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многоугольник составлен из нескольких многоугольников, то его площадь равна произведению площадей этих многоугольников.</a:t>
            </a:r>
          </a:p>
          <a:p>
            <a:pPr marL="457200" indent="-457200">
              <a:buFont typeface="+mj-lt"/>
              <a:buAutoNum type="arabicPeriod"/>
            </a:pP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1268760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 2. Выберите верные утверждения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9512" y="2492896"/>
            <a:ext cx="432048" cy="4320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79512" y="2852936"/>
            <a:ext cx="432048" cy="4320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51520" y="260649"/>
            <a:ext cx="871296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Входная диагностика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1268760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 3. Восстановите порядок слов в предложении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27687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4375" algn="just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Площадь многоугольника – это плоскости той многоугольник которую величина части занимает плоскости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596823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4375" algn="just"/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Площадь многоугольника – это 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величина той части плоскости, которую занимает многоугольник.</a:t>
            </a: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868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28188197"/>
                  </p:ext>
                </p:extLst>
              </p:nvPr>
            </p:nvGraphicFramePr>
            <p:xfrm>
              <a:off x="539552" y="2060848"/>
              <a:ext cx="8136904" cy="304495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096343"/>
                    <a:gridCol w="1944216"/>
                    <a:gridCol w="3096345"/>
                  </a:tblGrid>
                  <a:tr h="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 </a:t>
                          </a:r>
                          <a:endParaRPr lang="ru-RU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7"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 </a:t>
                          </a:r>
                          <a:endParaRPr lang="ru-RU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𝐚</m:t>
                                    </m:r>
                                  </m:e>
                                  <m:sup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ru-RU" sz="2800" b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ru-RU" sz="28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𝟐𝐚𝐛</m:t>
                                </m:r>
                                <m:r>
                                  <a:rPr lang="ru-RU" sz="2800" b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𝐛</m:t>
                                    </m:r>
                                  </m:e>
                                  <m:sup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800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 </a:t>
                          </a:r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𝐚</m:t>
                                    </m:r>
                                  </m:e>
                                  <m:sup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ru-RU" sz="2800" b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𝐛</m:t>
                                    </m:r>
                                  </m:e>
                                  <m:sup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ru-RU" sz="2800" b="1" i="1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b="1" i="1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/>
                                          </a:rPr>
                                          <m:t>𝐚</m:t>
                                        </m:r>
                                        <m:r>
                                          <a:rPr lang="en-US" sz="2800" b="1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/>
                                          </a:rPr>
                                          <m:t>+</m:t>
                                        </m:r>
                                        <m:r>
                                          <a:rPr lang="en-US" sz="2800" b="1" i="1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/>
                                          </a:rPr>
                                          <m:t>𝐛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ru-RU" sz="2800" b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ru-RU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𝐚</m:t>
                                    </m:r>
                                  </m:e>
                                  <m:sup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ru-RU" sz="2800" b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ru-RU" sz="28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𝐚𝐛</m:t>
                                </m:r>
                                <m:r>
                                  <a:rPr lang="ru-RU" sz="2800" b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𝐛</m:t>
                                    </m:r>
                                  </m:e>
                                  <m:sup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𝐚</m:t>
                                    </m:r>
                                  </m:e>
                                  <m:sup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ru-RU" sz="2800" b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𝐛</m:t>
                                    </m:r>
                                  </m:e>
                                  <m:sup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ru-RU" sz="2800" b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𝐚</m:t>
                                    </m:r>
                                  </m:e>
                                  <m:sup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ru-RU" sz="2800" b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ru-RU" sz="28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𝟐𝐚𝐛</m:t>
                                </m:r>
                                <m:r>
                                  <a:rPr lang="ru-RU" sz="2800" b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𝐛</m:t>
                                    </m:r>
                                  </m:e>
                                  <m:sup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ru-RU" sz="2800" b="1" i="1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ru-RU" sz="2800" b="1" i="1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/>
                                          </a:rPr>
                                          <m:t>𝐚</m:t>
                                        </m:r>
                                        <m:r>
                                          <a:rPr lang="ru-RU" sz="2800" b="1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ru-RU" sz="2800" b="1" i="1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/>
                                          </a:rPr>
                                          <m:t>𝐛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ru-RU" sz="2800" b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𝐚</m:t>
                                    </m:r>
                                  </m:e>
                                  <m:sup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ru-RU" sz="2800" b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ru-RU" sz="28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𝐚𝐛</m:t>
                                </m:r>
                                <m:r>
                                  <a:rPr lang="ru-RU" sz="2800" b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𝐛</m:t>
                                    </m:r>
                                  </m:e>
                                  <m:sup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800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 </a:t>
                          </a:r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ru-RU" sz="28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𝐚</m:t>
                                </m:r>
                                <m:r>
                                  <a:rPr lang="ru-RU" sz="2800" b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ru-RU" sz="28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𝐛</m:t>
                                </m:r>
                                <m:r>
                                  <a:rPr lang="ru-RU" sz="2800" b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)(</m:t>
                                </m:r>
                                <m:r>
                                  <a:rPr lang="ru-RU" sz="28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𝐚</m:t>
                                </m:r>
                                <m:r>
                                  <a:rPr lang="ru-RU" sz="2800" b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ru-RU" sz="28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𝐛</m:t>
                                </m:r>
                                <m:r>
                                  <a:rPr lang="ru-RU" sz="2800" b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800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 </a:t>
                          </a:r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𝐚</m:t>
                                    </m:r>
                                  </m:e>
                                  <m:sup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ru-RU" sz="2800" b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𝐛</m:t>
                                    </m:r>
                                  </m:e>
                                  <m:sup>
                                    <m:r>
                                      <a:rPr lang="ru-RU" sz="2800" b="1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28188197"/>
                  </p:ext>
                </p:extLst>
              </p:nvPr>
            </p:nvGraphicFramePr>
            <p:xfrm>
              <a:off x="539552" y="2060848"/>
              <a:ext cx="8136904" cy="327622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096343"/>
                    <a:gridCol w="1944216"/>
                    <a:gridCol w="3096345"/>
                  </a:tblGrid>
                  <a:tr h="474917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 </a:t>
                          </a:r>
                          <a:endParaRPr lang="ru-RU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7"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 </a:t>
                          </a:r>
                          <a:endParaRPr lang="ru-RU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62795" r="-197" b="-589744"/>
                          </a:stretch>
                        </a:blipFill>
                      </a:tcPr>
                    </a:tc>
                  </a:tr>
                  <a:tr h="474917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800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 </a:t>
                          </a:r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62795" t="-100000" r="-197" b="-489744"/>
                          </a:stretch>
                        </a:blipFill>
                      </a:tcPr>
                    </a:tc>
                  </a:tr>
                  <a:tr h="47491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97" t="-200000" r="-162795" b="-389744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62795" t="-200000" r="-197" b="-389744"/>
                          </a:stretch>
                        </a:blipFill>
                      </a:tcPr>
                    </a:tc>
                  </a:tr>
                  <a:tr h="47491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97" t="-300000" r="-162795" b="-289744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62795" t="-300000" r="-197" b="-289744"/>
                          </a:stretch>
                        </a:blipFill>
                      </a:tcPr>
                    </a:tc>
                  </a:tr>
                  <a:tr h="47491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97" t="-400000" r="-162795" b="-189744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62795" t="-400000" r="-197" b="-189744"/>
                          </a:stretch>
                        </a:blipFill>
                      </a:tcPr>
                    </a:tc>
                  </a:tr>
                  <a:tr h="42672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800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 </a:t>
                          </a:r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62795" t="-557143" r="-197" b="-111429"/>
                          </a:stretch>
                        </a:blipFill>
                      </a:tcPr>
                    </a:tc>
                  </a:tr>
                  <a:tr h="474917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800" b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 </a:t>
                          </a:r>
                          <a:endParaRPr lang="ru-RU" sz="28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62795" t="-589744" r="-19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51520" y="260649"/>
            <a:ext cx="871296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Входная диагностика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1268760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 4. Установите соответствия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635896" y="3284984"/>
            <a:ext cx="194421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635896" y="3717032"/>
            <a:ext cx="1944216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635896" y="2276872"/>
            <a:ext cx="1944216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99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51520" y="260649"/>
            <a:ext cx="871296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 по группам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136400"/>
              </p:ext>
            </p:extLst>
          </p:nvPr>
        </p:nvGraphicFramePr>
        <p:xfrm>
          <a:off x="1211796" y="1412776"/>
          <a:ext cx="6792416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7920"/>
                <a:gridCol w="4464496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8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группа</a:t>
                      </a:r>
                      <a:endParaRPr lang="ru-RU" sz="2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8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3-0 правильных ответов</a:t>
                      </a:r>
                      <a:endParaRPr lang="ru-RU" sz="2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8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группа</a:t>
                      </a:r>
                      <a:endParaRPr lang="ru-RU" sz="2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8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6-4 правильных ответов</a:t>
                      </a:r>
                      <a:endParaRPr lang="ru-RU" sz="2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8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группа</a:t>
                      </a:r>
                      <a:endParaRPr lang="ru-RU" sz="2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8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9-7 правильных ответов</a:t>
                      </a:r>
                      <a:endParaRPr lang="ru-RU" sz="2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84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51520" y="260649"/>
            <a:ext cx="871296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Изучение новой информации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727860"/>
              </p:ext>
            </p:extLst>
          </p:nvPr>
        </p:nvGraphicFramePr>
        <p:xfrm>
          <a:off x="467544" y="1170424"/>
          <a:ext cx="8280920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640871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группа</a:t>
                      </a:r>
                      <a:endParaRPr lang="ru-RU" sz="2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Задание: </a:t>
                      </a:r>
                      <a:r>
                        <a:rPr lang="ru-RU" sz="2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посмотрите</a:t>
                      </a:r>
                      <a:r>
                        <a:rPr lang="ru-RU" sz="24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видеоролик с доказательством теоремы.</a:t>
                      </a:r>
                      <a:endParaRPr lang="ru-RU" sz="2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группа</a:t>
                      </a:r>
                      <a:endParaRPr lang="ru-RU" sz="2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Задание:</a:t>
                      </a:r>
                      <a:r>
                        <a:rPr lang="ru-RU" sz="2400" b="1" i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4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изучить доказательство теоремы по учебнику.</a:t>
                      </a:r>
                      <a:endParaRPr lang="ru-RU" sz="2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группа</a:t>
                      </a:r>
                      <a:endParaRPr lang="ru-RU" sz="2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Задание:</a:t>
                      </a:r>
                      <a:r>
                        <a:rPr lang="ru-RU" sz="2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по предложенному алгоритму выведите формулу площади прямоугольника.</a:t>
                      </a:r>
                      <a:endParaRPr lang="ru-RU" sz="2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62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51520" y="548680"/>
            <a:ext cx="871296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первичного усвоения</a:t>
            </a:r>
          </a:p>
          <a:p>
            <a:r>
              <a:rPr lang="ru-RU" sz="36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новой информации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58461"/>
              </p:ext>
            </p:extLst>
          </p:nvPr>
        </p:nvGraphicFramePr>
        <p:xfrm>
          <a:off x="467544" y="1524744"/>
          <a:ext cx="828092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640871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группа</a:t>
                      </a:r>
                      <a:endParaRPr lang="ru-RU" sz="2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Задание: </a:t>
                      </a:r>
                      <a:r>
                        <a:rPr lang="ru-RU" sz="2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какие формулы,</a:t>
                      </a:r>
                      <a:r>
                        <a:rPr lang="ru-RU" sz="24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приемы и свойства применялись в ходе доказательства. Выберите из предложенных.</a:t>
                      </a:r>
                      <a:endParaRPr lang="ru-RU" sz="2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группа</a:t>
                      </a:r>
                      <a:endParaRPr lang="ru-RU" sz="2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Задание:</a:t>
                      </a:r>
                      <a:r>
                        <a:rPr lang="ru-RU" sz="2400" b="1" i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400" b="1" i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восстановите последовательность этапов в алгоритме доказательства теоремы.</a:t>
                      </a:r>
                      <a:endParaRPr lang="ru-RU" sz="2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группа</a:t>
                      </a:r>
                      <a:endParaRPr lang="ru-RU" sz="2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Задание:</a:t>
                      </a:r>
                      <a:r>
                        <a:rPr lang="ru-RU" sz="2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найдите ошибки в выводе формулы площади прямоугольника.</a:t>
                      </a:r>
                      <a:endParaRPr lang="ru-RU" sz="2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05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51520" y="260649"/>
            <a:ext cx="871296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dirty="0" smtClean="0">
                <a:solidFill>
                  <a:srgbClr val="0033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Диагностика первичного усвоения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706913"/>
              </p:ext>
            </p:extLst>
          </p:nvPr>
        </p:nvGraphicFramePr>
        <p:xfrm>
          <a:off x="467544" y="1375008"/>
          <a:ext cx="8280920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640871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8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группа</a:t>
                      </a:r>
                      <a:endParaRPr lang="ru-RU" sz="2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Задание: </a:t>
                      </a:r>
                      <a:r>
                        <a:rPr lang="ru-RU" sz="2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найдите площади данных многоугольников.</a:t>
                      </a:r>
                      <a:endParaRPr lang="ru-RU" sz="2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8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группа</a:t>
                      </a:r>
                      <a:endParaRPr lang="ru-RU" sz="2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Задание:</a:t>
                      </a:r>
                      <a:r>
                        <a:rPr lang="ru-RU" sz="2400" b="1" i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400" b="1" i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решите задачу.</a:t>
                      </a:r>
                      <a:endParaRPr lang="ru-RU" sz="2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8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группа</a:t>
                      </a:r>
                      <a:endParaRPr lang="ru-RU" sz="2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Задание:</a:t>
                      </a:r>
                      <a:r>
                        <a:rPr lang="ru-RU" sz="2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найдите площадь трапеции, изображенной на клетчатой бумаге.</a:t>
                      </a:r>
                      <a:endParaRPr lang="ru-RU" sz="2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54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4374c96bccb9b98234c274db44ce131449767b3"/>
</p:tagLst>
</file>

<file path=ppt/theme/theme1.xml><?xml version="1.0" encoding="utf-8"?>
<a:theme xmlns:a="http://schemas.openxmlformats.org/drawingml/2006/main" name="Математика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2</Template>
  <TotalTime>1019</TotalTime>
  <Words>1363</Words>
  <Application>Microsoft Office PowerPoint</Application>
  <PresentationFormat>Экран (4:3)</PresentationFormat>
  <Paragraphs>207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Математика 2</vt:lpstr>
      <vt:lpstr>Площадь прямоугольника …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Площадь прямоугольника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1</dc:title>
  <dc:creator>Ольга Михайловна</dc:creator>
  <cp:lastModifiedBy>школа3</cp:lastModifiedBy>
  <cp:revision>26</cp:revision>
  <dcterms:created xsi:type="dcterms:W3CDTF">2014-11-14T19:44:28Z</dcterms:created>
  <dcterms:modified xsi:type="dcterms:W3CDTF">2015-11-09T03:55:03Z</dcterms:modified>
</cp:coreProperties>
</file>