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3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9" r:id="rId13"/>
    <p:sldId id="272" r:id="rId14"/>
    <p:sldId id="274" r:id="rId15"/>
    <p:sldId id="275" r:id="rId16"/>
    <p:sldId id="277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71C2F9"/>
    <a:srgbClr val="D3ECFD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1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8-18T13:42:06.299" idx="1">
    <p:pos x="1752" y="45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39D8FC-542C-4896-957B-923FE780073C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489205-9113-4FC6-B938-88E610ABE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17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620" y="2184400"/>
            <a:ext cx="7772400" cy="1819411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anchor="b">
            <a:noAutofit/>
          </a:bodyPr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B955-1189-4B57-8A62-F64C3E2BF0A2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9CFA-3072-4155-AD56-B6556F894F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86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21BF-5309-4B89-AA15-0CC490DC0C91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CFCD-B9D6-4A2C-94D5-B5A5DAA8F0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25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CC79-3981-4B19-BBFE-3F871D2842D5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A4D1-C47B-4754-8A24-FF16DA9EC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76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2288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D3BE-9CDD-4C60-8F9A-0A54DEC7D78D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7306-C8A1-4971-9DFF-C6D0C12165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360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154988" cy="165417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650" y="3497264"/>
            <a:ext cx="54816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FA42-43B2-4B02-A388-681CDF919BB6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D671-27BA-4268-92C5-03D6E50765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913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B595-893A-4ABA-96AC-38DAC1F99B86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4BF9-BF5B-4B45-8533-B34C692638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986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9246-0A7F-4886-83D2-F2904E53BA50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11C5-067E-422A-BFB5-105F84F733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96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2668-32DD-4CCE-98CE-3866D217255F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39C2-6EB4-4F12-80C3-0E1448C32E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394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7F19-8792-4DCC-8923-7BE903893659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D038-E42F-46E5-A6FB-1ECFB6BDA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78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75B0-73DC-4988-A077-65CF662A4C1F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0C82-67C3-4ACF-BA95-44FC6E6B22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16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0F84-5B9E-4D94-8571-B15C82D6EA30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4C39-C87C-406C-B18F-4D2767115A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105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5BD92-43B7-4112-9EF0-BAF49492A870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B4ABA7-DA53-4570-9D5D-A2B9527317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77;&#1089;&#1090;&#1100;%20&#1080;&#1076;&#1077;&#1103;%20&#1082;&#1086;&#1085;&#1082;&#1091;&#1088;&#1089;2018\&#1043;&#1086;&#1096;&#1082;&#1080;&#1077;&#1074;&#1072;%20&#1077;&#1089;&#1090;&#1100;%20&#1080;&#1076;&#1077;&#1103;\Traditional%20-%20Jingle%20Bells%20-%20minus%20-%20ver.1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738" y="1590675"/>
            <a:ext cx="8526462" cy="18192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latin typeface="Book Antiqua" panose="02040602050305030304" pitchFamily="18" charset="0"/>
              </a:rPr>
              <a:t>Готовимся к </a:t>
            </a:r>
            <a:br>
              <a:rPr lang="ru-RU" i="1" dirty="0" smtClean="0">
                <a:latin typeface="Book Antiqua" panose="02040602050305030304" pitchFamily="18" charset="0"/>
              </a:rPr>
            </a:br>
            <a:r>
              <a:rPr lang="ru-RU" i="1" dirty="0" smtClean="0">
                <a:latin typeface="Book Antiqua" panose="02040602050305030304" pitchFamily="18" charset="0"/>
              </a:rPr>
              <a:t>Новому году!</a:t>
            </a:r>
            <a:endParaRPr lang="ru-RU" i="1" dirty="0">
              <a:latin typeface="Book Antiqua" panose="0204060205030503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90060" y="3718560"/>
            <a:ext cx="4572000" cy="906780"/>
          </a:xfrm>
          <a:prstGeom prst="roundRect">
            <a:avLst/>
          </a:prstGeom>
          <a:solidFill>
            <a:srgbClr val="0099FF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 - класс</a:t>
            </a:r>
          </a:p>
        </p:txBody>
      </p:sp>
      <p:pic>
        <p:nvPicPr>
          <p:cNvPr id="205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006475"/>
            <a:ext cx="9144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4800" y="4972050"/>
            <a:ext cx="6057900" cy="90805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Болгарова Н.В. ,учитель по предмету </a:t>
            </a:r>
          </a:p>
          <a:p>
            <a:pPr algn="ctr">
              <a:defRPr/>
            </a:pPr>
            <a:r>
              <a:rPr lang="ru-RU" dirty="0" smtClean="0"/>
              <a:t>« Изобразительное искусство». </a:t>
            </a:r>
          </a:p>
          <a:p>
            <a:pPr algn="ctr">
              <a:defRPr/>
            </a:pPr>
            <a:r>
              <a:rPr lang="ru-RU" dirty="0" smtClean="0"/>
              <a:t>ГОКУ Специальная( коррекционная) школа №2 г. Ангарск</a:t>
            </a:r>
          </a:p>
        </p:txBody>
      </p:sp>
      <p:pic>
        <p:nvPicPr>
          <p:cNvPr id="4" name="Traditional - Jingle Bells - minus - ver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92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0059A0"/>
              </a:gs>
              <a:gs pos="50000">
                <a:srgbClr val="0083E6"/>
              </a:gs>
              <a:gs pos="100000">
                <a:srgbClr val="009DFF"/>
              </a:gs>
            </a:gsLst>
            <a:lin ang="5400000" scaled="1"/>
          </a:gradFill>
        </p:spPr>
        <p:txBody>
          <a:bodyPr/>
          <a:lstStyle/>
          <a:p>
            <a:r>
              <a:rPr lang="ru-RU" altLang="ru-RU" sz="6000" smtClean="0"/>
              <a:t>Англия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mtClean="0"/>
          </a:p>
          <a:p>
            <a:r>
              <a:rPr lang="ru-RU" altLang="ru-RU" smtClean="0"/>
              <a:t>В этой стране кроме ёлки, дом украшается веточками омелы. Букетики омелы  вешают даже на лампы и люстры. </a:t>
            </a:r>
          </a:p>
          <a:p>
            <a:endParaRPr lang="ru-RU" altLang="ru-RU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385763"/>
            <a:ext cx="2036762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75" y="1866900"/>
            <a:ext cx="3670300" cy="3573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5938" y="2184400"/>
            <a:ext cx="7772400" cy="3081338"/>
          </a:xfrm>
        </p:spPr>
        <p:txBody>
          <a:bodyPr/>
          <a:lstStyle/>
          <a:p>
            <a:pPr>
              <a:defRPr/>
            </a:pPr>
            <a:r>
              <a:rPr lang="ru-RU" sz="4800" dirty="0" smtClean="0"/>
              <a:t>А вы знаете , когда появилась традиция дарить новогодние открытки?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Вы дарите новогодние открытки?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1313" y="1820863"/>
            <a:ext cx="5992812" cy="3835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4"/>
          <p:cNvSpPr>
            <a:spLocks noGrp="1"/>
          </p:cNvSpPr>
          <p:nvPr>
            <p:ph type="title"/>
          </p:nvPr>
        </p:nvSpPr>
        <p:spPr>
          <a:xfrm>
            <a:off x="636588" y="449263"/>
            <a:ext cx="7886700" cy="1203325"/>
          </a:xfrm>
          <a:gradFill rotWithShape="1">
            <a:gsLst>
              <a:gs pos="0">
                <a:srgbClr val="0059A0"/>
              </a:gs>
              <a:gs pos="50000">
                <a:srgbClr val="0083E6"/>
              </a:gs>
              <a:gs pos="100000">
                <a:srgbClr val="009DFF"/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altLang="ru-RU" sz="3200" smtClean="0">
                <a:solidFill>
                  <a:schemeClr val="bg1"/>
                </a:solidFill>
              </a:rPr>
              <a:t>Первую новогоднюю открытку создал английский художник Добсон в 1784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0059A0"/>
              </a:gs>
              <a:gs pos="50000">
                <a:srgbClr val="0083E6"/>
              </a:gs>
              <a:gs pos="100000">
                <a:srgbClr val="009DFF"/>
              </a:gs>
            </a:gsLst>
            <a:lin ang="5400000" scaled="1"/>
          </a:gradFill>
        </p:spPr>
        <p:txBody>
          <a:bodyPr/>
          <a:lstStyle/>
          <a:p>
            <a:r>
              <a:rPr lang="ru-RU" altLang="ru-RU" smtClean="0"/>
              <a:t>            Творческое задание: </a:t>
            </a:r>
            <a:br>
              <a:rPr lang="ru-RU" altLang="ru-RU" smtClean="0"/>
            </a:br>
            <a:r>
              <a:rPr lang="ru-RU" altLang="ru-RU" smtClean="0"/>
              <a:t>         Новогоднее украшение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5475" y="1795463"/>
            <a:ext cx="3298825" cy="43513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14800" y="2003425"/>
            <a:ext cx="4598988" cy="34020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31825" y="357188"/>
            <a:ext cx="7940675" cy="1325562"/>
          </a:xfrm>
          <a:gradFill rotWithShape="1">
            <a:gsLst>
              <a:gs pos="0">
                <a:srgbClr val="0059A0"/>
              </a:gs>
              <a:gs pos="50000">
                <a:srgbClr val="0083E6"/>
              </a:gs>
              <a:gs pos="100000">
                <a:srgbClr val="009DFF"/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altLang="ru-RU" smtClean="0"/>
              <a:t>Материалы для работы: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5638" y="1676400"/>
            <a:ext cx="7916862" cy="4694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"/>
          <a:stretch>
            <a:fillRect/>
          </a:stretch>
        </p:blipFill>
        <p:spPr>
          <a:xfrm>
            <a:off x="4686300" y="3368675"/>
            <a:ext cx="3886200" cy="300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782763"/>
            <a:ext cx="19716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3605213"/>
            <a:ext cx="187483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4703763"/>
            <a:ext cx="79216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"/>
          <a:stretch>
            <a:fillRect/>
          </a:stretch>
        </p:blipFill>
        <p:spPr bwMode="auto">
          <a:xfrm>
            <a:off x="655638" y="1490663"/>
            <a:ext cx="2917825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5273675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6021">
            <a:off x="4263231" y="1756570"/>
            <a:ext cx="166052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>
            <a:fillRect/>
          </a:stretch>
        </p:blipFill>
        <p:spPr bwMode="auto">
          <a:xfrm>
            <a:off x="723900" y="5273675"/>
            <a:ext cx="23923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0059A0"/>
              </a:gs>
              <a:gs pos="50000">
                <a:srgbClr val="0083E6"/>
              </a:gs>
              <a:gs pos="100000">
                <a:srgbClr val="009DFF"/>
              </a:gs>
            </a:gsLst>
            <a:lin ang="5400000" scaled="1"/>
          </a:gradFill>
        </p:spPr>
        <p:txBody>
          <a:bodyPr/>
          <a:lstStyle/>
          <a:p>
            <a:r>
              <a:rPr lang="ru-RU" altLang="ru-RU" sz="3200" smtClean="0"/>
              <a:t>      1 этап: Вырезание из цветной бумаги 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3225" y="1698625"/>
            <a:ext cx="431006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25" y="1698625"/>
            <a:ext cx="974725" cy="444023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6075" y="1698625"/>
            <a:ext cx="2597150" cy="4465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0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337">
            <a:off x="3321050" y="2166938"/>
            <a:ext cx="135731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31938" y="4892675"/>
            <a:ext cx="3578225" cy="107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Соблюдаем безопасность при работе  ножницами!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49139" y="1714499"/>
            <a:ext cx="330708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сделать надрезы</a:t>
            </a:r>
          </a:p>
        </p:txBody>
      </p:sp>
      <p:sp>
        <p:nvSpPr>
          <p:cNvPr id="8" name="Стрелка вправо 7"/>
          <p:cNvSpPr/>
          <p:nvPr/>
        </p:nvSpPr>
        <p:spPr>
          <a:xfrm rot="3002709">
            <a:off x="7293769" y="2359819"/>
            <a:ext cx="779462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7158422">
            <a:off x="4791868" y="2389982"/>
            <a:ext cx="798513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27074" y="3205483"/>
            <a:ext cx="206951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56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2см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56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56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56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56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</a:t>
            </a:r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1401763" y="3605213"/>
            <a:ext cx="752475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7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37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7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7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1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1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1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1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0059A0"/>
              </a:gs>
              <a:gs pos="50000">
                <a:srgbClr val="0083E6"/>
              </a:gs>
              <a:gs pos="100000">
                <a:srgbClr val="009DFF"/>
              </a:gs>
            </a:gsLst>
            <a:lin ang="5400000" scaled="1"/>
          </a:gradFill>
        </p:spPr>
        <p:txBody>
          <a:bodyPr/>
          <a:lstStyle/>
          <a:p>
            <a:r>
              <a:rPr lang="ru-RU" altLang="ru-RU" smtClean="0"/>
              <a:t>      </a:t>
            </a:r>
            <a:r>
              <a:rPr lang="en-US" altLang="ru-RU" smtClean="0"/>
              <a:t>2 </a:t>
            </a:r>
            <a:r>
              <a:rPr lang="ru-RU" altLang="ru-RU" smtClean="0"/>
              <a:t>этап:  Конструирование</a:t>
            </a:r>
          </a:p>
        </p:txBody>
      </p:sp>
      <p:pic>
        <p:nvPicPr>
          <p:cNvPr id="184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4875" y="1874838"/>
            <a:ext cx="5192713" cy="39258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307" y="2404269"/>
            <a:ext cx="21717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438" y="4276725"/>
            <a:ext cx="184943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0059A0"/>
              </a:gs>
              <a:gs pos="50000">
                <a:srgbClr val="0083E6"/>
              </a:gs>
              <a:gs pos="100000">
                <a:srgbClr val="009DFF"/>
              </a:gs>
            </a:gsLst>
            <a:lin ang="5400000" scaled="1"/>
          </a:gradFill>
        </p:spPr>
        <p:txBody>
          <a:bodyPr/>
          <a:lstStyle/>
          <a:p>
            <a:r>
              <a:rPr lang="ru-RU" altLang="ru-RU" smtClean="0"/>
              <a:t>          3 этап: Декорирование</a:t>
            </a:r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DF0E3"/>
              </a:clrFrom>
              <a:clrTo>
                <a:srgbClr val="FDF0E3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0875" y="2144713"/>
            <a:ext cx="4360863" cy="32432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27638" y="1855788"/>
            <a:ext cx="3298825" cy="43513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1639888"/>
            <a:ext cx="1847061" cy="2341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254">
            <a:off x="520899" y="715093"/>
            <a:ext cx="1795303" cy="2373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87" y="1639888"/>
            <a:ext cx="2926696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" y="3635058"/>
            <a:ext cx="1920240" cy="2541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06" y="2464811"/>
            <a:ext cx="1037281" cy="990603"/>
          </a:xfrm>
          <a:prstGeom prst="rect">
            <a:avLst/>
          </a:prstGeom>
        </p:spPr>
      </p:pic>
      <p:pic>
        <p:nvPicPr>
          <p:cNvPr id="1946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68" y="4475162"/>
            <a:ext cx="7477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3297238"/>
            <a:ext cx="7096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4905771"/>
            <a:ext cx="103663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36" y="3981450"/>
            <a:ext cx="103663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3038475"/>
            <a:ext cx="6254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195638"/>
            <a:ext cx="81438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124" y="2128043"/>
            <a:ext cx="73183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2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68" y="1400174"/>
            <a:ext cx="80803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720725"/>
            <a:ext cx="3806825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720725"/>
            <a:ext cx="3703638" cy="277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63" y="3692525"/>
            <a:ext cx="3806825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7038" y="427038"/>
            <a:ext cx="8320087" cy="1333500"/>
          </a:xfrm>
          <a:gradFill rotWithShape="1">
            <a:gsLst>
              <a:gs pos="0">
                <a:srgbClr val="003F77"/>
              </a:gs>
              <a:gs pos="50000">
                <a:srgbClr val="005FAD"/>
              </a:gs>
              <a:gs pos="100000">
                <a:srgbClr val="0072CE"/>
              </a:gs>
            </a:gsLst>
            <a:lin ang="13500000" scaled="1"/>
          </a:gradFill>
        </p:spPr>
        <p:txBody>
          <a:bodyPr/>
          <a:lstStyle/>
          <a:p>
            <a:pPr algn="ctr" eaLnBrk="1" hangingPunct="1"/>
            <a:r>
              <a:rPr lang="ru-RU" altLang="ru-RU" smtClean="0"/>
              <a:t>История празднования</a:t>
            </a:r>
            <a:br>
              <a:rPr lang="ru-RU" altLang="ru-RU" smtClean="0"/>
            </a:br>
            <a:r>
              <a:rPr lang="ru-RU" altLang="ru-RU" smtClean="0"/>
              <a:t> Нового года в России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34975" y="1768475"/>
            <a:ext cx="8320088" cy="4430713"/>
          </a:xfrm>
          <a:solidFill>
            <a:schemeClr val="bg1"/>
          </a:solidFill>
        </p:spPr>
        <p:txBody>
          <a:bodyPr/>
          <a:lstStyle/>
          <a:p>
            <a:pPr marL="273050" indent="-273050" eaLnBrk="1" hangingPunct="1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ru-RU" altLang="ru-RU" sz="2400" dirty="0" smtClean="0">
              <a:solidFill>
                <a:prstClr val="black"/>
              </a:solidFill>
              <a:latin typeface="Georgia"/>
            </a:endParaRPr>
          </a:p>
          <a:p>
            <a:pPr marL="273050" indent="-273050" eaLnBrk="1" hangingPunct="1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ru-RU" sz="2400" i="1" dirty="0" smtClean="0">
                <a:solidFill>
                  <a:srgbClr val="005696"/>
                </a:solidFill>
                <a:latin typeface="Georgia"/>
              </a:rPr>
              <a:t> </a:t>
            </a:r>
            <a:r>
              <a:rPr lang="ru-RU" altLang="ru-RU" sz="2400" i="1" dirty="0" smtClean="0">
                <a:solidFill>
                  <a:srgbClr val="005696"/>
                </a:solidFill>
                <a:latin typeface="Georgia"/>
              </a:rPr>
              <a:t>В давние времена на Руси Новый год праздновали весной, затем</a:t>
            </a:r>
            <a:r>
              <a:rPr lang="ru-RU" altLang="ru-RU" sz="2400" i="1" dirty="0">
                <a:solidFill>
                  <a:srgbClr val="005696"/>
                </a:solidFill>
                <a:latin typeface="Georgia"/>
              </a:rPr>
              <a:t>, когда стало велико влияние на Русь Византии, </a:t>
            </a:r>
            <a:r>
              <a:rPr lang="ru-RU" altLang="ru-RU" sz="2400" i="1" dirty="0" smtClean="0">
                <a:solidFill>
                  <a:srgbClr val="005696"/>
                </a:solidFill>
                <a:latin typeface="Georgia"/>
              </a:rPr>
              <a:t>стали </a:t>
            </a:r>
            <a:r>
              <a:rPr lang="ru-RU" altLang="ru-RU" sz="2400" i="1" dirty="0">
                <a:solidFill>
                  <a:srgbClr val="005696"/>
                </a:solidFill>
                <a:latin typeface="Georgia"/>
              </a:rPr>
              <a:t>встречать наступление нового года с 1 сентября – но те празднества совсем не походили на наши современные. </a:t>
            </a:r>
          </a:p>
          <a:p>
            <a:pPr marL="273050" indent="-273050" eaLnBrk="1" hangingPunct="1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b="1" i="1" dirty="0" smtClean="0">
                <a:solidFill>
                  <a:srgbClr val="0070C0"/>
                </a:solidFill>
                <a:latin typeface="Georgia"/>
              </a:rPr>
              <a:t>Когда в России начали праздновать новый год  1 января?</a:t>
            </a:r>
            <a:endParaRPr lang="ru-RU" altLang="ru-RU" b="1" i="1" dirty="0">
              <a:solidFill>
                <a:srgbClr val="0070C0"/>
              </a:solidFill>
              <a:latin typeface="Georgia"/>
            </a:endParaRPr>
          </a:p>
          <a:p>
            <a:pPr marL="273050" indent="-273050" eaLnBrk="1" hangingPunct="1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ru-RU" altLang="ru-RU" sz="2400" dirty="0">
              <a:solidFill>
                <a:prstClr val="black"/>
              </a:solidFill>
              <a:latin typeface="Georgia"/>
            </a:endParaRPr>
          </a:p>
          <a:p>
            <a:pPr marL="273050" indent="-273050" eaLnBrk="1" hangingPunct="1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ru-RU" altLang="ru-RU" sz="2400" dirty="0" smtClean="0">
              <a:solidFill>
                <a:prstClr val="black"/>
              </a:solidFill>
              <a:latin typeface="Georgia"/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7038" y="427038"/>
            <a:ext cx="8320087" cy="1333500"/>
          </a:xfrm>
          <a:gradFill rotWithShape="1">
            <a:gsLst>
              <a:gs pos="0">
                <a:srgbClr val="003F77"/>
              </a:gs>
              <a:gs pos="50000">
                <a:srgbClr val="005FAD"/>
              </a:gs>
              <a:gs pos="100000">
                <a:srgbClr val="0072CE"/>
              </a:gs>
            </a:gsLst>
            <a:lin ang="13500000" scaled="1"/>
          </a:gradFill>
        </p:spPr>
        <p:txBody>
          <a:bodyPr/>
          <a:lstStyle/>
          <a:p>
            <a:pPr algn="ctr" eaLnBrk="1" hangingPunct="1"/>
            <a:r>
              <a:rPr lang="ru-RU" altLang="ru-RU" smtClean="0"/>
              <a:t>История празднования </a:t>
            </a:r>
            <a:br>
              <a:rPr lang="ru-RU" altLang="ru-RU" smtClean="0"/>
            </a:br>
            <a:r>
              <a:rPr lang="ru-RU" altLang="ru-RU" smtClean="0"/>
              <a:t>Нового года в России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34975" y="1768475"/>
            <a:ext cx="8320088" cy="4430713"/>
          </a:xfrm>
          <a:solidFill>
            <a:schemeClr val="bg1"/>
          </a:solidFill>
        </p:spPr>
        <p:txBody>
          <a:bodyPr/>
          <a:lstStyle/>
          <a:p>
            <a:pPr marL="273050" indent="-273050" eaLnBrk="1" hangingPunct="1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ru-RU" altLang="ru-RU" sz="2400" dirty="0" smtClean="0">
              <a:solidFill>
                <a:prstClr val="black"/>
              </a:solidFill>
              <a:latin typeface="Georgia"/>
            </a:endParaRPr>
          </a:p>
          <a:p>
            <a:pPr marL="273050" indent="-273050" eaLnBrk="1" hangingPunct="1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ru-RU" altLang="ru-RU" sz="2400" dirty="0">
              <a:solidFill>
                <a:prstClr val="black"/>
              </a:solidFill>
              <a:latin typeface="Georgia"/>
            </a:endParaRPr>
          </a:p>
          <a:p>
            <a:pPr marL="273050" indent="-273050" eaLnBrk="1" hangingPunct="1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ru-RU" altLang="ru-RU" sz="2400" dirty="0" smtClean="0">
              <a:solidFill>
                <a:prstClr val="black"/>
              </a:solidFill>
              <a:latin typeface="Georgia"/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49263" y="1754188"/>
            <a:ext cx="4906962" cy="4440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5696"/>
                </a:solidFill>
              </a:rPr>
              <a:t>Русский Новый год – праздник, вобравший в себя обычаи язычества, христианства и европейского просвещения. </a:t>
            </a:r>
            <a:endParaRPr lang="en-US" sz="2000" dirty="0">
              <a:solidFill>
                <a:srgbClr val="005696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5696"/>
                </a:solidFill>
              </a:rPr>
              <a:t>20 декабря 1699 года вышел указ императора Петра I «О праздновании Нового года», в одночасье перебросивший всю страну на три месяца вперед – привыкшие к сентябрьской встрече нового года россияне 1700 год должны были встречать уже 1 января.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6225" y="1754188"/>
            <a:ext cx="3398838" cy="444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7038" y="427038"/>
            <a:ext cx="8320087" cy="1333500"/>
          </a:xfrm>
          <a:gradFill rotWithShape="1">
            <a:gsLst>
              <a:gs pos="0">
                <a:srgbClr val="003F77"/>
              </a:gs>
              <a:gs pos="50000">
                <a:srgbClr val="005FAD"/>
              </a:gs>
              <a:gs pos="100000">
                <a:srgbClr val="0072CE"/>
              </a:gs>
            </a:gsLst>
            <a:lin ang="13500000" scaled="1"/>
          </a:gradFill>
        </p:spPr>
        <p:txBody>
          <a:bodyPr/>
          <a:lstStyle/>
          <a:p>
            <a:pPr algn="ctr" eaLnBrk="1" hangingPunct="1"/>
            <a:r>
              <a:rPr lang="ru-RU" altLang="ru-RU" smtClean="0"/>
              <a:t>Традиции празднования </a:t>
            </a:r>
            <a:br>
              <a:rPr lang="ru-RU" altLang="ru-RU" smtClean="0"/>
            </a:br>
            <a:r>
              <a:rPr lang="ru-RU" altLang="ru-RU" smtClean="0"/>
              <a:t>Нового года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34975" y="1768475"/>
            <a:ext cx="8305800" cy="4430713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ru-RU" altLang="ru-RU" i="1" smtClean="0">
              <a:solidFill>
                <a:srgbClr val="0070C0"/>
              </a:solidFill>
            </a:endParaRPr>
          </a:p>
          <a:p>
            <a:pPr eaLnBrk="1" hangingPunct="1"/>
            <a:r>
              <a:rPr lang="ru-RU" altLang="ru-RU" i="1" smtClean="0">
                <a:solidFill>
                  <a:srgbClr val="0070C0"/>
                </a:solidFill>
              </a:rPr>
              <a:t>Есть ли в вашей семье традиции встречи Нового года?</a:t>
            </a:r>
          </a:p>
          <a:p>
            <a:pPr eaLnBrk="1" hangingPunct="1"/>
            <a:r>
              <a:rPr lang="ru-RU" altLang="ru-RU" i="1" smtClean="0">
                <a:solidFill>
                  <a:srgbClr val="0070C0"/>
                </a:solidFill>
              </a:rPr>
              <a:t>Что вам нравится больше всего в этом празднике? </a:t>
            </a:r>
          </a:p>
          <a:p>
            <a:pPr eaLnBrk="1" hangingPunct="1"/>
            <a:endParaRPr lang="ru-RU" altLang="ru-RU" i="1" smtClean="0">
              <a:solidFill>
                <a:srgbClr val="0070C0"/>
              </a:solidFill>
            </a:endParaRPr>
          </a:p>
          <a:p>
            <a:pPr eaLnBrk="1" hangingPunct="1"/>
            <a:endParaRPr lang="ru-RU" altLang="ru-RU" i="1" smtClean="0">
              <a:solidFill>
                <a:srgbClr val="0070C0"/>
              </a:solidFill>
            </a:endParaRPr>
          </a:p>
        </p:txBody>
      </p:sp>
      <p:pic>
        <p:nvPicPr>
          <p:cNvPr id="512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3480">
            <a:off x="6357938" y="3336925"/>
            <a:ext cx="24003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525" y="479425"/>
            <a:ext cx="8863013" cy="4375150"/>
          </a:xfrm>
        </p:spPr>
        <p:txBody>
          <a:bodyPr/>
          <a:lstStyle/>
          <a:p>
            <a:pPr>
              <a:defRPr/>
            </a:pPr>
            <a:r>
              <a:rPr lang="ru-RU" sz="8000" dirty="0" smtClean="0"/>
              <a:t>Викторина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«Новогодние традиции разных стран мира»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219200"/>
          </a:xfrm>
          <a:gradFill rotWithShape="1">
            <a:gsLst>
              <a:gs pos="0">
                <a:srgbClr val="0059A0"/>
              </a:gs>
              <a:gs pos="50000">
                <a:srgbClr val="0083E6"/>
              </a:gs>
              <a:gs pos="100000">
                <a:srgbClr val="009DFF"/>
              </a:gs>
            </a:gsLst>
            <a:lin ang="5400000" scaled="1"/>
          </a:gradFill>
        </p:spPr>
        <p:txBody>
          <a:bodyPr/>
          <a:lstStyle/>
          <a:p>
            <a:r>
              <a:rPr lang="ru-RU" altLang="ru-RU" sz="6000" smtClean="0"/>
              <a:t>Швеция</a:t>
            </a:r>
          </a:p>
        </p:txBody>
      </p:sp>
      <p:sp>
        <p:nvSpPr>
          <p:cNvPr id="7171" name="Объект 2"/>
          <p:cNvSpPr>
            <a:spLocks noGrp="1"/>
          </p:cNvSpPr>
          <p:nvPr>
            <p:ph sz="half" idx="1"/>
          </p:nvPr>
        </p:nvSpPr>
        <p:spPr>
          <a:xfrm>
            <a:off x="396875" y="1668463"/>
            <a:ext cx="4117975" cy="4508500"/>
          </a:xfrm>
        </p:spPr>
        <p:txBody>
          <a:bodyPr/>
          <a:lstStyle/>
          <a:p>
            <a:r>
              <a:rPr lang="ru-RU" altLang="ru-RU" sz="2400" smtClean="0"/>
              <a:t>В этой стране перед Новым годом дети выбирают королеву света Люцию. </a:t>
            </a:r>
          </a:p>
          <a:p>
            <a:r>
              <a:rPr lang="ru-RU" altLang="ru-RU" sz="2400" smtClean="0"/>
              <a:t>Её наряжают в белое платье, на голову надевают корону с зажженными свечами. </a:t>
            </a:r>
          </a:p>
          <a:p>
            <a:r>
              <a:rPr lang="ru-RU" altLang="ru-RU" sz="2400" smtClean="0"/>
              <a:t>Люция приносит подарки детям и лакомства домашним </a:t>
            </a:r>
            <a:r>
              <a:rPr lang="ru-RU" altLang="ru-RU" smtClean="0"/>
              <a:t>животным.</a:t>
            </a:r>
          </a:p>
          <a:p>
            <a:endParaRPr lang="ru-RU" altLang="ru-RU" smtClean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0775" y="1638300"/>
            <a:ext cx="3603625" cy="3959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274638"/>
            <a:ext cx="18891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0059A0"/>
              </a:gs>
              <a:gs pos="50000">
                <a:srgbClr val="0083E6"/>
              </a:gs>
              <a:gs pos="100000">
                <a:srgbClr val="009DFF"/>
              </a:gs>
            </a:gsLst>
            <a:lin ang="5400000" scaled="1"/>
          </a:gradFill>
        </p:spPr>
        <p:txBody>
          <a:bodyPr/>
          <a:lstStyle/>
          <a:p>
            <a:r>
              <a:rPr lang="ru-RU" altLang="ru-RU" sz="6000" smtClean="0"/>
              <a:t>Франция</a:t>
            </a:r>
          </a:p>
        </p:txBody>
      </p:sp>
      <p:sp>
        <p:nvSpPr>
          <p:cNvPr id="8195" name="Объект 2"/>
          <p:cNvSpPr>
            <a:spLocks noGrp="1"/>
          </p:cNvSpPr>
          <p:nvPr>
            <p:ph sz="half" idx="1"/>
          </p:nvPr>
        </p:nvSpPr>
        <p:spPr>
          <a:xfrm>
            <a:off x="628650" y="1927225"/>
            <a:ext cx="3886200" cy="4249738"/>
          </a:xfrm>
        </p:spPr>
        <p:txBody>
          <a:bodyPr/>
          <a:lstStyle/>
          <a:p>
            <a:r>
              <a:rPr lang="ru-RU" altLang="ru-RU" smtClean="0"/>
              <a:t>Тот, кому достается боб, запеченный в новогодний пирог, получает титул «бобового короля», и в праздничную ночь все подчиняются его приказам. </a:t>
            </a:r>
          </a:p>
          <a:p>
            <a:endParaRPr lang="ru-RU" altLang="ru-RU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25" y="1855788"/>
            <a:ext cx="3886200" cy="31019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8363" y="4960938"/>
            <a:ext cx="3902075" cy="669925"/>
          </a:xfrm>
          <a:prstGeom prst="rect">
            <a:avLst/>
          </a:prstGeom>
          <a:gradFill flip="none" rotWithShape="1">
            <a:gsLst>
              <a:gs pos="0">
                <a:srgbClr val="005696">
                  <a:shade val="30000"/>
                  <a:satMod val="115000"/>
                </a:srgbClr>
              </a:gs>
              <a:gs pos="50000">
                <a:srgbClr val="005696">
                  <a:shade val="67500"/>
                  <a:satMod val="115000"/>
                </a:srgbClr>
              </a:gs>
              <a:gs pos="100000">
                <a:srgbClr val="00569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ЙОРДАНС Якоб  "Бобовый король" </a:t>
            </a: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368300"/>
            <a:ext cx="198913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0059A0"/>
              </a:gs>
              <a:gs pos="50000">
                <a:srgbClr val="0083E6"/>
              </a:gs>
              <a:gs pos="100000">
                <a:srgbClr val="009DFF"/>
              </a:gs>
            </a:gsLst>
            <a:lin ang="5400000" scaled="1"/>
          </a:gradFill>
        </p:spPr>
        <p:txBody>
          <a:bodyPr/>
          <a:lstStyle/>
          <a:p>
            <a:r>
              <a:rPr lang="ru-RU" altLang="ru-RU" sz="6000" smtClean="0"/>
              <a:t>Япония</a:t>
            </a:r>
          </a:p>
        </p:txBody>
      </p:sp>
      <p:sp>
        <p:nvSpPr>
          <p:cNvPr id="9219" name="Объект 2"/>
          <p:cNvSpPr>
            <a:spLocks noGrp="1"/>
          </p:cNvSpPr>
          <p:nvPr>
            <p:ph sz="half" idx="1"/>
          </p:nvPr>
        </p:nvSpPr>
        <p:spPr>
          <a:xfrm>
            <a:off x="388938" y="1825625"/>
            <a:ext cx="4960937" cy="4351338"/>
          </a:xfrm>
        </p:spPr>
        <p:txBody>
          <a:bodyPr/>
          <a:lstStyle/>
          <a:p>
            <a:r>
              <a:rPr lang="ru-RU" altLang="ru-RU" sz="2400" smtClean="0"/>
              <a:t>В новогоднюю ночь 108 раз звонят в колокола. Каждый удар колокола соответствует одному из пороков. </a:t>
            </a:r>
          </a:p>
          <a:p>
            <a:r>
              <a:rPr lang="ru-RU" altLang="ru-RU" sz="2400" smtClean="0"/>
              <a:t>Всего их шесть: жадность, глупость, злость, легкомыслие, нерешительность и зависть</a:t>
            </a:r>
            <a:r>
              <a:rPr lang="en-US" altLang="ru-RU" sz="2400" smtClean="0"/>
              <a:t>.</a:t>
            </a:r>
            <a:endParaRPr lang="ru-RU" altLang="ru-RU" sz="2400" smtClean="0"/>
          </a:p>
          <a:p>
            <a:r>
              <a:rPr lang="ru-RU" altLang="ru-RU" sz="2400" smtClean="0"/>
              <a:t> Однако у каждого порока есть 18 различных оттенков, что в сумме и составляет 108 ударов колокола. </a:t>
            </a:r>
          </a:p>
          <a:p>
            <a:endParaRPr lang="ru-RU" alt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338138"/>
            <a:ext cx="2081212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7050" y="2212975"/>
            <a:ext cx="3333750" cy="3333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0059A0"/>
              </a:gs>
              <a:gs pos="50000">
                <a:srgbClr val="0083E6"/>
              </a:gs>
              <a:gs pos="100000">
                <a:srgbClr val="009DFF"/>
              </a:gs>
            </a:gsLst>
            <a:lin ang="5400000" scaled="1"/>
          </a:gradFill>
        </p:spPr>
        <p:txBody>
          <a:bodyPr/>
          <a:lstStyle/>
          <a:p>
            <a:r>
              <a:rPr lang="ru-RU" altLang="ru-RU" sz="6000" smtClean="0"/>
              <a:t>Италия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sz="half" idx="1"/>
          </p:nvPr>
        </p:nvSpPr>
        <p:spPr>
          <a:xfrm>
            <a:off x="628650" y="1958975"/>
            <a:ext cx="3886200" cy="4217988"/>
          </a:xfrm>
        </p:spPr>
        <p:txBody>
          <a:bodyPr/>
          <a:lstStyle/>
          <a:p>
            <a:r>
              <a:rPr lang="ru-RU" altLang="ru-RU" smtClean="0"/>
              <a:t>В этой стране под Новый год принято избавляться от старых вещей, а Рождество ознаменовано сжиганием рождественского полена. </a:t>
            </a:r>
          </a:p>
          <a:p>
            <a:endParaRPr lang="ru-RU" alt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81000"/>
            <a:ext cx="19812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1550" y="2189163"/>
            <a:ext cx="3886200" cy="2922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FFFF"/>
      </a:dk1>
      <a:lt1>
        <a:sysClr val="window" lastClr="FFFFFF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384</Words>
  <Application>Microsoft Office PowerPoint</Application>
  <PresentationFormat>Экран (4:3)</PresentationFormat>
  <Paragraphs>46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Готовимся к  Новому году!</vt:lpstr>
      <vt:lpstr>История празднования  Нового года в России</vt:lpstr>
      <vt:lpstr>История празднования  Нового года в России</vt:lpstr>
      <vt:lpstr>Традиции празднования  Нового года</vt:lpstr>
      <vt:lpstr>Викторина  «Новогодние традиции разных стран мира»</vt:lpstr>
      <vt:lpstr>Швеция</vt:lpstr>
      <vt:lpstr>Франция</vt:lpstr>
      <vt:lpstr>Япония</vt:lpstr>
      <vt:lpstr>Италия</vt:lpstr>
      <vt:lpstr>Англия</vt:lpstr>
      <vt:lpstr>А вы знаете , когда появилась традиция дарить новогодние открытки?  Вы дарите новогодние открытки?</vt:lpstr>
      <vt:lpstr>Первую новогоднюю открытку создал английский художник Добсон в 1784 году</vt:lpstr>
      <vt:lpstr>            Творческое задание:           Новогоднее украшение</vt:lpstr>
      <vt:lpstr>Материалы для работы:</vt:lpstr>
      <vt:lpstr>      1 этап: Вырезание из цветной бумаги </vt:lpstr>
      <vt:lpstr>      2 этап:  Конструирование</vt:lpstr>
      <vt:lpstr>          3 этап: Декорирование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СКШ №2</cp:lastModifiedBy>
  <cp:revision>39</cp:revision>
  <dcterms:created xsi:type="dcterms:W3CDTF">2014-09-22T14:28:54Z</dcterms:created>
  <dcterms:modified xsi:type="dcterms:W3CDTF">2022-01-13T06:35:04Z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3542756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