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0" r:id="rId5"/>
    <p:sldId id="272" r:id="rId6"/>
    <p:sldId id="263" r:id="rId7"/>
    <p:sldId id="264" r:id="rId8"/>
    <p:sldId id="265" r:id="rId9"/>
    <p:sldId id="258" r:id="rId10"/>
    <p:sldId id="259" r:id="rId11"/>
    <p:sldId id="261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779"/>
    <a:srgbClr val="004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>
      <p:cViewPr varScale="1">
        <p:scale>
          <a:sx n="88" d="100"/>
          <a:sy n="88" d="100"/>
        </p:scale>
        <p:origin x="1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shablon-deti-prevyu-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5" y="5619751"/>
            <a:ext cx="31432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0031-024-Spisok-ispolzuemoj-literatur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6" y="190500"/>
            <a:ext cx="1122363" cy="163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b="1">
                <a:solidFill>
                  <a:srgbClr val="0033CC"/>
                </a:solidFill>
                <a:latin typeface="Monotype Corsiv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9F59DD-AA2A-4D0E-8E43-2BBE205B60A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A21F3-605A-489D-B670-BEBA25E4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9F59DD-AA2A-4D0E-8E43-2BBE205B60A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A21F3-605A-489D-B670-BEBA25E4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9F59DD-AA2A-4D0E-8E43-2BBE205B60A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A21F3-605A-489D-B670-BEBA25E4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1383211561_god-2012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190501"/>
            <a:ext cx="103663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0_828ac_dca4804f_ori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5619751"/>
            <a:ext cx="1685925" cy="105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9F59DD-AA2A-4D0E-8E43-2BBE205B60A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A21F3-605A-489D-B670-BEBA25E4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9F59DD-AA2A-4D0E-8E43-2BBE205B60A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A21F3-605A-489D-B670-BEBA25E4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9F59DD-AA2A-4D0E-8E43-2BBE205B60A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A21F3-605A-489D-B670-BEBA25E4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9F59DD-AA2A-4D0E-8E43-2BBE205B60A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A21F3-605A-489D-B670-BEBA25E4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9F59DD-AA2A-4D0E-8E43-2BBE205B60A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A21F3-605A-489D-B670-BEBA25E4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9F59DD-AA2A-4D0E-8E43-2BBE205B60A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A21F3-605A-489D-B670-BEBA25E4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9F59DD-AA2A-4D0E-8E43-2BBE205B60A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A21F3-605A-489D-B670-BEBA25E4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9F59DD-AA2A-4D0E-8E43-2BBE205B60A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A21F3-605A-489D-B670-BEBA25E4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ello_html_m217a75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3AB3BE"/>
              </a:clrFrom>
              <a:clrTo>
                <a:srgbClr val="3AB3B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0"/>
            <a:ext cx="1445608" cy="1904989"/>
          </a:xfrm>
          <a:prstGeom prst="ellipse">
            <a:avLst/>
          </a:prstGeom>
          <a:ln w="9525" cap="rnd">
            <a:solidFill>
              <a:srgbClr val="0033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RelaxedModerately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F9F59DD-AA2A-4D0E-8E43-2BBE205B60AB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B3A21F3-605A-489D-B670-BEBA25E470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ln>
            <a:solidFill>
              <a:srgbClr val="92D05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33CC"/>
          </a:solidFill>
          <a:latin typeface="Monotype Corsiva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Monotype Corsiva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Monotype Corsiva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Monotype Corsiva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Monotype Corsiva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Monotype Corsiva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Monotype Corsiva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Monotype Corsiva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Monotype Corsiva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32357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Педагогическая поддержка ребенка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643578"/>
            <a:ext cx="4786346" cy="953774"/>
          </a:xfrm>
        </p:spPr>
        <p:txBody>
          <a:bodyPr/>
          <a:lstStyle/>
          <a:p>
            <a:r>
              <a:rPr lang="ru-RU" sz="1600" b="0" dirty="0" smtClean="0">
                <a:solidFill>
                  <a:schemeClr val="tx1"/>
                </a:solidFill>
              </a:rPr>
              <a:t>Выполнила: </a:t>
            </a:r>
            <a:r>
              <a:rPr lang="ru-RU" sz="1600" b="0" dirty="0" err="1">
                <a:solidFill>
                  <a:schemeClr val="tx1"/>
                </a:solidFill>
              </a:rPr>
              <a:t>т</a:t>
            </a:r>
            <a:r>
              <a:rPr lang="ru-RU" sz="1600" b="0" dirty="0" err="1" smtClean="0">
                <a:solidFill>
                  <a:schemeClr val="tx1"/>
                </a:solidFill>
              </a:rPr>
              <a:t>ьютор</a:t>
            </a:r>
            <a:r>
              <a:rPr lang="ru-RU" sz="1600" b="0" dirty="0" smtClean="0">
                <a:solidFill>
                  <a:schemeClr val="tx1"/>
                </a:solidFill>
              </a:rPr>
              <a:t> </a:t>
            </a:r>
            <a:r>
              <a:rPr lang="ru-RU" sz="1600" b="0" dirty="0" err="1" smtClean="0">
                <a:solidFill>
                  <a:schemeClr val="tx1"/>
                </a:solidFill>
              </a:rPr>
              <a:t>Шатохина</a:t>
            </a:r>
            <a:r>
              <a:rPr lang="ru-RU" sz="1600" b="0" dirty="0" smtClean="0">
                <a:solidFill>
                  <a:schemeClr val="tx1"/>
                </a:solidFill>
              </a:rPr>
              <a:t> Юлия Ивановна</a:t>
            </a:r>
          </a:p>
          <a:p>
            <a:r>
              <a:rPr lang="ru-RU" sz="1600" b="0" dirty="0" smtClean="0">
                <a:solidFill>
                  <a:schemeClr val="tx1"/>
                </a:solidFill>
              </a:rPr>
              <a:t>МБОУ Школа №5 для обучающихся с ОВЗ  г. о. Щелково </a:t>
            </a:r>
            <a:r>
              <a:rPr lang="ru-RU" sz="1600" b="0" dirty="0" smtClean="0">
                <a:solidFill>
                  <a:schemeClr val="tx1"/>
                </a:solidFill>
              </a:rPr>
              <a:t>Московская </a:t>
            </a:r>
            <a:r>
              <a:rPr lang="ru-RU" sz="1600" b="0" dirty="0" smtClean="0">
                <a:solidFill>
                  <a:schemeClr val="tx1"/>
                </a:solidFill>
              </a:rPr>
              <a:t>область</a:t>
            </a:r>
          </a:p>
          <a:p>
            <a:r>
              <a:rPr lang="ru-RU" sz="1600" b="0" dirty="0" smtClean="0">
                <a:solidFill>
                  <a:schemeClr val="tx1"/>
                </a:solidFill>
              </a:rPr>
              <a:t>    </a:t>
            </a:r>
            <a:endParaRPr lang="ru-RU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5167"/>
            <a:ext cx="6572296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Гуманистические принципы О. С. </a:t>
            </a:r>
            <a:r>
              <a:rPr lang="ru-RU" sz="3200" dirty="0" err="1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Газмана</a:t>
            </a:r>
            <a:endParaRPr lang="ru-RU" sz="3200" dirty="0">
              <a:solidFill>
                <a:srgbClr val="00427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6. Дети — носители грядущей культуры. Соизмеряй свою культуру с культурой растущего поколения. Воспитание — Диалог культур.  </a:t>
            </a:r>
          </a:p>
          <a:p>
            <a:pPr>
              <a:buNone/>
            </a:pPr>
            <a:r>
              <a:rPr lang="ru-RU" sz="2400" dirty="0" smtClean="0"/>
              <a:t>7. Не сравнивай никого ни с кем, сравнивать можно результаты действий. </a:t>
            </a:r>
          </a:p>
          <a:p>
            <a:pPr>
              <a:buNone/>
            </a:pPr>
            <a:r>
              <a:rPr lang="ru-RU" sz="2400" dirty="0" smtClean="0"/>
              <a:t>8. Доверяя — не проверяй! </a:t>
            </a:r>
          </a:p>
          <a:p>
            <a:pPr>
              <a:buNone/>
            </a:pPr>
            <a:r>
              <a:rPr lang="ru-RU" sz="2400" dirty="0" smtClean="0"/>
              <a:t>9. Признавай право на ошибку и не суди за нее. </a:t>
            </a:r>
          </a:p>
          <a:p>
            <a:pPr>
              <a:buNone/>
            </a:pPr>
            <a:r>
              <a:rPr lang="ru-RU" sz="2400" dirty="0" smtClean="0"/>
              <a:t>10. Умей признать свою ошибку. </a:t>
            </a:r>
          </a:p>
          <a:p>
            <a:pPr>
              <a:buNone/>
            </a:pPr>
            <a:r>
              <a:rPr lang="ru-RU" sz="2400" dirty="0" smtClean="0"/>
              <a:t>11. Защищая ребенка, учи его защищаться.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5167"/>
            <a:ext cx="6786610" cy="1143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Тактики педагогической поддержки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_117127422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000240"/>
            <a:ext cx="2571748" cy="2571748"/>
          </a:xfrm>
        </p:spPr>
      </p:pic>
      <p:pic>
        <p:nvPicPr>
          <p:cNvPr id="5" name="Рисунок 4" descr="2-z73-f2d5418d-6f12-486e-884a-a583cdefc8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5" y="2071678"/>
            <a:ext cx="3238522" cy="2428892"/>
          </a:xfrm>
          <a:prstGeom prst="rect">
            <a:avLst/>
          </a:prstGeom>
        </p:spPr>
      </p:pic>
      <p:pic>
        <p:nvPicPr>
          <p:cNvPr id="7" name="Рисунок 6" descr="dev_strategiqu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1999278"/>
            <a:ext cx="2500330" cy="2534005"/>
          </a:xfrm>
          <a:prstGeom prst="rect">
            <a:avLst/>
          </a:prstGeom>
        </p:spPr>
      </p:pic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4786322"/>
            <a:ext cx="3714776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Тактика защиты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4643438" cy="4929222"/>
          </a:xfrm>
        </p:spPr>
        <p:txBody>
          <a:bodyPr/>
          <a:lstStyle/>
          <a:p>
            <a:pPr>
              <a:buNone/>
            </a:pPr>
            <a:r>
              <a:rPr lang="ru-RU" b="0" dirty="0" smtClean="0"/>
              <a:t>        </a:t>
            </a:r>
            <a:r>
              <a:rPr lang="ru-RU" sz="2000" dirty="0" smtClean="0"/>
              <a:t>Это утверждение презумпции невиновности. Педагог-адвокат защищает право ребёнка: быть успешным; не уметь делать то, что умеют делать все; право на поиск, пробу и ошибку; право отстаивать своё достоинство. Когда педагог понимает, что не будет услышан в позиции «адвоката», он может занять позицию «буфера», принимая часть удара на себя</a:t>
            </a:r>
            <a:r>
              <a:rPr lang="ru-RU" sz="2400" b="0" dirty="0" smtClean="0"/>
              <a:t>.</a:t>
            </a:r>
            <a:endParaRPr lang="ru-RU" sz="2400" dirty="0"/>
          </a:p>
        </p:txBody>
      </p:sp>
      <p:pic>
        <p:nvPicPr>
          <p:cNvPr id="4" name="Рисунок 3" descr="managing-anxiety-in-kids-768x5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000240"/>
            <a:ext cx="4393436" cy="29289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500063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Её кредо: "Ребёнок не должен оставаться жертвой обстоятельств"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Тактика помощи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4429124" cy="4972071"/>
          </a:xfrm>
        </p:spPr>
        <p:txBody>
          <a:bodyPr/>
          <a:lstStyle/>
          <a:p>
            <a:pPr>
              <a:buNone/>
            </a:pPr>
            <a:r>
              <a:rPr lang="ru-RU" b="0" dirty="0" smtClean="0"/>
              <a:t>         </a:t>
            </a:r>
            <a:r>
              <a:rPr lang="ru-RU" sz="2400" dirty="0" smtClean="0"/>
              <a:t>Выбирается в случаях, когда ребёнок не верит в себя. Она направлена на создание условий, при которых ребёнок получает возможность действовать в атмосфере эмоционального комфорта. Кредо помощи: ребёнок многое может делать сам, если будет активен в решении своей проблемы. Нужно помочь ему убедиться в этом.</a:t>
            </a:r>
            <a:endParaRPr lang="ru-RU" sz="2400" dirty="0"/>
          </a:p>
        </p:txBody>
      </p:sp>
      <p:pic>
        <p:nvPicPr>
          <p:cNvPr id="4" name="Рисунок 3" descr="ma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405" y="2285992"/>
            <a:ext cx="4393439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Тактика содействия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5429256" cy="4525433"/>
          </a:xfrm>
        </p:spPr>
        <p:txBody>
          <a:bodyPr/>
          <a:lstStyle/>
          <a:p>
            <a:pPr>
              <a:buNone/>
            </a:pPr>
            <a:r>
              <a:rPr lang="ru-RU" b="0" dirty="0" smtClean="0"/>
              <a:t>        </a:t>
            </a:r>
            <a:r>
              <a:rPr lang="ru-RU" sz="2400" dirty="0" smtClean="0"/>
              <a:t>Выбирается педагогом в случае, если ребёнок переоценивает себя, не в состоянии анализировать и выбирать оптимальное решение. Эта тактика возможна только после того, как ребёнок, благодаря защите и помощи разблокирует свою активность для поиска и выбора путей выхода из проблемы. Кредо содействия: «Ты всегда можешь совершить выбор – попробуй проверить себя!»</a:t>
            </a:r>
            <a:endParaRPr lang="ru-RU" sz="2400" dirty="0"/>
          </a:p>
        </p:txBody>
      </p:sp>
      <p:pic>
        <p:nvPicPr>
          <p:cNvPr id="6" name="Рисунок 5" descr="na-oblozhku-600x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536" y="2714619"/>
            <a:ext cx="3464723" cy="2309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Тактика взаимодействия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4572000" cy="4339708"/>
          </a:xfrm>
        </p:spPr>
        <p:txBody>
          <a:bodyPr/>
          <a:lstStyle/>
          <a:p>
            <a:pPr>
              <a:buNone/>
            </a:pPr>
            <a:r>
              <a:rPr lang="ru-RU" sz="2400" b="0" dirty="0" smtClean="0"/>
              <a:t>        </a:t>
            </a:r>
            <a:r>
              <a:rPr lang="ru-RU" sz="2400" dirty="0" smtClean="0"/>
              <a:t>Используется тогда, когда ребёнок готов решать свою проблему, и активно к этому стремится. При этом ребёнок обретает опыт проектирования совместной деятельности. Эта тактика реализуется с помощью механизма «договора».  Кредо:"Договор - это испытание свободой и ответственностью». </a:t>
            </a:r>
            <a:endParaRPr lang="ru-RU" sz="2400" dirty="0"/>
          </a:p>
        </p:txBody>
      </p:sp>
      <p:pic>
        <p:nvPicPr>
          <p:cNvPr id="4" name="Рисунок 3" descr="Joy in Garden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357430"/>
            <a:ext cx="4465763" cy="2751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5167"/>
            <a:ext cx="7500990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Главные условия перехода к тактикам "содействия" и "взаимодействия</a:t>
            </a:r>
            <a:r>
              <a:rPr lang="ru-RU" sz="3200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":</a:t>
            </a:r>
            <a:endParaRPr lang="ru-RU" sz="3200" dirty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5000660" cy="5143512"/>
          </a:xfrm>
        </p:spPr>
        <p:txBody>
          <a:bodyPr/>
          <a:lstStyle/>
          <a:p>
            <a:pPr>
              <a:buNone/>
            </a:pPr>
            <a:endParaRPr lang="ru-RU" sz="2000" b="0" dirty="0" smtClean="0"/>
          </a:p>
          <a:p>
            <a:pPr>
              <a:buNone/>
            </a:pPr>
            <a:r>
              <a:rPr lang="ru-RU" sz="2000" dirty="0" smtClean="0"/>
              <a:t>-</a:t>
            </a:r>
            <a:r>
              <a:rPr lang="ru-RU" sz="2800" dirty="0" smtClean="0"/>
              <a:t> ребёнок объективно и субъективно не является "жертвой обстоятельств";</a:t>
            </a:r>
          </a:p>
          <a:p>
            <a:pPr>
              <a:buNone/>
            </a:pPr>
            <a:r>
              <a:rPr lang="ru-RU" sz="2800" dirty="0" smtClean="0"/>
              <a:t>- у него достаточно стабильное эмоциональное состояние;</a:t>
            </a:r>
          </a:p>
          <a:p>
            <a:pPr>
              <a:buNone/>
            </a:pPr>
            <a:r>
              <a:rPr lang="ru-RU" sz="2800" dirty="0" smtClean="0"/>
              <a:t>- его самооценка не занижена.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4" name="Рисунок 3" descr="содейств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143116"/>
            <a:ext cx="3304008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5167"/>
            <a:ext cx="6786610" cy="1143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Тактика поддержки, как самозащита педагога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47683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sz="2400" dirty="0" smtClean="0"/>
              <a:t>Должен быть внутренний ресурс, чтобы не было эмоционального выгорания.</a:t>
            </a:r>
          </a:p>
          <a:p>
            <a:pPr>
              <a:buNone/>
            </a:pPr>
            <a:r>
              <a:rPr lang="ru-RU" sz="2400" b="0" dirty="0" smtClean="0"/>
              <a:t>          </a:t>
            </a:r>
            <a:r>
              <a:rPr lang="ru-RU" sz="2400" dirty="0" smtClean="0"/>
              <a:t>Для многих очевидным является тот факт, что не существует «проблемных» детей, не создающих проблемы для педагогов. Каждый «проблемный ребёнок» – это, прежде всего испытание, которое выпало на долю взрослого.</a:t>
            </a:r>
          </a:p>
          <a:p>
            <a:pPr>
              <a:buNone/>
            </a:pPr>
            <a:r>
              <a:rPr lang="ru-RU" sz="2400" b="0" dirty="0" smtClean="0"/>
              <a:t>          </a:t>
            </a:r>
            <a:r>
              <a:rPr lang="ru-RU" sz="2400" dirty="0" smtClean="0"/>
              <a:t>Профессионализм в этом аспекте помогает учителю избавиться от страха перед проблемами ребёнка. И необходимо </a:t>
            </a:r>
            <a:r>
              <a:rPr lang="ru-RU" sz="2400" smtClean="0"/>
              <a:t>откидывать собственные </a:t>
            </a:r>
            <a:r>
              <a:rPr lang="ru-RU" sz="2400" dirty="0" smtClean="0"/>
              <a:t>страхи и проблемы, чтобы  могли сконцентрироваться на повышении профессионализма и квалификации педагога.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54112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   </a:t>
            </a:r>
            <a:r>
              <a:rPr lang="ru-RU" dirty="0" smtClean="0">
                <a:solidFill>
                  <a:srgbClr val="1D4779"/>
                </a:solidFill>
              </a:rPr>
              <a:t>СПАСИБО ЗА ВНИМАНИЕ!</a:t>
            </a:r>
            <a:endParaRPr lang="ru-RU" dirty="0">
              <a:solidFill>
                <a:srgbClr val="1D4779"/>
              </a:solidFill>
            </a:endParaRPr>
          </a:p>
        </p:txBody>
      </p:sp>
      <p:pic>
        <p:nvPicPr>
          <p:cNvPr id="4" name="Рисунок 3" descr="smayl-sport-animatsionnaya-kartinka-039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000240"/>
            <a:ext cx="3643338" cy="311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-144x2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785926"/>
            <a:ext cx="3316763" cy="4836947"/>
          </a:xfrm>
        </p:spPr>
      </p:pic>
      <p:sp>
        <p:nvSpPr>
          <p:cNvPr id="5" name="Прямоугольник 4"/>
          <p:cNvSpPr/>
          <p:nvPr/>
        </p:nvSpPr>
        <p:spPr>
          <a:xfrm>
            <a:off x="3857620" y="1714488"/>
            <a:ext cx="47863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Газман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Олег Семенович (1936-1996)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«Растить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себе человека можно только помогая другому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человеком».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О.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Газман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Послание поддержки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5"/>
            <a:ext cx="4286280" cy="46254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r>
              <a:rPr lang="ru-RU" sz="2800" dirty="0" smtClean="0"/>
              <a:t>       «Мне не надо от тебя больше того, что ты хочешь сам от себя. Но я рад выслушать тебя и помочь тебе самому понять, чего же ты хочешь».</a:t>
            </a:r>
            <a:endParaRPr lang="ru-RU" sz="2800" dirty="0"/>
          </a:p>
        </p:txBody>
      </p:sp>
      <p:pic>
        <p:nvPicPr>
          <p:cNvPr id="5" name="Рисунок 4" descr="c3dbed999af7423cb968cf8b96bf04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143116"/>
            <a:ext cx="4214810" cy="2809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Педагогическая поддержка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6715172" cy="6357982"/>
          </a:xfrm>
        </p:spPr>
        <p:txBody>
          <a:bodyPr/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Под педагогической поддержкой О.С. </a:t>
            </a:r>
            <a:r>
              <a:rPr lang="ru-RU" sz="2400" dirty="0" err="1" smtClean="0"/>
              <a:t>Газман</a:t>
            </a:r>
            <a:r>
              <a:rPr lang="ru-RU" sz="2400" dirty="0" smtClean="0"/>
              <a:t> понимал превентивную и оперативную помощь детям в решении их индивидуальных проблем, связанных с физическим и психическим здоровьем, социальным и экономическим положением, успешным продвижением в обучении, в принятии школьных правил; с эффективной деловой и межличностной коммуникацией; с жизненным, профессиональным, этическим выбором (самоопределением).</a:t>
            </a:r>
          </a:p>
        </p:txBody>
      </p:sp>
      <p:pic>
        <p:nvPicPr>
          <p:cNvPr id="4" name="Рисунок 3" descr="поддерж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58016" y="2428868"/>
            <a:ext cx="2071702" cy="2071702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5167"/>
            <a:ext cx="6643734" cy="1143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Концепция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троилас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0" y="1928802"/>
            <a:ext cx="1500198" cy="2041857"/>
          </a:xfrm>
        </p:spPr>
      </p:pic>
      <p:pic>
        <p:nvPicPr>
          <p:cNvPr id="5" name="Рисунок 4" descr="поддерж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928802"/>
            <a:ext cx="1933580" cy="1933580"/>
          </a:xfrm>
          <a:prstGeom prst="rect">
            <a:avLst/>
          </a:prstGeom>
        </p:spPr>
      </p:pic>
      <p:pic>
        <p:nvPicPr>
          <p:cNvPr id="6" name="Рисунок 5" descr="h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2000240"/>
            <a:ext cx="2381266" cy="1785950"/>
          </a:xfrm>
          <a:prstGeom prst="rect">
            <a:avLst/>
          </a:prstGeom>
        </p:spPr>
      </p:pic>
      <p:pic>
        <p:nvPicPr>
          <p:cNvPr id="7" name="Рисунок 6" descr="18107_7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30" y="4357694"/>
            <a:ext cx="2500330" cy="166688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57620" y="4214818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Концепция педагогической поддержки  строилась на основе личностно-ориентированной модели отношения с ребенком.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5167"/>
            <a:ext cx="7758138" cy="1143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Цели педагогической поддержки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4643470" cy="47148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2800" dirty="0" smtClean="0"/>
              <a:t>О.С. </a:t>
            </a:r>
            <a:r>
              <a:rPr lang="ru-RU" sz="2800" dirty="0" err="1" smtClean="0"/>
              <a:t>Газман</a:t>
            </a:r>
            <a:r>
              <a:rPr lang="ru-RU" sz="2800" dirty="0" smtClean="0"/>
              <a:t> считал, что в воспитании должны быть два вида цели — цель как идеал и реальная цель.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4" name="Рисунок 3" descr="це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1419041"/>
            <a:ext cx="2223985" cy="2284351"/>
          </a:xfrm>
          <a:prstGeom prst="rect">
            <a:avLst/>
          </a:prstGeom>
        </p:spPr>
      </p:pic>
      <p:pic>
        <p:nvPicPr>
          <p:cNvPr id="5" name="Рисунок 4" descr="це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4000504"/>
            <a:ext cx="2262180" cy="2323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Идеальная цель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397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Формирование гармоничной, всесторонне развитой личности.</a:t>
            </a:r>
            <a:endParaRPr lang="ru-RU" dirty="0"/>
          </a:p>
        </p:txBody>
      </p:sp>
      <p:pic>
        <p:nvPicPr>
          <p:cNvPr id="4" name="Рисунок 3" descr="HRNVbhJUUw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643314"/>
            <a:ext cx="6477000" cy="177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Реальная цель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5286380" cy="52577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2400" dirty="0" smtClean="0"/>
              <a:t>Дать каждому школьнику базовое образование и культуру и на их основе предоставить условия для развития тех сторон личности, для которых есть наиболее благоприятные субъективные условия (желание индивида) и объективные возможности семьи, школы, общественности, государственной власти на местах.</a:t>
            </a:r>
            <a:endParaRPr lang="ru-RU" sz="2400" dirty="0"/>
          </a:p>
        </p:txBody>
      </p:sp>
      <p:pic>
        <p:nvPicPr>
          <p:cNvPr id="4" name="Рисунок 3" descr="095758ec66f03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000240"/>
            <a:ext cx="3302000" cy="330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5167"/>
            <a:ext cx="6357982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Гуманистические принципы О. С. </a:t>
            </a:r>
            <a:r>
              <a:rPr lang="ru-RU" sz="3200" dirty="0" err="1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Газмана</a:t>
            </a:r>
            <a:endParaRPr lang="ru-RU" sz="3200" dirty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1</a:t>
            </a:r>
            <a:r>
              <a:rPr lang="ru-RU" sz="2400" dirty="0" smtClean="0"/>
              <a:t>. Ребенок не может быть средством в достижении педагогических целей. </a:t>
            </a:r>
          </a:p>
          <a:p>
            <a:pPr>
              <a:buNone/>
            </a:pPr>
            <a:r>
              <a:rPr lang="ru-RU" sz="2400" dirty="0" smtClean="0"/>
              <a:t>2. Самореализация педагога — в творческой самореализации ребенка. </a:t>
            </a:r>
          </a:p>
          <a:p>
            <a:pPr>
              <a:buNone/>
            </a:pPr>
            <a:r>
              <a:rPr lang="ru-RU" sz="2400" dirty="0" smtClean="0"/>
              <a:t>3. Всегда принимай ребенка таким, какой он есть, в его постоянном изменении. </a:t>
            </a:r>
          </a:p>
          <a:p>
            <a:pPr>
              <a:buNone/>
            </a:pPr>
            <a:r>
              <a:rPr lang="ru-RU" sz="2400" dirty="0" smtClean="0"/>
              <a:t>4. Все трудности неприятия преодолевай нравственными средствами. </a:t>
            </a:r>
          </a:p>
          <a:p>
            <a:pPr>
              <a:buNone/>
            </a:pPr>
            <a:r>
              <a:rPr lang="ru-RU" sz="2400" dirty="0" smtClean="0"/>
              <a:t>5. Не унижай достоинства своей личности и личности ребенка.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theme1.xml><?xml version="1.0" encoding="utf-8"?>
<a:theme xmlns:a="http://schemas.openxmlformats.org/drawingml/2006/main" name="Презентация5pptx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Педагогическая поддержка ребенка в воспитании</Template>
  <TotalTime>0</TotalTime>
  <Words>700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Monotype Corsiva</vt:lpstr>
      <vt:lpstr>Times New Roman</vt:lpstr>
      <vt:lpstr>Презентация5pptx</vt:lpstr>
      <vt:lpstr>Педагогическая поддержка ребенка</vt:lpstr>
      <vt:lpstr>Презентация PowerPoint</vt:lpstr>
      <vt:lpstr>Послание поддержки</vt:lpstr>
      <vt:lpstr>Педагогическая поддержка </vt:lpstr>
      <vt:lpstr>Концепция</vt:lpstr>
      <vt:lpstr>Цели педагогической поддержки</vt:lpstr>
      <vt:lpstr>Идеальная цель</vt:lpstr>
      <vt:lpstr>Реальная цель</vt:lpstr>
      <vt:lpstr>Гуманистические принципы О. С. Газмана</vt:lpstr>
      <vt:lpstr>Гуманистические принципы О. С. Газмана</vt:lpstr>
      <vt:lpstr>Тактики педагогической поддержки</vt:lpstr>
      <vt:lpstr>Тактика защиты</vt:lpstr>
      <vt:lpstr>Тактика помощи</vt:lpstr>
      <vt:lpstr>Тактика содействия</vt:lpstr>
      <vt:lpstr>Тактика взаимодействия</vt:lpstr>
      <vt:lpstr>Главные условия перехода к тактикам "содействия" и "взаимодействия":</vt:lpstr>
      <vt:lpstr>Тактика поддержки, как самозащита педагога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поддержка ребенка</dc:title>
  <dc:creator>User</dc:creator>
  <cp:lastModifiedBy>User</cp:lastModifiedBy>
  <cp:revision>1</cp:revision>
  <dcterms:created xsi:type="dcterms:W3CDTF">2022-01-11T17:39:40Z</dcterms:created>
  <dcterms:modified xsi:type="dcterms:W3CDTF">2022-01-11T17:40:28Z</dcterms:modified>
</cp:coreProperties>
</file>