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9"/>
  </p:notesMasterIdLst>
  <p:sldIdLst>
    <p:sldId id="256" r:id="rId2"/>
    <p:sldId id="259" r:id="rId3"/>
    <p:sldId id="260" r:id="rId4"/>
    <p:sldId id="261" r:id="rId5"/>
    <p:sldId id="263" r:id="rId6"/>
    <p:sldId id="264" r:id="rId7"/>
    <p:sldId id="266" r:id="rId8"/>
    <p:sldId id="265" r:id="rId9"/>
    <p:sldId id="267" r:id="rId10"/>
    <p:sldId id="268" r:id="rId11"/>
    <p:sldId id="269" r:id="rId12"/>
    <p:sldId id="270" r:id="rId13"/>
    <p:sldId id="271" r:id="rId14"/>
    <p:sldId id="272" r:id="rId15"/>
    <p:sldId id="273" r:id="rId16"/>
    <p:sldId id="274" r:id="rId17"/>
    <p:sldId id="275" r:id="rId18"/>
    <p:sldId id="276" r:id="rId19"/>
    <p:sldId id="277" r:id="rId20"/>
    <p:sldId id="278" r:id="rId21"/>
    <p:sldId id="279" r:id="rId22"/>
    <p:sldId id="280" r:id="rId23"/>
    <p:sldId id="281" r:id="rId24"/>
    <p:sldId id="282" r:id="rId25"/>
    <p:sldId id="283" r:id="rId26"/>
    <p:sldId id="284" r:id="rId27"/>
    <p:sldId id="285" r:id="rId2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777" autoAdjust="0"/>
    <p:restoredTop sz="94660"/>
  </p:normalViewPr>
  <p:slideViewPr>
    <p:cSldViewPr>
      <p:cViewPr varScale="1">
        <p:scale>
          <a:sx n="45" d="100"/>
          <a:sy n="45" d="100"/>
        </p:scale>
        <p:origin x="-66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F9D819F-7262-4F95-81AC-809B36B3B351}" type="datetimeFigureOut">
              <a:rPr lang="ru-RU" smtClean="0"/>
              <a:pPr/>
              <a:t>15.04.2014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83B9B67-5486-447E-8C3E-8F28C3FAEC9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998701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57129B-CD89-456A-9964-1EA3103ECA14}" type="slidenum">
              <a:rPr lang="ru-RU" smtClean="0"/>
              <a:pPr/>
              <a:t>2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4B01E0-F851-4670-9469-FFBFE456B9B2}" type="datetimeFigureOut">
              <a:rPr lang="ru-RU" smtClean="0"/>
              <a:pPr/>
              <a:t>15.04.2014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B2673AF1-B41F-405E-A13E-BC35E77C860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4B01E0-F851-4670-9469-FFBFE456B9B2}" type="datetimeFigureOut">
              <a:rPr lang="ru-RU" smtClean="0"/>
              <a:pPr/>
              <a:t>15.04.2014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673AF1-B41F-405E-A13E-BC35E77C860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4B01E0-F851-4670-9469-FFBFE456B9B2}" type="datetimeFigureOut">
              <a:rPr lang="ru-RU" smtClean="0"/>
              <a:pPr/>
              <a:t>15.04.2014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673AF1-B41F-405E-A13E-BC35E77C860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4B01E0-F851-4670-9469-FFBFE456B9B2}" type="datetimeFigureOut">
              <a:rPr lang="ru-RU" smtClean="0"/>
              <a:pPr/>
              <a:t>15.04.2014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B2673AF1-B41F-405E-A13E-BC35E77C860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4B01E0-F851-4670-9469-FFBFE456B9B2}" type="datetimeFigureOut">
              <a:rPr lang="ru-RU" smtClean="0"/>
              <a:pPr/>
              <a:t>15.04.2014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673AF1-B41F-405E-A13E-BC35E77C860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4B01E0-F851-4670-9469-FFBFE456B9B2}" type="datetimeFigureOut">
              <a:rPr lang="ru-RU" smtClean="0"/>
              <a:pPr/>
              <a:t>15.04.2014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673AF1-B41F-405E-A13E-BC35E77C860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4B01E0-F851-4670-9469-FFBFE456B9B2}" type="datetimeFigureOut">
              <a:rPr lang="ru-RU" smtClean="0"/>
              <a:pPr/>
              <a:t>15.04.2014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B2673AF1-B41F-405E-A13E-BC35E77C860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4B01E0-F851-4670-9469-FFBFE456B9B2}" type="datetimeFigureOut">
              <a:rPr lang="ru-RU" smtClean="0"/>
              <a:pPr/>
              <a:t>15.04.2014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673AF1-B41F-405E-A13E-BC35E77C860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4B01E0-F851-4670-9469-FFBFE456B9B2}" type="datetimeFigureOut">
              <a:rPr lang="ru-RU" smtClean="0"/>
              <a:pPr/>
              <a:t>15.04.2014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673AF1-B41F-405E-A13E-BC35E77C860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4B01E0-F851-4670-9469-FFBFE456B9B2}" type="datetimeFigureOut">
              <a:rPr lang="ru-RU" smtClean="0"/>
              <a:pPr/>
              <a:t>15.04.2014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673AF1-B41F-405E-A13E-BC35E77C860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4B01E0-F851-4670-9469-FFBFE456B9B2}" type="datetimeFigureOut">
              <a:rPr lang="ru-RU" smtClean="0"/>
              <a:pPr/>
              <a:t>15.04.2014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673AF1-B41F-405E-A13E-BC35E77C860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644B01E0-F851-4670-9469-FFBFE456B9B2}" type="datetimeFigureOut">
              <a:rPr lang="ru-RU" smtClean="0"/>
              <a:pPr/>
              <a:t>15.04.2014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B2673AF1-B41F-405E-A13E-BC35E77C860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jpeg"/><Relationship Id="rId4" Type="http://schemas.openxmlformats.org/officeDocument/2006/relationships/image" Target="../media/image19.gi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hyperlink" Target="http://ru.wikipedia.org/wiki/%D0%94%D0%B5%D1%8F%D1%82%D0%B5%D0%BB%D1%8C%D0%BD%D0%BE%D1%81%D1%82%D1%8C" TargetMode="External"/><Relationship Id="rId13" Type="http://schemas.openxmlformats.org/officeDocument/2006/relationships/image" Target="../media/image42.png"/><Relationship Id="rId3" Type="http://schemas.openxmlformats.org/officeDocument/2006/relationships/hyperlink" Target="http://ru.wikipedia.org/wiki/%D0%A0%D0%B0%D0%B7%D1%83%D0%BC" TargetMode="External"/><Relationship Id="rId7" Type="http://schemas.openxmlformats.org/officeDocument/2006/relationships/hyperlink" Target="http://ru.wikipedia.org/wiki/%D0%A7%D0%B5%D0%BB%D0%BE%D0%B2%D0%B5%D0%BA_%D1%80%D0%B0%D0%B7%D1%83%D0%BC%D0%BD%D1%8B%D0%B9" TargetMode="External"/><Relationship Id="rId12" Type="http://schemas.openxmlformats.org/officeDocument/2006/relationships/image" Target="../media/image41.gif"/><Relationship Id="rId2" Type="http://schemas.openxmlformats.org/officeDocument/2006/relationships/hyperlink" Target="http://ru.wikipedia.org/wiki/%D0%93%D1%80%D0%B5%D1%87%D0%B5%D1%81%D0%BA%D0%B8%D0%B9_%D1%8F%D0%B7%D1%8B%D0%BA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ru.wikipedia.org/wiki/%D0%9F%D1%80%D0%B8%D1%80%D0%BE%D0%B4%D0%B0" TargetMode="External"/><Relationship Id="rId11" Type="http://schemas.openxmlformats.org/officeDocument/2006/relationships/hyperlink" Target="http://ru.wikipedia.org/w/index.php?title=%D0%91%D0%B8%D0%BE%D1%82%D0%B5%D1%85%D0%BD%D0%BE%D1%81%D1%84%D0%B5%D1%80%D0%B0&amp;action=edit&amp;redlink=1" TargetMode="External"/><Relationship Id="rId5" Type="http://schemas.openxmlformats.org/officeDocument/2006/relationships/hyperlink" Target="http://ru.wikipedia.org/wiki/%D0%9E%D0%B1%D1%89%D0%B5%D1%81%D1%82%D0%B2%D0%BE" TargetMode="External"/><Relationship Id="rId10" Type="http://schemas.openxmlformats.org/officeDocument/2006/relationships/hyperlink" Target="http://ru.wikipedia.org/wiki/%D0%91%D0%B8%D0%BE%D1%81%D1%84%D0%B5%D1%80%D0%B0" TargetMode="External"/><Relationship Id="rId4" Type="http://schemas.openxmlformats.org/officeDocument/2006/relationships/hyperlink" Target="http://ru.wikipedia.org/wiki/%D0%A8%D0%B0%D1%80_(%D1%81%D1%82%D0%B5%D1%80%D0%B5%D0%BE%D0%BC%D0%B5%D1%82%D1%80%D0%B8%D1%8F)" TargetMode="External"/><Relationship Id="rId9" Type="http://schemas.openxmlformats.org/officeDocument/2006/relationships/hyperlink" Target="http://ru.wikipedia.org/wiki/%D0%A0%D0%B0%D0%B7%D0%B2%D0%B8%D1%82%D0%B8%D0%B5" TargetMode="Externa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://ru.wikipedia.org/wiki/%D0%92%D1%81%D0%B5%D0%BB%D0%B5%D0%BD%D0%BD%D0%B0%D1%8F" TargetMode="External"/><Relationship Id="rId7" Type="http://schemas.openxmlformats.org/officeDocument/2006/relationships/image" Target="../media/image44.jpeg"/><Relationship Id="rId2" Type="http://schemas.openxmlformats.org/officeDocument/2006/relationships/hyperlink" Target="http://ru.wikipedia.org/wiki/%D0%92%D0%B5%D1%80%D0%BD%D0%B0%D0%B4%D1%81%D0%BA%D0%B8%D0%B9,_%D0%92%D0%BB%D0%B0%D0%B4%D0%B8%D0%BC%D0%B8%D1%80_%D0%98%D0%B2%D0%B0%D0%BD%D0%BE%D0%B2%D0%B8%D1%87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3.jpeg"/><Relationship Id="rId5" Type="http://schemas.openxmlformats.org/officeDocument/2006/relationships/hyperlink" Target="http://ru.wikipedia.org/wiki/%D0%92%D0%BE%D0%BB%D1%8F_(%D1%84%D0%B8%D0%BB%D0%BE%D1%81%D0%BE%D1%84%D0%B8%D1%8F)" TargetMode="External"/><Relationship Id="rId4" Type="http://schemas.openxmlformats.org/officeDocument/2006/relationships/hyperlink" Target="http://ru.wikipedia.org/wiki/%D0%A0%D0%B0%D0%B7%D1%83%D0%BC" TargetMode="Externa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Теория относительности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243408"/>
            <a:ext cx="9215307" cy="6192688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576" y="980728"/>
            <a:ext cx="7772400" cy="1470025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chemeClr val="bg1"/>
                </a:solidFill>
              </a:rPr>
              <a:t>Презентация </a:t>
            </a:r>
            <a:br>
              <a:rPr lang="ru-RU" dirty="0" smtClean="0">
                <a:solidFill>
                  <a:schemeClr val="bg1"/>
                </a:solidFill>
              </a:rPr>
            </a:br>
            <a:r>
              <a:rPr lang="ru-RU" dirty="0" smtClean="0">
                <a:solidFill>
                  <a:schemeClr val="bg1"/>
                </a:solidFill>
              </a:rPr>
              <a:t>по истории  по теме</a:t>
            </a:r>
            <a:br>
              <a:rPr lang="ru-RU" dirty="0" smtClean="0">
                <a:solidFill>
                  <a:schemeClr val="bg1"/>
                </a:solidFill>
              </a:rPr>
            </a:br>
            <a:r>
              <a:rPr lang="ru-RU" dirty="0" smtClean="0">
                <a:solidFill>
                  <a:schemeClr val="bg1"/>
                </a:solidFill>
              </a:rPr>
              <a:t/>
            </a:r>
            <a:br>
              <a:rPr lang="ru-RU" dirty="0" smtClean="0">
                <a:solidFill>
                  <a:schemeClr val="bg1"/>
                </a:solidFill>
              </a:rPr>
            </a:br>
            <a:r>
              <a:rPr lang="ru-RU" dirty="0" smtClean="0">
                <a:solidFill>
                  <a:schemeClr val="bg1"/>
                </a:solidFill>
              </a:rPr>
              <a:t> «РАЗВИТИЕ НАУЧНОЙ МЫСЛИ»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5817096" y="3933056"/>
            <a:ext cx="3326904" cy="1415008"/>
          </a:xfrm>
        </p:spPr>
        <p:txBody>
          <a:bodyPr>
            <a:noAutofit/>
          </a:bodyPr>
          <a:lstStyle/>
          <a:p>
            <a:endParaRPr lang="ru-RU" sz="1600" dirty="0" smtClean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051720" y="0"/>
            <a:ext cx="46085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http://nuclphys.sinp.msu.ru/histan/images/bohr_n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32040" y="194529"/>
            <a:ext cx="1800200" cy="2539569"/>
          </a:xfrm>
          <a:prstGeom prst="rect">
            <a:avLst/>
          </a:prstGeom>
          <a:noFill/>
        </p:spPr>
      </p:pic>
      <p:pic>
        <p:nvPicPr>
          <p:cNvPr id="27652" name="Picture 4" descr="http://vit7225.narod.ru/phisics/MovieAtomH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5576" y="2636912"/>
            <a:ext cx="2857500" cy="2857500"/>
          </a:xfrm>
          <a:prstGeom prst="rect">
            <a:avLst/>
          </a:prstGeom>
          <a:noFill/>
        </p:spPr>
      </p:pic>
      <p:pic>
        <p:nvPicPr>
          <p:cNvPr id="27654" name="Picture 6" descr="http://alexandr4784.narod.ru/kimages/st001_42.jpg"/>
          <p:cNvPicPr>
            <a:picLocks noChangeAspect="1" noChangeArrowheads="1"/>
          </p:cNvPicPr>
          <p:nvPr/>
        </p:nvPicPr>
        <p:blipFill>
          <a:blip r:embed="rId5" cstate="print"/>
          <a:srcRect r="33851"/>
          <a:stretch>
            <a:fillRect/>
          </a:stretch>
        </p:blipFill>
        <p:spPr bwMode="auto">
          <a:xfrm>
            <a:off x="5868144" y="2420888"/>
            <a:ext cx="2520280" cy="3076575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6588224" y="1484784"/>
            <a:ext cx="137730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/>
              <a:t>(1885–1962)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588224" y="1052736"/>
            <a:ext cx="13681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Нильс Бор</a:t>
            </a:r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251520" y="260648"/>
            <a:ext cx="4572000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/>
              <a:t>В 1913 году датскому физику </a:t>
            </a:r>
            <a:r>
              <a:rPr lang="ru-RU" b="1" dirty="0"/>
              <a:t>Н. </a:t>
            </a:r>
            <a:r>
              <a:rPr lang="ru-RU" b="1" dirty="0" smtClean="0"/>
              <a:t>Бору</a:t>
            </a:r>
          </a:p>
          <a:p>
            <a:r>
              <a:rPr lang="ru-RU" b="1" dirty="0"/>
              <a:t> </a:t>
            </a:r>
            <a:r>
              <a:rPr lang="ru-RU" dirty="0"/>
              <a:t>(1885–1962) удалось усовершенствовать планетарную модель атома Резерфорда и тем самым разрешить имеющиеся в ней противоречия.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3635896" y="3861048"/>
            <a:ext cx="235800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/>
              <a:t>Э. Резерфорда </a:t>
            </a:r>
            <a:r>
              <a:rPr lang="ru-RU" dirty="0"/>
              <a:t>(1871–1937</a:t>
            </a:r>
            <a:r>
              <a:rPr lang="ru-RU" dirty="0" smtClean="0"/>
              <a:t>)</a:t>
            </a:r>
            <a:endParaRPr lang="ru-RU" dirty="0"/>
          </a:p>
        </p:txBody>
      </p:sp>
      <p:sp>
        <p:nvSpPr>
          <p:cNvPr id="11" name="Заголовок 1"/>
          <p:cNvSpPr>
            <a:spLocks noGrp="1"/>
          </p:cNvSpPr>
          <p:nvPr>
            <p:ph type="title"/>
          </p:nvPr>
        </p:nvSpPr>
        <p:spPr>
          <a:xfrm>
            <a:off x="323528" y="5517232"/>
            <a:ext cx="8229600" cy="1143000"/>
          </a:xfrm>
        </p:spPr>
        <p:txBody>
          <a:bodyPr/>
          <a:lstStyle/>
          <a:p>
            <a:r>
              <a:rPr lang="ru-RU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ПРОНИКНОВЕНИЕ В МИКРОМИР</a:t>
            </a:r>
            <a:endParaRPr lang="ru-RU" b="1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8488C4"/>
            </a:gs>
            <a:gs pos="53000">
              <a:srgbClr val="D4DEFF"/>
            </a:gs>
            <a:gs pos="83000">
              <a:srgbClr val="D4DEFF"/>
            </a:gs>
            <a:gs pos="100000">
              <a:srgbClr val="96AB94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ПРОНИКНОВЕНИЕ В МИКРОМИР</a:t>
            </a:r>
            <a:endParaRPr lang="ru-RU" b="1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211960" y="1628800"/>
            <a:ext cx="4572000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Границы между областями материального  мира  определил </a:t>
            </a:r>
            <a:r>
              <a:rPr lang="ru-RU" b="1" dirty="0" smtClean="0"/>
              <a:t>Макс </a:t>
            </a:r>
            <a:r>
              <a:rPr lang="ru-RU" b="1" dirty="0"/>
              <a:t>Карл Эрнст Людвиг Планк </a:t>
            </a:r>
            <a:r>
              <a:rPr lang="ru-RU" dirty="0"/>
              <a:t>— немецкий физик-теоретик, основоположник квантовой физики. Лауреат Нобелевской премии по физике и других наград, член Прусской академии наук, ряда иностранных научных обществ и академий наук</a:t>
            </a:r>
            <a:r>
              <a:rPr lang="ru-RU" dirty="0" smtClean="0"/>
              <a:t>.</a:t>
            </a:r>
          </a:p>
          <a:p>
            <a:r>
              <a:rPr lang="ru-RU" dirty="0" smtClean="0"/>
              <a:t>Доказал, что излучение не является непрерывным потоком энергии, а состоит из отдельных порций - квантов</a:t>
            </a:r>
            <a:endParaRPr lang="ru-RU" dirty="0"/>
          </a:p>
        </p:txBody>
      </p:sp>
      <p:pic>
        <p:nvPicPr>
          <p:cNvPr id="28674" name="Picture 2" descr="http://lgroutes.com/femous/Scientific/images/Ales.jpg"/>
          <p:cNvPicPr>
            <a:picLocks noChangeAspect="1" noChangeArrowheads="1"/>
          </p:cNvPicPr>
          <p:nvPr/>
        </p:nvPicPr>
        <p:blipFill>
          <a:blip r:embed="rId2" cstate="print"/>
          <a:srcRect b="14321"/>
          <a:stretch>
            <a:fillRect/>
          </a:stretch>
        </p:blipFill>
        <p:spPr bwMode="auto">
          <a:xfrm>
            <a:off x="1475656" y="5373216"/>
            <a:ext cx="7143750" cy="1224136"/>
          </a:xfrm>
          <a:prstGeom prst="rect">
            <a:avLst/>
          </a:prstGeom>
          <a:noFill/>
        </p:spPr>
      </p:pic>
      <p:pic>
        <p:nvPicPr>
          <p:cNvPr id="28676" name="Picture 4" descr="http://lgroutes.com/femous/Scientific/images/Max%20Planck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1268760"/>
            <a:ext cx="2857500" cy="39909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8488C4"/>
            </a:gs>
            <a:gs pos="53000">
              <a:srgbClr val="D4DEFF"/>
            </a:gs>
            <a:gs pos="83000">
              <a:srgbClr val="D4DEFF"/>
            </a:gs>
            <a:gs pos="100000">
              <a:srgbClr val="96AB94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ПРОНИКНОВЕНИЕ В МИКРОМИР</a:t>
            </a:r>
            <a:endParaRPr lang="ru-RU" b="1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915816" y="1628800"/>
            <a:ext cx="2736304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/>
              <a:t>Основоположники квантовой механики</a:t>
            </a:r>
          </a:p>
          <a:p>
            <a:endParaRPr lang="ru-RU" sz="2000" dirty="0" smtClean="0"/>
          </a:p>
          <a:p>
            <a:pPr algn="r"/>
            <a:r>
              <a:rPr lang="ru-RU" sz="2000" dirty="0" smtClean="0"/>
              <a:t>            В.Гейзенберг</a:t>
            </a:r>
            <a:endParaRPr lang="ru-RU" sz="2000" dirty="0"/>
          </a:p>
          <a:p>
            <a:r>
              <a:rPr lang="ru-RU" sz="2000" dirty="0" smtClean="0"/>
              <a:t>и</a:t>
            </a:r>
          </a:p>
          <a:p>
            <a:endParaRPr lang="ru-RU" sz="2000" dirty="0" smtClean="0"/>
          </a:p>
          <a:p>
            <a:r>
              <a:rPr lang="ru-RU" sz="2000" dirty="0" smtClean="0"/>
              <a:t>  М.Борн</a:t>
            </a:r>
            <a:endParaRPr lang="ru-RU" sz="2000" dirty="0"/>
          </a:p>
        </p:txBody>
      </p:sp>
      <p:pic>
        <p:nvPicPr>
          <p:cNvPr id="29698" name="Picture 2" descr="Max Bor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1556792"/>
            <a:ext cx="1905000" cy="2457451"/>
          </a:xfrm>
          <a:prstGeom prst="rect">
            <a:avLst/>
          </a:prstGeom>
          <a:noFill/>
        </p:spPr>
      </p:pic>
      <p:pic>
        <p:nvPicPr>
          <p:cNvPr id="29700" name="Picture 4" descr="Bundesarchiv Bild183-R57262, Werner Heisenberg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28184" y="1484784"/>
            <a:ext cx="1905000" cy="3028950"/>
          </a:xfrm>
          <a:prstGeom prst="rect">
            <a:avLst/>
          </a:prstGeom>
          <a:noFill/>
        </p:spPr>
      </p:pic>
      <p:pic>
        <p:nvPicPr>
          <p:cNvPr id="29702" name="Picture 6" descr="http://upload.wikimedia.org/wikipedia/commons/thumb/f/f0/Werner_Heisenberg_Briefmarke.jpg/150px-Werner_Heisenberg_Briefmarke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64088" y="4149080"/>
            <a:ext cx="2736304" cy="2389705"/>
          </a:xfrm>
          <a:prstGeom prst="rect">
            <a:avLst/>
          </a:prstGeom>
          <a:noFill/>
        </p:spPr>
      </p:pic>
      <p:pic>
        <p:nvPicPr>
          <p:cNvPr id="29704" name="Picture 8" descr="http://kartcent.ru/wp-content/uploads/2012/03/teorija-kvantovoj-fiziki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422790" y="4221088"/>
            <a:ext cx="4048801" cy="263691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4" name="Picture 4" descr="http://www.myshared.ru/preview/163644/slide_6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1143000"/>
            <a:ext cx="7620000" cy="5715000"/>
          </a:xfrm>
          <a:prstGeom prst="rect">
            <a:avLst/>
          </a:prstGeom>
          <a:noFill/>
        </p:spPr>
      </p:pic>
      <p:sp>
        <p:nvSpPr>
          <p:cNvPr id="3" name="Заголовок 1"/>
          <p:cNvSpPr>
            <a:spLocks noGrp="1"/>
          </p:cNvSpPr>
          <p:nvPr>
            <p:ph type="title"/>
          </p:nvPr>
        </p:nvSpPr>
        <p:spPr>
          <a:xfrm>
            <a:off x="457200" y="332656"/>
            <a:ext cx="8686800" cy="838200"/>
          </a:xfrm>
        </p:spPr>
        <p:txBody>
          <a:bodyPr/>
          <a:lstStyle/>
          <a:p>
            <a:r>
              <a:rPr lang="ru-RU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ПРОНИКНОВЕНИЕ В МИКРОМИР</a:t>
            </a:r>
            <a:endParaRPr lang="ru-RU" b="1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загадки квантовой физики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20688"/>
            <a:ext cx="7620000" cy="5715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КОСМОЛОГИЯ</a:t>
            </a:r>
            <a:endParaRPr lang="ru-RU" dirty="0"/>
          </a:p>
        </p:txBody>
      </p:sp>
      <p:pic>
        <p:nvPicPr>
          <p:cNvPr id="1026" name="Picture 2" descr="http://images.astronet.ru/pubd/2005/12/22/0001210531/m31_gendler_Nmosaic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033464"/>
            <a:ext cx="9144000" cy="4824536"/>
          </a:xfrm>
          <a:prstGeom prst="rect">
            <a:avLst/>
          </a:prstGeom>
          <a:noFill/>
        </p:spPr>
      </p:pic>
      <p:pic>
        <p:nvPicPr>
          <p:cNvPr id="1028" name="Picture 4" descr="http://upload.wikimedia.org/wikipedia/commons/6/62/Aleksandr_Fridman.png?uselang=ru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23720" y="0"/>
            <a:ext cx="2520280" cy="4215060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5940152" y="4437112"/>
            <a:ext cx="295232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А.А. Фридман</a:t>
            </a:r>
          </a:p>
          <a:p>
            <a:r>
              <a:rPr lang="ru-RU" dirty="0" smtClean="0">
                <a:solidFill>
                  <a:schemeClr val="bg1"/>
                </a:solidFill>
              </a:rPr>
              <a:t> выдвинул гипотезу о расширении Вселенной.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1030" name="Picture 6" descr="File:Edwin-hubble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9512" y="1484784"/>
            <a:ext cx="1905000" cy="2409826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251520" y="4077072"/>
            <a:ext cx="543264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Американский учёный Э.Хаббл</a:t>
            </a:r>
          </a:p>
          <a:p>
            <a:r>
              <a:rPr lang="ru-RU" dirty="0" smtClean="0">
                <a:solidFill>
                  <a:schemeClr val="bg1"/>
                </a:solidFill>
              </a:rPr>
              <a:t>на основе наблюдений за смещением линий спектра</a:t>
            </a:r>
          </a:p>
          <a:p>
            <a:r>
              <a:rPr lang="ru-RU" dirty="0" smtClean="0">
                <a:solidFill>
                  <a:schemeClr val="bg1"/>
                </a:solidFill>
              </a:rPr>
              <a:t> придал  этой гипотезе эмпирическое  обоснование </a:t>
            </a:r>
            <a:endParaRPr lang="ru-RU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50" name="Picture 6" descr="http://unikru.ru/userfiles/10(2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43600" y="0"/>
            <a:ext cx="3200400" cy="3914776"/>
          </a:xfrm>
          <a:prstGeom prst="rect">
            <a:avLst/>
          </a:prstGeom>
          <a:solidFill>
            <a:srgbClr val="FFFF00"/>
          </a:solidFill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err="1" smtClean="0">
                <a:solidFill>
                  <a:srgbClr val="00B050"/>
                </a:solidFill>
              </a:rPr>
              <a:t>ПоЗНАНИЕ</a:t>
            </a:r>
            <a:r>
              <a:rPr lang="ru-RU" dirty="0" smtClean="0">
                <a:solidFill>
                  <a:srgbClr val="00B050"/>
                </a:solidFill>
              </a:rPr>
              <a:t> ТАЙН ЖИВОЙ ПРИРОДЫ</a:t>
            </a:r>
            <a:endParaRPr lang="ru-RU" dirty="0">
              <a:solidFill>
                <a:srgbClr val="00B05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339752" y="4077072"/>
            <a:ext cx="576064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C00000"/>
                </a:solidFill>
              </a:rPr>
              <a:t>Павлов Иван Петрович </a:t>
            </a:r>
            <a:r>
              <a:rPr lang="ru-RU" dirty="0" smtClean="0"/>
              <a:t>(1849-1936), российский физиолог, создатель материалистического учения о высшей нервной деятельности, крупнейшей физиологической школы современности, новых подходов и методов физиологических исследований, академик АН СССР (1925; академик Петербургской АН с 1907, академик РАН с 1917). Классические труды по физиологии кровообращения и пищеварения (Нобелевская премия, 1904).</a:t>
            </a:r>
            <a:endParaRPr lang="ru-RU" dirty="0"/>
          </a:p>
        </p:txBody>
      </p:sp>
      <p:pic>
        <p:nvPicPr>
          <p:cNvPr id="31752" name="Picture 8" descr="http://www.hrono.ru/img/kartiny/nesterov_pavlov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1124744"/>
            <a:ext cx="2664296" cy="281654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6" descr="http://unikru.ru/userfiles/10(2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20272" y="0"/>
            <a:ext cx="2123728" cy="2597775"/>
          </a:xfrm>
          <a:prstGeom prst="rect">
            <a:avLst/>
          </a:prstGeom>
          <a:solidFill>
            <a:srgbClr val="FFFF00"/>
          </a:solidFill>
        </p:spPr>
      </p:pic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</p:spPr>
        <p:txBody>
          <a:bodyPr>
            <a:normAutofit/>
          </a:bodyPr>
          <a:lstStyle/>
          <a:p>
            <a:r>
              <a:rPr lang="ru-RU" dirty="0" err="1" smtClean="0">
                <a:solidFill>
                  <a:srgbClr val="00B050"/>
                </a:solidFill>
              </a:rPr>
              <a:t>ПоЗНАНИЕ</a:t>
            </a:r>
            <a:r>
              <a:rPr lang="ru-RU" dirty="0" smtClean="0">
                <a:solidFill>
                  <a:srgbClr val="00B050"/>
                </a:solidFill>
              </a:rPr>
              <a:t> ТАЙН ЖИВОЙ ПРИРОДЫ</a:t>
            </a:r>
            <a:endParaRPr lang="ru-RU" dirty="0">
              <a:solidFill>
                <a:srgbClr val="00B050"/>
              </a:solidFill>
            </a:endParaRPr>
          </a:p>
        </p:txBody>
      </p:sp>
      <p:pic>
        <p:nvPicPr>
          <p:cNvPr id="45058" name="Picture 2" descr="http://900igr.net/datas/biologija/Istorija-genetiki/0009-009-Tomas-KHant-Morgan-1866-1945.jpg"/>
          <p:cNvPicPr>
            <a:picLocks noChangeAspect="1" noChangeArrowheads="1"/>
          </p:cNvPicPr>
          <p:nvPr/>
        </p:nvPicPr>
        <p:blipFill>
          <a:blip r:embed="rId3" cstate="print"/>
          <a:srcRect t="8938"/>
          <a:stretch>
            <a:fillRect/>
          </a:stretch>
        </p:blipFill>
        <p:spPr bwMode="auto">
          <a:xfrm>
            <a:off x="0" y="1484784"/>
            <a:ext cx="7519690" cy="513571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2" name="Picture 2" descr="http://900igr.net/datas/biologija/Otkrytija-v-genetike/0010-010-Proshloe-genetik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 txBox="1">
            <a:spLocks/>
          </p:cNvSpPr>
          <p:nvPr/>
        </p:nvSpPr>
        <p:spPr>
          <a:xfrm>
            <a:off x="0" y="260648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0" i="0" u="none" strike="noStrike" kern="1200" cap="all" spc="0" normalizeH="0" baseline="0" noProof="0" dirty="0" err="1" smtClean="0">
                <a:ln>
                  <a:noFill/>
                </a:ln>
                <a:solidFill>
                  <a:srgbClr val="00B050"/>
                </a:solidFill>
                <a:effectLst>
                  <a:reflection blurRad="12700" stA="48000" endA="300" endPos="55000" dir="5400000" sy="-90000" algn="bl" rotWithShape="0"/>
                </a:effectLst>
                <a:uLnTx/>
                <a:uFillTx/>
                <a:latin typeface="+mj-lt"/>
                <a:ea typeface="+mj-ea"/>
                <a:cs typeface="+mj-cs"/>
              </a:rPr>
              <a:t>ПоЗНАНИЕ</a:t>
            </a:r>
            <a:r>
              <a:rPr kumimoji="0" lang="ru-RU" sz="3600" b="0" i="0" u="none" strike="noStrike" kern="1200" cap="all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>
                  <a:reflection blurRad="12700" stA="48000" endA="300" endPos="55000" dir="5400000" sy="-90000" algn="bl" rotWithShape="0"/>
                </a:effectLst>
                <a:uLnTx/>
                <a:uFillTx/>
                <a:latin typeface="+mj-lt"/>
                <a:ea typeface="+mj-ea"/>
                <a:cs typeface="+mj-cs"/>
              </a:rPr>
              <a:t> ТАЙН ЖИВОЙ ПРИРОДЫ</a:t>
            </a:r>
            <a:endParaRPr kumimoji="0" lang="ru-RU" sz="3600" b="0" i="0" u="none" strike="noStrike" kern="1200" cap="all" spc="0" normalizeH="0" baseline="0" noProof="0" dirty="0">
              <a:ln>
                <a:noFill/>
              </a:ln>
              <a:solidFill>
                <a:srgbClr val="00B050"/>
              </a:solidFill>
              <a:effectLst>
                <a:reflection blurRad="12700" stA="48000" endA="300" endPos="55000" dir="5400000" sy="-90000" algn="bl" rotWithShape="0"/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4" name="Picture 6" descr="http://unikru.ru/userfiles/10(2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18088" y="1"/>
            <a:ext cx="1625912" cy="1988839"/>
          </a:xfrm>
          <a:prstGeom prst="rect">
            <a:avLst/>
          </a:prstGeom>
          <a:solidFill>
            <a:srgbClr val="FFFF00"/>
          </a:solidFill>
        </p:spPr>
      </p:pic>
      <p:pic>
        <p:nvPicPr>
          <p:cNvPr id="47106" name="Picture 2" descr="http://900igr.net/datas/biologija/Istorija-genetiki/0010-010-N.I.Vavilov1887-1943-rossijskij-genetik-rastenievod-geograf.jpg"/>
          <p:cNvPicPr>
            <a:picLocks noChangeAspect="1" noChangeArrowheads="1"/>
          </p:cNvPicPr>
          <p:nvPr/>
        </p:nvPicPr>
        <p:blipFill>
          <a:blip r:embed="rId3" cstate="print"/>
          <a:srcRect l="2751" t="4851" r="5113" b="8001"/>
          <a:stretch>
            <a:fillRect/>
          </a:stretch>
        </p:blipFill>
        <p:spPr bwMode="auto">
          <a:xfrm>
            <a:off x="1" y="1162650"/>
            <a:ext cx="8028384" cy="569534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" y="1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ru-RU" sz="3600" dirty="0" smtClean="0">
                <a:solidFill>
                  <a:schemeClr val="bg1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Кратко об Эйнштейне</a:t>
            </a:r>
            <a:endParaRPr lang="ru-RU" sz="3600" dirty="0">
              <a:solidFill>
                <a:schemeClr val="bg1"/>
              </a:solidFill>
              <a:effectLst>
                <a:glow rad="228600">
                  <a:schemeClr val="accent5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spcBef>
                <a:spcPct val="50000"/>
              </a:spcBef>
              <a:buNone/>
            </a:pPr>
            <a:r>
              <a:rPr lang="ru-RU" dirty="0" smtClean="0">
                <a:solidFill>
                  <a:schemeClr val="bg1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Альберт Эйнштейн </a:t>
            </a:r>
          </a:p>
          <a:p>
            <a:pPr>
              <a:spcBef>
                <a:spcPct val="0"/>
              </a:spcBef>
              <a:buNone/>
            </a:pPr>
            <a:r>
              <a:rPr lang="ru-RU" dirty="0" smtClean="0">
                <a:solidFill>
                  <a:schemeClr val="bg1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родился в 1879 г. </a:t>
            </a:r>
          </a:p>
          <a:p>
            <a:pPr>
              <a:spcBef>
                <a:spcPct val="50000"/>
              </a:spcBef>
              <a:buNone/>
            </a:pPr>
            <a:r>
              <a:rPr lang="ru-RU" dirty="0" smtClean="0">
                <a:solidFill>
                  <a:schemeClr val="bg1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В 1900 г. окончил </a:t>
            </a:r>
          </a:p>
          <a:p>
            <a:pPr>
              <a:spcBef>
                <a:spcPct val="0"/>
              </a:spcBef>
              <a:buNone/>
            </a:pPr>
            <a:r>
              <a:rPr lang="ru-RU" dirty="0" err="1" smtClean="0">
                <a:solidFill>
                  <a:schemeClr val="bg1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Цюрихский</a:t>
            </a:r>
            <a:r>
              <a:rPr lang="ru-RU" dirty="0" smtClean="0">
                <a:solidFill>
                  <a:schemeClr val="bg1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 политехнический институт. </a:t>
            </a:r>
          </a:p>
          <a:p>
            <a:pPr>
              <a:spcBef>
                <a:spcPct val="50000"/>
              </a:spcBef>
              <a:buNone/>
            </a:pPr>
            <a:r>
              <a:rPr lang="ru-RU" dirty="0" smtClean="0">
                <a:solidFill>
                  <a:schemeClr val="bg1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В 1902 г. Эйнштейн поступил на работу в патентное бюро в Берне. </a:t>
            </a:r>
          </a:p>
          <a:p>
            <a:pPr>
              <a:spcBef>
                <a:spcPct val="50000"/>
              </a:spcBef>
              <a:buNone/>
            </a:pPr>
            <a:r>
              <a:rPr lang="ru-RU" dirty="0" smtClean="0">
                <a:solidFill>
                  <a:schemeClr val="bg1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В сентябре 1905 г. опубликована теория относительности. </a:t>
            </a:r>
          </a:p>
        </p:txBody>
      </p:sp>
      <p:pic>
        <p:nvPicPr>
          <p:cNvPr id="5" name="Picture 138" descr="Альберт Эйнштейн. Фото с сайта Antwrp.gsfc.nasa.gov."/>
          <p:cNvPicPr>
            <a:picLocks noChangeAspect="1" noChangeArrowheads="1"/>
          </p:cNvPicPr>
          <p:nvPr/>
        </p:nvPicPr>
        <p:blipFill>
          <a:blip r:embed="rId4" cstate="print">
            <a:lum bright="-6000" contrast="30000"/>
          </a:blip>
          <a:srcRect/>
          <a:stretch>
            <a:fillRect/>
          </a:stretch>
        </p:blipFill>
        <p:spPr bwMode="auto">
          <a:xfrm>
            <a:off x="4929190" y="285728"/>
            <a:ext cx="3887787" cy="291623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ransition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4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5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1" dur="8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2" dur="8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3" dur="8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8" dur="8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9" dur="8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0" dur="8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5" dur="8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6" dur="8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7" dur="8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52" dur="8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3" dur="8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4" dur="8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59" dur="8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60" dur="8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1" dur="8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 txBox="1">
            <a:spLocks/>
          </p:cNvSpPr>
          <p:nvPr/>
        </p:nvSpPr>
        <p:spPr>
          <a:xfrm>
            <a:off x="0" y="260648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0" i="0" u="none" strike="noStrike" kern="1200" cap="all" spc="0" normalizeH="0" baseline="0" noProof="0" dirty="0" err="1" smtClean="0">
                <a:ln>
                  <a:noFill/>
                </a:ln>
                <a:solidFill>
                  <a:srgbClr val="00B050"/>
                </a:solidFill>
                <a:effectLst>
                  <a:reflection blurRad="12700" stA="48000" endA="300" endPos="55000" dir="5400000" sy="-90000" algn="bl" rotWithShape="0"/>
                </a:effectLst>
                <a:uLnTx/>
                <a:uFillTx/>
                <a:latin typeface="+mj-lt"/>
                <a:ea typeface="+mj-ea"/>
                <a:cs typeface="+mj-cs"/>
              </a:rPr>
              <a:t>ПоЗНАНИЕ</a:t>
            </a:r>
            <a:r>
              <a:rPr kumimoji="0" lang="ru-RU" sz="3600" b="0" i="0" u="none" strike="noStrike" kern="1200" cap="all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>
                  <a:reflection blurRad="12700" stA="48000" endA="300" endPos="55000" dir="5400000" sy="-90000" algn="bl" rotWithShape="0"/>
                </a:effectLst>
                <a:uLnTx/>
                <a:uFillTx/>
                <a:latin typeface="+mj-lt"/>
                <a:ea typeface="+mj-ea"/>
                <a:cs typeface="+mj-cs"/>
              </a:rPr>
              <a:t> ТАЙН ЖИВОЙ ПРИРОДЫ</a:t>
            </a:r>
            <a:endParaRPr kumimoji="0" lang="ru-RU" sz="3600" b="0" i="0" u="none" strike="noStrike" kern="1200" cap="all" spc="0" normalizeH="0" baseline="0" noProof="0" dirty="0">
              <a:ln>
                <a:noFill/>
              </a:ln>
              <a:solidFill>
                <a:srgbClr val="00B050"/>
              </a:solidFill>
              <a:effectLst>
                <a:reflection blurRad="12700" stA="48000" endA="300" endPos="55000" dir="5400000" sy="-90000" algn="bl" rotWithShape="0"/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6" name="Picture 6" descr="http://unikru.ru/userfiles/10(2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18088" y="1"/>
            <a:ext cx="1625912" cy="1988839"/>
          </a:xfrm>
          <a:prstGeom prst="rect">
            <a:avLst/>
          </a:prstGeom>
          <a:solidFill>
            <a:srgbClr val="FFFF00"/>
          </a:solidFill>
        </p:spPr>
      </p:pic>
      <p:pic>
        <p:nvPicPr>
          <p:cNvPr id="48132" name="Picture 4" descr="20 век. Джеймс Уотсон и Френсис Крик. Согласно модели Крика – Уотсона, ДНК представляет двойную спираль, состоящую из двух цепей дезоксирибозофосфата, соединенных парами оснований аналогично ступенькам лестницы. Посредством водородных связей аденин соединяется с тимином, а гуанин – с цитозином. С помощью этой модели можно было проследить репликацию самой молекулы ДНК.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560" y="1484784"/>
            <a:ext cx="6948264" cy="521119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4" name="Picture 2" descr="http://dokonline.com/uploads/posts/2010-11/1290685008_ted67f455c03a3666ede683c2fa629870.jpeg"/>
          <p:cNvPicPr>
            <a:picLocks noChangeAspect="1" noChangeArrowheads="1"/>
          </p:cNvPicPr>
          <p:nvPr/>
        </p:nvPicPr>
        <p:blipFill>
          <a:blip r:embed="rId2" cstate="print"/>
          <a:srcRect t="19440" b="13601"/>
          <a:stretch>
            <a:fillRect/>
          </a:stretch>
        </p:blipFill>
        <p:spPr bwMode="auto">
          <a:xfrm>
            <a:off x="3347864" y="2060848"/>
            <a:ext cx="4502948" cy="4221185"/>
          </a:xfrm>
          <a:prstGeom prst="rect">
            <a:avLst/>
          </a:prstGeom>
          <a:noFill/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0" y="260648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0" i="0" u="none" strike="noStrike" kern="1200" cap="all" spc="0" normalizeH="0" baseline="0" noProof="0" dirty="0" err="1" smtClean="0">
                <a:ln>
                  <a:noFill/>
                </a:ln>
                <a:solidFill>
                  <a:srgbClr val="00B050"/>
                </a:solidFill>
                <a:effectLst>
                  <a:reflection blurRad="12700" stA="48000" endA="300" endPos="55000" dir="5400000" sy="-90000" algn="bl" rotWithShape="0"/>
                </a:effectLst>
                <a:uLnTx/>
                <a:uFillTx/>
                <a:latin typeface="+mj-lt"/>
                <a:ea typeface="+mj-ea"/>
                <a:cs typeface="+mj-cs"/>
              </a:rPr>
              <a:t>ПоЗНАНИЕ</a:t>
            </a:r>
            <a:r>
              <a:rPr kumimoji="0" lang="ru-RU" sz="3600" b="0" i="0" u="none" strike="noStrike" kern="1200" cap="all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>
                  <a:reflection blurRad="12700" stA="48000" endA="300" endPos="55000" dir="5400000" sy="-90000" algn="bl" rotWithShape="0"/>
                </a:effectLst>
                <a:uLnTx/>
                <a:uFillTx/>
                <a:latin typeface="+mj-lt"/>
                <a:ea typeface="+mj-ea"/>
                <a:cs typeface="+mj-cs"/>
              </a:rPr>
              <a:t> ТАЙН ЖИВОЙ ПРИРОДЫ</a:t>
            </a:r>
            <a:endParaRPr kumimoji="0" lang="ru-RU" sz="3600" b="0" i="0" u="none" strike="noStrike" kern="1200" cap="all" spc="0" normalizeH="0" baseline="0" noProof="0" dirty="0">
              <a:ln>
                <a:noFill/>
              </a:ln>
              <a:solidFill>
                <a:srgbClr val="00B050"/>
              </a:solidFill>
              <a:effectLst>
                <a:reflection blurRad="12700" stA="48000" endA="300" endPos="55000" dir="5400000" sy="-90000" algn="bl" rotWithShape="0"/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6" name="Picture 6" descr="http://unikru.ru/userfiles/10(2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18088" y="1"/>
            <a:ext cx="1625912" cy="1988839"/>
          </a:xfrm>
          <a:prstGeom prst="rect">
            <a:avLst/>
          </a:prstGeom>
          <a:solidFill>
            <a:srgbClr val="FFFF00"/>
          </a:solidFill>
        </p:spPr>
      </p:pic>
      <p:sp>
        <p:nvSpPr>
          <p:cNvPr id="7" name="TextBox 6"/>
          <p:cNvSpPr txBox="1"/>
          <p:nvPr/>
        </p:nvSpPr>
        <p:spPr>
          <a:xfrm>
            <a:off x="467544" y="1268760"/>
            <a:ext cx="324036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В конце 20 века английскими учеными была клонирована овечка Долли.</a:t>
            </a:r>
            <a:endParaRPr lang="ru-RU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0" y="260648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0" i="0" u="none" strike="noStrike" kern="1200" cap="all" spc="0" normalizeH="0" baseline="0" noProof="0" dirty="0" err="1" smtClean="0">
                <a:ln>
                  <a:noFill/>
                </a:ln>
                <a:solidFill>
                  <a:srgbClr val="00B050"/>
                </a:solidFill>
                <a:effectLst>
                  <a:reflection blurRad="12700" stA="48000" endA="300" endPos="55000" dir="5400000" sy="-90000" algn="bl" rotWithShape="0"/>
                </a:effectLst>
                <a:uLnTx/>
                <a:uFillTx/>
                <a:latin typeface="+mj-lt"/>
                <a:ea typeface="+mj-ea"/>
                <a:cs typeface="+mj-cs"/>
              </a:rPr>
              <a:t>ПоЗНАНИЕ</a:t>
            </a:r>
            <a:r>
              <a:rPr kumimoji="0" lang="ru-RU" sz="3600" b="0" i="0" u="none" strike="noStrike" kern="1200" cap="all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>
                  <a:reflection blurRad="12700" stA="48000" endA="300" endPos="55000" dir="5400000" sy="-90000" algn="bl" rotWithShape="0"/>
                </a:effectLst>
                <a:uLnTx/>
                <a:uFillTx/>
                <a:latin typeface="+mj-lt"/>
                <a:ea typeface="+mj-ea"/>
                <a:cs typeface="+mj-cs"/>
              </a:rPr>
              <a:t> ТАЙН ЖИВОЙ ПРИРОДЫ</a:t>
            </a:r>
            <a:endParaRPr kumimoji="0" lang="ru-RU" sz="3600" b="0" i="0" u="none" strike="noStrike" kern="1200" cap="all" spc="0" normalizeH="0" baseline="0" noProof="0" dirty="0">
              <a:ln>
                <a:noFill/>
              </a:ln>
              <a:solidFill>
                <a:srgbClr val="00B050"/>
              </a:solidFill>
              <a:effectLst>
                <a:reflection blurRad="12700" stA="48000" endA="300" endPos="55000" dir="5400000" sy="-90000" algn="bl" rotWithShape="0"/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5" name="Picture 6" descr="http://unikru.ru/userfiles/10(2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18088" y="1"/>
            <a:ext cx="1625912" cy="1988839"/>
          </a:xfrm>
          <a:prstGeom prst="rect">
            <a:avLst/>
          </a:prstGeom>
          <a:solidFill>
            <a:srgbClr val="FFFF00"/>
          </a:solidFill>
        </p:spPr>
      </p:pic>
      <p:pic>
        <p:nvPicPr>
          <p:cNvPr id="50178" name="Picture 2" descr="http://pics.livejournal.com/oscarfremen/pic/002h3d9e/s640x48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1590522"/>
            <a:ext cx="4248472" cy="5071299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5148064" y="2276872"/>
            <a:ext cx="3744416" cy="21852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C00000"/>
                </a:solidFill>
              </a:rPr>
              <a:t>Развитие психологии 20-ого столетия</a:t>
            </a:r>
          </a:p>
          <a:p>
            <a:r>
              <a:rPr lang="ru-RU" sz="2000" dirty="0" smtClean="0"/>
              <a:t>Согласно теории австрийского ученого З. Фрейда, решающее значение в поведении людей имеют бессознательные мотивации </a:t>
            </a:r>
            <a:endParaRPr lang="ru-RU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02" name="Picture 2" descr="Л.С.Выготский (1896 – 1934). «В основу воспитательного процесса должна быть положена личная деятельность ученика, и всё искусство воспитателя должно сводиться только к тому, чтобы направлять и регулировать эту деятельность… Учитель является с психологической точки зрения организатором воспитательной среды, регулятором и контролёром ее взаимодействия с воспитанником… … Главная психологическая цель оспитания – целенаправленная и преднамеренная выработка у ребёнка новых форм его поведения, деятельности, т.е. планомерная организация его развития» Л.В.Выготский."/>
          <p:cNvPicPr>
            <a:picLocks noChangeAspect="1" noChangeArrowheads="1"/>
          </p:cNvPicPr>
          <p:nvPr/>
        </p:nvPicPr>
        <p:blipFill>
          <a:blip r:embed="rId2" cstate="print"/>
          <a:srcRect t="8737" b="14614"/>
          <a:stretch>
            <a:fillRect/>
          </a:stretch>
        </p:blipFill>
        <p:spPr bwMode="auto">
          <a:xfrm>
            <a:off x="0" y="1268760"/>
            <a:ext cx="9144000" cy="5256584"/>
          </a:xfrm>
          <a:prstGeom prst="rect">
            <a:avLst/>
          </a:prstGeom>
          <a:noFill/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0" y="260648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0" i="0" u="none" strike="noStrike" kern="1200" cap="all" spc="0" normalizeH="0" baseline="0" noProof="0" dirty="0" err="1" smtClean="0">
                <a:ln>
                  <a:noFill/>
                </a:ln>
                <a:solidFill>
                  <a:srgbClr val="00B050"/>
                </a:solidFill>
                <a:effectLst>
                  <a:reflection blurRad="12700" stA="48000" endA="300" endPos="55000" dir="5400000" sy="-90000" algn="bl" rotWithShape="0"/>
                </a:effectLst>
                <a:uLnTx/>
                <a:uFillTx/>
                <a:latin typeface="+mj-lt"/>
                <a:ea typeface="+mj-ea"/>
                <a:cs typeface="+mj-cs"/>
              </a:rPr>
              <a:t>ПоЗНАНИЕ</a:t>
            </a:r>
            <a:r>
              <a:rPr kumimoji="0" lang="ru-RU" sz="3600" b="0" i="0" u="none" strike="noStrike" kern="1200" cap="all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>
                  <a:reflection blurRad="12700" stA="48000" endA="300" endPos="55000" dir="5400000" sy="-90000" algn="bl" rotWithShape="0"/>
                </a:effectLst>
                <a:uLnTx/>
                <a:uFillTx/>
                <a:latin typeface="+mj-lt"/>
                <a:ea typeface="+mj-ea"/>
                <a:cs typeface="+mj-cs"/>
              </a:rPr>
              <a:t> ТАЙН ЖИВОЙ ПРИРОДЫ</a:t>
            </a:r>
            <a:endParaRPr kumimoji="0" lang="ru-RU" sz="3600" b="0" i="0" u="none" strike="noStrike" kern="1200" cap="all" spc="0" normalizeH="0" baseline="0" noProof="0" dirty="0">
              <a:ln>
                <a:noFill/>
              </a:ln>
              <a:solidFill>
                <a:srgbClr val="00B050"/>
              </a:solidFill>
              <a:effectLst>
                <a:reflection blurRad="12700" stA="48000" endA="300" endPos="55000" dir="5400000" sy="-90000" algn="bl" rotWithShape="0"/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6" name="Picture 6" descr="http://unikru.ru/userfiles/10(2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18088" y="1"/>
            <a:ext cx="1625912" cy="1988839"/>
          </a:xfrm>
          <a:prstGeom prst="rect">
            <a:avLst/>
          </a:prstGeom>
          <a:solidFill>
            <a:srgbClr val="FFFF00"/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0070C0"/>
                </a:solidFill>
              </a:rPr>
              <a:t>Учение о ноосфере</a:t>
            </a:r>
            <a:endParaRPr lang="ru-RU" dirty="0">
              <a:solidFill>
                <a:srgbClr val="0070C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4800" y="1268760"/>
            <a:ext cx="3475112" cy="481136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000" b="1" dirty="0" err="1" smtClean="0">
                <a:solidFill>
                  <a:srgbClr val="FF0000"/>
                </a:solidFill>
              </a:rPr>
              <a:t>Ноосфе́ра</a:t>
            </a:r>
            <a:r>
              <a:rPr lang="ru-RU" sz="2000" dirty="0" smtClean="0"/>
              <a:t> (</a:t>
            </a:r>
            <a:r>
              <a:rPr lang="ru-RU" sz="2000" dirty="0" smtClean="0">
                <a:hlinkClick r:id="rId2" tooltip="Греческий язык"/>
              </a:rPr>
              <a:t>греч.</a:t>
            </a:r>
            <a:r>
              <a:rPr lang="ru-RU" sz="2000" dirty="0" smtClean="0"/>
              <a:t> </a:t>
            </a:r>
            <a:r>
              <a:rPr lang="ru-RU" sz="2000" dirty="0" err="1" smtClean="0"/>
              <a:t>νόος </a:t>
            </a:r>
            <a:r>
              <a:rPr lang="ru-RU" sz="2000" i="1" dirty="0" smtClean="0">
                <a:hlinkClick r:id="rId3" tooltip="Разум"/>
              </a:rPr>
              <a:t>разум</a:t>
            </a:r>
            <a:r>
              <a:rPr lang="ru-RU" sz="2000" dirty="0" smtClean="0"/>
              <a:t> и </a:t>
            </a:r>
            <a:r>
              <a:rPr lang="ru-RU" sz="2000" dirty="0" err="1" smtClean="0"/>
              <a:t>φαῖρα</a:t>
            </a:r>
            <a:r>
              <a:rPr lang="ru-RU" sz="2000" dirty="0" smtClean="0"/>
              <a:t> — </a:t>
            </a:r>
            <a:r>
              <a:rPr lang="ru-RU" sz="2000" i="1" dirty="0" smtClean="0">
                <a:hlinkClick r:id="rId4" tooltip="Шар (стереометрия)"/>
              </a:rPr>
              <a:t>шар</a:t>
            </a:r>
            <a:r>
              <a:rPr lang="ru-RU" sz="2000" dirty="0" smtClean="0"/>
              <a:t>) — сфера разума; сфера взаимодействия </a:t>
            </a:r>
            <a:r>
              <a:rPr lang="ru-RU" sz="2000" dirty="0" smtClean="0">
                <a:hlinkClick r:id="rId5" tooltip="Общество"/>
              </a:rPr>
              <a:t>общества</a:t>
            </a:r>
            <a:r>
              <a:rPr lang="ru-RU" sz="2000" dirty="0" smtClean="0"/>
              <a:t> и </a:t>
            </a:r>
            <a:r>
              <a:rPr lang="ru-RU" sz="2000" dirty="0" smtClean="0">
                <a:hlinkClick r:id="rId6" tooltip="Природа"/>
              </a:rPr>
              <a:t>природы</a:t>
            </a:r>
            <a:r>
              <a:rPr lang="ru-RU" sz="2000" dirty="0" smtClean="0"/>
              <a:t>, в границах которой </a:t>
            </a:r>
            <a:r>
              <a:rPr lang="ru-RU" sz="2000" dirty="0" smtClean="0">
                <a:hlinkClick r:id="rId3" tooltip="Разум"/>
              </a:rPr>
              <a:t>разумная</a:t>
            </a:r>
            <a:r>
              <a:rPr lang="ru-RU" sz="2000" dirty="0" smtClean="0"/>
              <a:t> </a:t>
            </a:r>
            <a:r>
              <a:rPr lang="ru-RU" sz="2000" dirty="0" smtClean="0">
                <a:hlinkClick r:id="rId7" tooltip="Человек разумный"/>
              </a:rPr>
              <a:t>человеческая</a:t>
            </a:r>
            <a:r>
              <a:rPr lang="ru-RU" sz="2000" dirty="0" smtClean="0"/>
              <a:t> </a:t>
            </a:r>
            <a:r>
              <a:rPr lang="ru-RU" sz="2000" dirty="0" smtClean="0">
                <a:hlinkClick r:id="rId8" tooltip="Деятельность"/>
              </a:rPr>
              <a:t>деятельность</a:t>
            </a:r>
            <a:r>
              <a:rPr lang="ru-RU" sz="2000" dirty="0" smtClean="0"/>
              <a:t> становится определяющим фактором </a:t>
            </a:r>
            <a:r>
              <a:rPr lang="ru-RU" sz="2000" dirty="0" smtClean="0">
                <a:hlinkClick r:id="rId9" tooltip="Развитие"/>
              </a:rPr>
              <a:t>развития</a:t>
            </a:r>
            <a:r>
              <a:rPr lang="ru-RU" sz="2000" dirty="0" smtClean="0"/>
              <a:t> (эта сфера обозначается также терминами «</a:t>
            </a:r>
            <a:r>
              <a:rPr lang="ru-RU" sz="2000" dirty="0" err="1" smtClean="0"/>
              <a:t>антропосфера</a:t>
            </a:r>
            <a:r>
              <a:rPr lang="ru-RU" sz="2000" dirty="0" smtClean="0"/>
              <a:t>», «</a:t>
            </a:r>
            <a:r>
              <a:rPr lang="ru-RU" sz="2000" dirty="0" smtClean="0">
                <a:hlinkClick r:id="rId10" tooltip="Биосфера"/>
              </a:rPr>
              <a:t>биосфера</a:t>
            </a:r>
            <a:r>
              <a:rPr lang="ru-RU" sz="2000" dirty="0" smtClean="0"/>
              <a:t>», «</a:t>
            </a:r>
            <a:r>
              <a:rPr lang="ru-RU" sz="2000" dirty="0" err="1" smtClean="0">
                <a:hlinkClick r:id="rId11" tooltip="Биотехносфера (страница отсутствует)"/>
              </a:rPr>
              <a:t>биотехносфера</a:t>
            </a:r>
            <a:r>
              <a:rPr lang="ru-RU" sz="2000" dirty="0" smtClean="0"/>
              <a:t>»).</a:t>
            </a:r>
            <a:endParaRPr lang="ru-RU" sz="2000" dirty="0"/>
          </a:p>
        </p:txBody>
      </p:sp>
      <p:pic>
        <p:nvPicPr>
          <p:cNvPr id="1026" name="Picture 2" descr="http://milogiya.narod.ru/3/noosfer1.gif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3779912" y="1268760"/>
            <a:ext cx="5184576" cy="4889907"/>
          </a:xfrm>
          <a:prstGeom prst="rect">
            <a:avLst/>
          </a:prstGeom>
          <a:noFill/>
        </p:spPr>
      </p:pic>
      <p:pic>
        <p:nvPicPr>
          <p:cNvPr id="1028" name="Picture 4" descr="http://topachka.com/uploads/posts/2012-07/1343760820_zemnoyshar.png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5076056" y="0"/>
            <a:ext cx="1905000" cy="13239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2267744" y="332656"/>
            <a:ext cx="627504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0" i="0" u="none" strike="noStrike" kern="1200" cap="all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>
                  <a:reflection blurRad="12700" stA="48000" endA="300" endPos="55000" dir="5400000" sy="-90000" algn="bl" rotWithShape="0"/>
                </a:effectLst>
                <a:uLnTx/>
                <a:uFillTx/>
                <a:latin typeface="+mj-lt"/>
                <a:ea typeface="+mj-ea"/>
                <a:cs typeface="+mj-cs"/>
              </a:rPr>
              <a:t>Учение о ноосфере</a:t>
            </a:r>
            <a:endParaRPr kumimoji="0" lang="ru-RU" sz="3600" b="0" i="0" u="none" strike="noStrike" kern="1200" cap="all" spc="0" normalizeH="0" baseline="0" noProof="0" dirty="0">
              <a:ln>
                <a:noFill/>
              </a:ln>
              <a:solidFill>
                <a:srgbClr val="0070C0"/>
              </a:solidFill>
              <a:effectLst>
                <a:reflection blurRad="12700" stA="48000" endA="300" endPos="55000" dir="5400000" sy="-90000" algn="bl" rotWithShape="0"/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195736" y="1628800"/>
            <a:ext cx="4932040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/>
              <a:t>Согласно </a:t>
            </a:r>
            <a:r>
              <a:rPr lang="ru-RU" sz="2400" dirty="0" smtClean="0">
                <a:hlinkClick r:id="rId2" tooltip="Вернадский, Владимир Иванович"/>
              </a:rPr>
              <a:t>В. И. Вернадскому</a:t>
            </a:r>
            <a:r>
              <a:rPr lang="ru-RU" sz="2400" dirty="0" smtClean="0"/>
              <a:t>, </a:t>
            </a:r>
            <a:r>
              <a:rPr lang="ru-RU" sz="2400" i="1" dirty="0" smtClean="0"/>
              <a:t>«в биосфере существует великая геологическая, быть может, космическая сила, планетное действие которой обычно не принимается во внимание в представлениях о </a:t>
            </a:r>
            <a:r>
              <a:rPr lang="ru-RU" sz="2400" i="1" dirty="0" smtClean="0">
                <a:hlinkClick r:id="rId3" tooltip="Вселенная"/>
              </a:rPr>
              <a:t>космосе</a:t>
            </a:r>
            <a:r>
              <a:rPr lang="ru-RU" sz="2400" i="1" dirty="0" smtClean="0"/>
              <a:t>… Эта сила есть </a:t>
            </a:r>
            <a:r>
              <a:rPr lang="ru-RU" sz="2400" i="1" dirty="0" smtClean="0">
                <a:hlinkClick r:id="rId4" tooltip="Разум"/>
              </a:rPr>
              <a:t>разум</a:t>
            </a:r>
            <a:r>
              <a:rPr lang="ru-RU" sz="2400" i="1" dirty="0" smtClean="0"/>
              <a:t> человека, устремленная и организованная </a:t>
            </a:r>
            <a:r>
              <a:rPr lang="ru-RU" sz="2400" i="1" dirty="0" smtClean="0">
                <a:hlinkClick r:id="rId5" tooltip="Воля (философия)"/>
              </a:rPr>
              <a:t>воля</a:t>
            </a:r>
            <a:r>
              <a:rPr lang="ru-RU" sz="2400" i="1" dirty="0" smtClean="0"/>
              <a:t> его как существа общественного»</a:t>
            </a:r>
            <a:endParaRPr lang="ru-RU" sz="2400" dirty="0"/>
          </a:p>
        </p:txBody>
      </p:sp>
      <p:pic>
        <p:nvPicPr>
          <p:cNvPr id="40962" name="Picture 2" descr="http://duhosin.ru/wp-content/uploads/Noosfera-225x300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0"/>
            <a:ext cx="2143125" cy="2857500"/>
          </a:xfrm>
          <a:prstGeom prst="rect">
            <a:avLst/>
          </a:prstGeom>
          <a:noFill/>
        </p:spPr>
      </p:pic>
      <p:pic>
        <p:nvPicPr>
          <p:cNvPr id="40964" name="Picture 4" descr="http://tambov.rgo.ru/files/2013/02/vernadskiy-foto_280213-211x300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134225" y="1052736"/>
            <a:ext cx="2009775" cy="28575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3059832" y="1412776"/>
            <a:ext cx="5454352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Тейяр был убежден, что эволюция не закончилась на человеке как индивидууме, но продолжается, – тенденция, необычайно ускоренная современной технологией, урбанизацией, телекоммуникациями и развитием вычислительной техники. Глобальная сеть знаний, исследований и чувство взаимозависимости людей образуют то, что Тейяр называл ноосферой. Эволюционный процесс он графически изображал как «конус пространства – времени», в основании которого помещал множественность и хаос, а на вершине – точку последнего объединения в сложное единство, «точку Омега».</a:t>
            </a:r>
          </a:p>
          <a:p>
            <a:r>
              <a:rPr lang="ru-RU" dirty="0" smtClean="0"/>
              <a:t>Для Тейяра точка Омега есть Бог, который благодаря силе Своего притяжения дает направление и цель прогрессивно эволюционирующему синтезу.</a:t>
            </a:r>
            <a:endParaRPr lang="ru-RU" dirty="0"/>
          </a:p>
        </p:txBody>
      </p:sp>
      <p:pic>
        <p:nvPicPr>
          <p:cNvPr id="41992" name="Picture 8" descr="&amp;Pcy;&amp;softcy;&amp;iecy;&amp;rcy; &amp;Tcy;&amp;iecy;&amp;jcy;&amp;yacy;&amp;rcy; &amp;dcy;&amp;iecy; &amp;SHcy;&amp;acy;&amp;rcy;&amp;dcy;&amp;iecy;&amp;ncy;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6130" y="2564904"/>
            <a:ext cx="2181111" cy="2736304"/>
          </a:xfrm>
          <a:prstGeom prst="rect">
            <a:avLst/>
          </a:prstGeom>
          <a:noFill/>
        </p:spPr>
      </p:pic>
      <p:sp>
        <p:nvSpPr>
          <p:cNvPr id="10" name="Заголовок 1"/>
          <p:cNvSpPr txBox="1">
            <a:spLocks/>
          </p:cNvSpPr>
          <p:nvPr/>
        </p:nvSpPr>
        <p:spPr>
          <a:xfrm>
            <a:off x="2267744" y="332656"/>
            <a:ext cx="627504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0" i="0" u="none" strike="noStrike" kern="1200" cap="all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>
                  <a:reflection blurRad="12700" stA="48000" endA="300" endPos="55000" dir="5400000" sy="-90000" algn="bl" rotWithShape="0"/>
                </a:effectLst>
                <a:uLnTx/>
                <a:uFillTx/>
                <a:latin typeface="+mj-lt"/>
                <a:ea typeface="+mj-ea"/>
                <a:cs typeface="+mj-cs"/>
              </a:rPr>
              <a:t>Учение о ноосфере</a:t>
            </a:r>
            <a:endParaRPr kumimoji="0" lang="ru-RU" sz="3600" b="0" i="0" u="none" strike="noStrike" kern="1200" cap="all" spc="0" normalizeH="0" baseline="0" noProof="0" dirty="0">
              <a:ln>
                <a:noFill/>
              </a:ln>
              <a:solidFill>
                <a:srgbClr val="0070C0"/>
              </a:solidFill>
              <a:effectLst>
                <a:reflection blurRad="12700" stA="48000" endA="300" endPos="55000" dir="5400000" sy="-90000" algn="bl" rotWithShape="0"/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11" name="Picture 2" descr="http://duhosin.ru/wp-content/uploads/Noosfera-225x30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" y="0"/>
            <a:ext cx="1691680" cy="225557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Подведем  итоги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b="1" dirty="0" smtClean="0">
                <a:solidFill>
                  <a:srgbClr val="0070C0"/>
                </a:solidFill>
              </a:rPr>
              <a:t>Величайшие научные достижения 20 века позволили человечеству проникнуть в тайны микромира, расширить свои познания о Вселенной, пересмотреть  естественнонаучную картину мира, выявить законы наследственности и психофизической деятельности.</a:t>
            </a:r>
            <a:endParaRPr lang="ru-RU" b="1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l"/>
            <a:r>
              <a:rPr lang="ru-RU" sz="3200" dirty="0" smtClean="0">
                <a:solidFill>
                  <a:schemeClr val="bg1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Постулаты специальной теории относительности Эйнштейна  (1905 г.).</a:t>
            </a:r>
            <a:endParaRPr lang="ru-RU" sz="3200" dirty="0">
              <a:solidFill>
                <a:schemeClr val="bg1"/>
              </a:solidFill>
              <a:effectLst>
                <a:glow rad="228600">
                  <a:schemeClr val="accent5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1600200"/>
            <a:ext cx="8786874" cy="4525963"/>
          </a:xfrm>
        </p:spPr>
        <p:txBody>
          <a:bodyPr>
            <a:normAutofit fontScale="92500" lnSpcReduction="20000"/>
          </a:bodyPr>
          <a:lstStyle/>
          <a:p>
            <a:pPr marL="355600">
              <a:spcBef>
                <a:spcPct val="35000"/>
              </a:spcBef>
              <a:buNone/>
            </a:pPr>
            <a:r>
              <a:rPr lang="ru-RU" b="1" dirty="0" smtClean="0">
                <a:solidFill>
                  <a:schemeClr val="bg1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Постулат 1.   Принцип относительности</a:t>
            </a:r>
          </a:p>
          <a:p>
            <a:pPr marL="355600">
              <a:spcBef>
                <a:spcPct val="35000"/>
              </a:spcBef>
              <a:buNone/>
            </a:pPr>
            <a:r>
              <a:rPr lang="ru-RU" i="1" dirty="0" smtClean="0">
                <a:solidFill>
                  <a:schemeClr val="bg1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	«Движение системы отсчёта по инерции не может быть обнаружено никакими физическими опытами внутри закрытой лаборатории, связанной с этой системой отсчёта» </a:t>
            </a:r>
          </a:p>
          <a:p>
            <a:pPr marL="355600">
              <a:spcBef>
                <a:spcPct val="50000"/>
              </a:spcBef>
              <a:buNone/>
            </a:pPr>
            <a:r>
              <a:rPr lang="ru-RU" b="1" dirty="0" smtClean="0">
                <a:solidFill>
                  <a:schemeClr val="bg1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Постулат 2.   Принцип постоянства скорости света 		</a:t>
            </a:r>
            <a:r>
              <a:rPr lang="ru-RU" sz="1600" b="1" dirty="0" smtClean="0">
                <a:solidFill>
                  <a:schemeClr val="bg1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  </a:t>
            </a:r>
          </a:p>
          <a:p>
            <a:pPr marL="355600">
              <a:spcBef>
                <a:spcPct val="50000"/>
              </a:spcBef>
              <a:buNone/>
            </a:pPr>
            <a:r>
              <a:rPr lang="ru-RU" i="1" dirty="0" smtClean="0">
                <a:solidFill>
                  <a:schemeClr val="bg1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«Свет в пустоте всегда распространяется </a:t>
            </a:r>
          </a:p>
          <a:p>
            <a:pPr marL="355600">
              <a:spcBef>
                <a:spcPct val="0"/>
              </a:spcBef>
              <a:buNone/>
            </a:pPr>
            <a:r>
              <a:rPr lang="ru-RU" i="1" dirty="0" smtClean="0">
                <a:solidFill>
                  <a:schemeClr val="bg1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	с определенной скоростью  </a:t>
            </a:r>
            <a:r>
              <a:rPr lang="ru-RU" b="1" i="1" dirty="0" smtClean="0">
                <a:solidFill>
                  <a:schemeClr val="bg1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с</a:t>
            </a:r>
            <a:r>
              <a:rPr lang="ru-RU" i="1" dirty="0" smtClean="0">
                <a:solidFill>
                  <a:schemeClr val="bg1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,  не зависящей </a:t>
            </a:r>
          </a:p>
          <a:p>
            <a:pPr marL="355600">
              <a:spcBef>
                <a:spcPct val="0"/>
              </a:spcBef>
              <a:buNone/>
            </a:pPr>
            <a:r>
              <a:rPr lang="ru-RU" i="1" dirty="0" smtClean="0">
                <a:solidFill>
                  <a:schemeClr val="bg1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	от движения излучающего тела»</a:t>
            </a:r>
          </a:p>
          <a:p>
            <a:endParaRPr lang="ru-RU" dirty="0"/>
          </a:p>
        </p:txBody>
      </p:sp>
      <p:pic>
        <p:nvPicPr>
          <p:cNvPr id="4" name="Picture 4" descr="Альберт Эйнштейн. Фото с сайта Antwrp.gsfc.nasa.gov."/>
          <p:cNvPicPr>
            <a:picLocks noChangeAspect="1" noChangeArrowheads="1"/>
          </p:cNvPicPr>
          <p:nvPr/>
        </p:nvPicPr>
        <p:blipFill>
          <a:blip r:embed="rId3" cstate="print">
            <a:lum bright="-6000" contrast="30000"/>
          </a:blip>
          <a:srcRect l="25377" r="38081" b="38609"/>
          <a:stretch>
            <a:fillRect/>
          </a:stretch>
        </p:blipFill>
        <p:spPr bwMode="auto">
          <a:xfrm>
            <a:off x="7572396" y="285728"/>
            <a:ext cx="1201738" cy="151288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ransition>
    <p:push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l"/>
            <a:r>
              <a:rPr lang="ru-RU" sz="2800" dirty="0" smtClean="0">
                <a:solidFill>
                  <a:schemeClr val="bg1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Основные выводы из специальной </a:t>
            </a:r>
            <a:br>
              <a:rPr lang="ru-RU" sz="2800" dirty="0" smtClean="0">
                <a:solidFill>
                  <a:schemeClr val="bg1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</a:rPr>
            </a:br>
            <a:r>
              <a:rPr lang="ru-RU" sz="2800" dirty="0" smtClean="0">
                <a:solidFill>
                  <a:schemeClr val="bg1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теории относительности Эйнштейна (1905 г.)</a:t>
            </a:r>
            <a:endParaRPr lang="ru-RU" sz="2800" dirty="0">
              <a:solidFill>
                <a:schemeClr val="bg1"/>
              </a:solidFill>
              <a:effectLst>
                <a:glow rad="228600">
                  <a:schemeClr val="accent5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55600">
              <a:spcBef>
                <a:spcPct val="35000"/>
              </a:spcBef>
              <a:buNone/>
            </a:pPr>
            <a:r>
              <a:rPr lang="ru-RU" b="1" dirty="0" smtClean="0">
                <a:solidFill>
                  <a:schemeClr val="bg1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1.  Сокращение продольных размеров</a:t>
            </a:r>
            <a:r>
              <a:rPr lang="ru-RU" dirty="0" smtClean="0">
                <a:solidFill>
                  <a:schemeClr val="bg1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 </a:t>
            </a:r>
          </a:p>
          <a:p>
            <a:pPr marL="355600">
              <a:spcBef>
                <a:spcPct val="0"/>
              </a:spcBef>
              <a:buNone/>
            </a:pPr>
            <a:r>
              <a:rPr lang="ru-RU" sz="2400" i="1" dirty="0" smtClean="0">
                <a:solidFill>
                  <a:schemeClr val="bg1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		(при движении с </a:t>
            </a:r>
            <a:r>
              <a:rPr lang="ru-RU" sz="2400" i="1" dirty="0" err="1" smtClean="0">
                <a:solidFill>
                  <a:schemeClr val="bg1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околосветовой</a:t>
            </a:r>
            <a:r>
              <a:rPr lang="ru-RU" sz="2400" i="1" dirty="0" smtClean="0">
                <a:solidFill>
                  <a:schemeClr val="bg1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 скоростью)</a:t>
            </a:r>
            <a:endParaRPr lang="ru-RU" dirty="0" smtClean="0">
              <a:solidFill>
                <a:schemeClr val="bg1"/>
              </a:solidFill>
              <a:effectLst>
                <a:glow rad="139700">
                  <a:schemeClr val="accent5">
                    <a:satMod val="175000"/>
                    <a:alpha val="40000"/>
                  </a:schemeClr>
                </a:glow>
              </a:effectLst>
            </a:endParaRPr>
          </a:p>
          <a:p>
            <a:pPr marL="355600">
              <a:spcBef>
                <a:spcPct val="50000"/>
              </a:spcBef>
              <a:buNone/>
            </a:pPr>
            <a:r>
              <a:rPr lang="ru-RU" b="1" dirty="0" smtClean="0">
                <a:solidFill>
                  <a:schemeClr val="bg1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2.  Замедление времени</a:t>
            </a:r>
            <a:r>
              <a:rPr lang="ru-RU" dirty="0" smtClean="0">
                <a:solidFill>
                  <a:schemeClr val="bg1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 </a:t>
            </a:r>
          </a:p>
          <a:p>
            <a:pPr marL="355600">
              <a:buNone/>
            </a:pPr>
            <a:r>
              <a:rPr lang="ru-RU" sz="2400" i="1" dirty="0" smtClean="0">
                <a:solidFill>
                  <a:schemeClr val="bg1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		(при движении с </a:t>
            </a:r>
            <a:r>
              <a:rPr lang="ru-RU" sz="2400" i="1" dirty="0" err="1" smtClean="0">
                <a:solidFill>
                  <a:schemeClr val="bg1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околосветовой</a:t>
            </a:r>
            <a:r>
              <a:rPr lang="ru-RU" sz="2400" i="1" dirty="0" smtClean="0">
                <a:solidFill>
                  <a:schemeClr val="bg1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 скоростью)</a:t>
            </a:r>
          </a:p>
          <a:p>
            <a:pPr marL="355600">
              <a:spcBef>
                <a:spcPct val="50000"/>
              </a:spcBef>
              <a:buNone/>
            </a:pPr>
            <a:r>
              <a:rPr lang="ru-RU" b="1" dirty="0" smtClean="0">
                <a:solidFill>
                  <a:schemeClr val="bg1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3.  Запрет скоростей, больших скорости  	света</a:t>
            </a:r>
          </a:p>
          <a:p>
            <a:pPr marL="355600">
              <a:spcBef>
                <a:spcPct val="50000"/>
              </a:spcBef>
              <a:buNone/>
            </a:pPr>
            <a:r>
              <a:rPr lang="ru-RU" b="1" dirty="0" smtClean="0">
                <a:solidFill>
                  <a:schemeClr val="bg1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4.  Увеличение массы </a:t>
            </a:r>
          </a:p>
          <a:p>
            <a:pPr marL="355600">
              <a:buNone/>
            </a:pPr>
            <a:r>
              <a:rPr lang="ru-RU" sz="2400" i="1" dirty="0" smtClean="0">
                <a:solidFill>
                  <a:schemeClr val="bg1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		(при движении с </a:t>
            </a:r>
            <a:r>
              <a:rPr lang="ru-RU" sz="2400" i="1" dirty="0" err="1" smtClean="0">
                <a:solidFill>
                  <a:schemeClr val="bg1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околосветовой</a:t>
            </a:r>
            <a:r>
              <a:rPr lang="ru-RU" sz="2400" i="1" dirty="0" smtClean="0">
                <a:solidFill>
                  <a:schemeClr val="bg1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 скоростью)</a:t>
            </a:r>
          </a:p>
        </p:txBody>
      </p:sp>
      <p:pic>
        <p:nvPicPr>
          <p:cNvPr id="4" name="Picture 5" descr="Альберт Эйнштейн. Фото с сайта Antwrp.gsfc.nasa.gov."/>
          <p:cNvPicPr>
            <a:picLocks noChangeAspect="1" noChangeArrowheads="1"/>
          </p:cNvPicPr>
          <p:nvPr/>
        </p:nvPicPr>
        <p:blipFill>
          <a:blip r:embed="rId3" cstate="print">
            <a:lum bright="-6000" contrast="30000"/>
          </a:blip>
          <a:srcRect l="25377" r="38081" b="38609"/>
          <a:stretch>
            <a:fillRect/>
          </a:stretch>
        </p:blipFill>
        <p:spPr bwMode="auto">
          <a:xfrm>
            <a:off x="7500958" y="285728"/>
            <a:ext cx="1201738" cy="151288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ransition>
    <p:randomBa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4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4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4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4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4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4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4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4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4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4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4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4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4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4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1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4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4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l"/>
            <a:r>
              <a:rPr lang="ru-RU" sz="3600" dirty="0" smtClean="0">
                <a:solidFill>
                  <a:schemeClr val="bg1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Основные выводы  из общей теории относительности Эйнштейна   (1915 г.)</a:t>
            </a:r>
            <a:endParaRPr lang="ru-RU" sz="3600" dirty="0">
              <a:solidFill>
                <a:schemeClr val="bg1"/>
              </a:solidFill>
              <a:effectLst>
                <a:glow rad="228600">
                  <a:schemeClr val="accent5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1428736"/>
            <a:ext cx="8229600" cy="4525963"/>
          </a:xfrm>
        </p:spPr>
        <p:txBody>
          <a:bodyPr>
            <a:normAutofit/>
          </a:bodyPr>
          <a:lstStyle/>
          <a:p>
            <a:pPr marL="355600">
              <a:buFont typeface="Wingdings" pitchFamily="2" charset="2"/>
              <a:buChar char="§"/>
            </a:pPr>
            <a:r>
              <a:rPr lang="ru-RU" b="1" dirty="0" smtClean="0">
                <a:ln w="3175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Искривление пространства </a:t>
            </a:r>
          </a:p>
          <a:p>
            <a:pPr marL="355600">
              <a:buNone/>
            </a:pPr>
            <a:r>
              <a:rPr lang="ru-RU" b="1" i="1" dirty="0" smtClean="0">
                <a:ln w="3175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		вблизи тяготеющих масс</a:t>
            </a:r>
          </a:p>
          <a:p>
            <a:pPr marL="355600">
              <a:spcBef>
                <a:spcPct val="50000"/>
              </a:spcBef>
              <a:buFont typeface="Wingdings" pitchFamily="2" charset="2"/>
              <a:buChar char="§"/>
            </a:pPr>
            <a:r>
              <a:rPr lang="ru-RU" b="1" dirty="0" smtClean="0">
                <a:ln w="3175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Замедление времени </a:t>
            </a:r>
          </a:p>
          <a:p>
            <a:pPr marL="355600">
              <a:buNone/>
            </a:pPr>
            <a:r>
              <a:rPr lang="ru-RU" b="1" i="1" dirty="0" smtClean="0">
                <a:ln w="3175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		вблизи тяготеющих масс</a:t>
            </a:r>
            <a:endParaRPr lang="ru-RU" b="1" dirty="0">
              <a:ln w="3175">
                <a:solidFill>
                  <a:schemeClr val="tx1"/>
                </a:solidFill>
              </a:ln>
              <a:solidFill>
                <a:schemeClr val="bg1"/>
              </a:solidFill>
              <a:effectLst>
                <a:glow rad="139700">
                  <a:schemeClr val="accent5">
                    <a:satMod val="175000"/>
                    <a:alpha val="40000"/>
                  </a:schemeClr>
                </a:glow>
              </a:effectLst>
            </a:endParaRPr>
          </a:p>
        </p:txBody>
      </p:sp>
      <p:pic>
        <p:nvPicPr>
          <p:cNvPr id="4" name="Picture 7" descr="9796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596" y="3902775"/>
            <a:ext cx="3714776" cy="2480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6" descr="st172913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-121" b="-41"/>
          <a:stretch>
            <a:fillRect/>
          </a:stretch>
        </p:blipFill>
        <p:spPr bwMode="auto">
          <a:xfrm>
            <a:off x="4500562" y="4000504"/>
            <a:ext cx="3938262" cy="2325243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ransition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8488C4"/>
            </a:gs>
            <a:gs pos="53000">
              <a:srgbClr val="D4DEFF"/>
            </a:gs>
            <a:gs pos="83000">
              <a:srgbClr val="D4DEFF"/>
            </a:gs>
            <a:gs pos="100000">
              <a:srgbClr val="96AB94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0"/>
            <a:ext cx="8229600" cy="1143000"/>
          </a:xfrm>
        </p:spPr>
        <p:txBody>
          <a:bodyPr/>
          <a:lstStyle/>
          <a:p>
            <a:r>
              <a:rPr lang="ru-RU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ПРОНИКНОВЕНИЕ В МИКРОМИР</a:t>
            </a:r>
            <a:endParaRPr lang="ru-RU" b="1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</p:txBody>
      </p:sp>
      <p:pic>
        <p:nvPicPr>
          <p:cNvPr id="15362" name="Picture 2" descr="Рентген Вильгельм Конрад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2132856"/>
            <a:ext cx="2857500" cy="3810000"/>
          </a:xfrm>
          <a:prstGeom prst="rect">
            <a:avLst/>
          </a:prstGeom>
          <a:noFill/>
        </p:spPr>
      </p:pic>
      <p:pic>
        <p:nvPicPr>
          <p:cNvPr id="15364" name="Picture 4" descr="File:X-ray by Wilhelm Röntgen of Albert von Kölliker's hand - 18960123-0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4048" y="2348880"/>
            <a:ext cx="2376264" cy="3726132"/>
          </a:xfrm>
          <a:prstGeom prst="rect">
            <a:avLst/>
          </a:prstGeom>
          <a:noFill/>
        </p:spPr>
      </p:pic>
      <p:sp>
        <p:nvSpPr>
          <p:cNvPr id="6" name="Скругленный прямоугольник 5"/>
          <p:cNvSpPr/>
          <p:nvPr/>
        </p:nvSpPr>
        <p:spPr>
          <a:xfrm>
            <a:off x="827584" y="1052736"/>
            <a:ext cx="7128792" cy="86409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Три открытия на  исходе  </a:t>
            </a:r>
            <a:r>
              <a:rPr lang="en-US" dirty="0" smtClean="0"/>
              <a:t>XIX </a:t>
            </a:r>
            <a:r>
              <a:rPr lang="ru-RU" dirty="0" smtClean="0"/>
              <a:t>века, открывшие ученым физический микромир, невидимый глазу.</a:t>
            </a:r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395536" y="6093296"/>
            <a:ext cx="820891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chemeClr val="bg1"/>
                </a:solidFill>
              </a:rPr>
              <a:t>Немецкий ученый Ф. Рентген обнаружил неизвестные ранее лучи, </a:t>
            </a:r>
          </a:p>
          <a:p>
            <a:r>
              <a:rPr lang="ru-RU" sz="2000" b="1" dirty="0" smtClean="0">
                <a:solidFill>
                  <a:schemeClr val="bg1"/>
                </a:solidFill>
              </a:rPr>
              <a:t>названные его именем.</a:t>
            </a:r>
            <a:endParaRPr lang="ru-RU" sz="20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8488C4"/>
            </a:gs>
            <a:gs pos="53000">
              <a:srgbClr val="D4DEFF"/>
            </a:gs>
            <a:gs pos="83000">
              <a:srgbClr val="D4DEFF"/>
            </a:gs>
            <a:gs pos="100000">
              <a:srgbClr val="96AB94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0"/>
            <a:ext cx="8229600" cy="1143000"/>
          </a:xfrm>
        </p:spPr>
        <p:txBody>
          <a:bodyPr/>
          <a:lstStyle/>
          <a:p>
            <a:r>
              <a:rPr lang="ru-RU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ПРОНИКНОВЕНИЕ В МИКРОМИР</a:t>
            </a:r>
            <a:endParaRPr lang="ru-RU" b="1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635896" y="1484784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/>
              <a:t>О</a:t>
            </a:r>
            <a:r>
              <a:rPr lang="ru-RU" dirty="0" smtClean="0"/>
              <a:t>ткрытие </a:t>
            </a:r>
            <a:r>
              <a:rPr lang="ru-RU" dirty="0"/>
              <a:t>явления естественной радиоактивности </a:t>
            </a:r>
            <a:r>
              <a:rPr lang="ru-RU" dirty="0" smtClean="0"/>
              <a:t>Анри Беккерелем </a:t>
            </a:r>
            <a:r>
              <a:rPr lang="ru-RU" dirty="0"/>
              <a:t>– 1896г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3635896" y="2492896"/>
            <a:ext cx="4572000" cy="175432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/>
              <a:t>Этот учёный экспериментировал </a:t>
            </a:r>
            <a:r>
              <a:rPr lang="ru-RU" dirty="0" smtClean="0"/>
              <a:t>с солями</a:t>
            </a:r>
            <a:r>
              <a:rPr lang="ru-RU" dirty="0"/>
              <a:t> урана. Беккерель </a:t>
            </a:r>
            <a:r>
              <a:rPr lang="ru-RU" dirty="0" smtClean="0"/>
              <a:t>оборачивал плотной</a:t>
            </a:r>
            <a:r>
              <a:rPr lang="ru-RU" dirty="0"/>
              <a:t> бумагой фотопластинку. </a:t>
            </a:r>
            <a:r>
              <a:rPr lang="ru-RU" dirty="0" smtClean="0"/>
              <a:t>Клал на</a:t>
            </a:r>
            <a:r>
              <a:rPr lang="ru-RU" dirty="0"/>
              <a:t> неё крупинки урановой соли. </a:t>
            </a:r>
            <a:r>
              <a:rPr lang="ru-RU" dirty="0" smtClean="0"/>
              <a:t>После проявления</a:t>
            </a:r>
            <a:r>
              <a:rPr lang="ru-RU" dirty="0"/>
              <a:t> пластинки затемнялись </a:t>
            </a:r>
            <a:r>
              <a:rPr lang="ru-RU" dirty="0" smtClean="0"/>
              <a:t>те места</a:t>
            </a:r>
            <a:r>
              <a:rPr lang="ru-RU" dirty="0"/>
              <a:t>, где лежала соль.</a:t>
            </a:r>
          </a:p>
        </p:txBody>
      </p:sp>
      <p:pic>
        <p:nvPicPr>
          <p:cNvPr id="24578" name="Picture 2" descr="http://www.krugosvet.ru/images/1011900_O07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980728"/>
            <a:ext cx="2990850" cy="40005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8488C4"/>
            </a:gs>
            <a:gs pos="53000">
              <a:srgbClr val="D4DEFF"/>
            </a:gs>
            <a:gs pos="83000">
              <a:srgbClr val="D4DEFF"/>
            </a:gs>
            <a:gs pos="100000">
              <a:srgbClr val="96AB94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ПРОНИКНОВЕНИЕ В МИКРОМИР</a:t>
            </a:r>
            <a:endParaRPr lang="ru-RU" b="1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</p:txBody>
      </p:sp>
      <p:pic>
        <p:nvPicPr>
          <p:cNvPr id="25602" name="Picture 2" descr="Мария Склодовская-Кюри в лаборатории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1844824"/>
            <a:ext cx="2736304" cy="3584560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3923928" y="1556792"/>
            <a:ext cx="4572000" cy="369331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i="1" dirty="0" smtClean="0"/>
              <a:t>Пьер </a:t>
            </a:r>
            <a:r>
              <a:rPr lang="ru-RU" b="1" i="1" dirty="0"/>
              <a:t>Кюри</a:t>
            </a:r>
            <a:r>
              <a:rPr lang="ru-RU" i="1" dirty="0"/>
              <a:t> (1859-1906)  </a:t>
            </a:r>
            <a:r>
              <a:rPr lang="ru-RU" dirty="0" smtClean="0"/>
              <a:t>вместе </a:t>
            </a:r>
            <a:r>
              <a:rPr lang="ru-RU" dirty="0"/>
              <a:t>со своей женой - выпускницей Парижского университета </a:t>
            </a:r>
            <a:r>
              <a:rPr lang="ru-RU" b="1" dirty="0"/>
              <a:t>Марией </a:t>
            </a:r>
            <a:r>
              <a:rPr lang="ru-RU" b="1" dirty="0" err="1" smtClean="0"/>
              <a:t>Складовской-Кюри</a:t>
            </a:r>
            <a:r>
              <a:rPr lang="ru-RU" dirty="0"/>
              <a:t> (1867-1934) он занялся выяснением природы уранового излучения и изучением радиоактивности. Супруги Кюри посвятили лучшие годы жизни беззаветному труду во имя науки - при отсутствии необходимых средств, в плохо оборудованной лаборатории они открыли и выделили два новых химических элемента. Пьер Кюри установил, что соли радия самопроизвольно выделяют теплоту.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8488C4"/>
            </a:gs>
            <a:gs pos="53000">
              <a:srgbClr val="D4DEFF"/>
            </a:gs>
            <a:gs pos="83000">
              <a:srgbClr val="D4DEFF"/>
            </a:gs>
            <a:gs pos="100000">
              <a:srgbClr val="96AB94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http://5klass.net/datas/fizika/Stroenie-elektronnykh-obolochek-atomov/0004-004-V-1903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88640"/>
            <a:ext cx="7704856" cy="5778643"/>
          </a:xfrm>
          <a:prstGeom prst="rect">
            <a:avLst/>
          </a:prstGeom>
          <a:noFill/>
        </p:spPr>
      </p:pic>
      <p:pic>
        <p:nvPicPr>
          <p:cNvPr id="26630" name="Picture 6" descr="http://edu.vgasu.vrn.ru/speciality/pgs/DocLib5/atom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05625" y="4619624"/>
            <a:ext cx="2238375" cy="2238376"/>
          </a:xfrm>
          <a:prstGeom prst="rect">
            <a:avLst/>
          </a:prstGeom>
          <a:noFill/>
        </p:spPr>
      </p:pic>
      <p:sp>
        <p:nvSpPr>
          <p:cNvPr id="7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ПРОНИКНОВЕНИЕ В МИКРОМИР</a:t>
            </a:r>
            <a:endParaRPr lang="ru-RU" b="1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312</TotalTime>
  <Words>515</Words>
  <Application>Microsoft Office PowerPoint</Application>
  <PresentationFormat>Экран (4:3)</PresentationFormat>
  <Paragraphs>82</Paragraphs>
  <Slides>27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27</vt:i4>
      </vt:variant>
    </vt:vector>
  </HeadingPairs>
  <TitlesOfParts>
    <vt:vector size="28" baseType="lpstr">
      <vt:lpstr>Трек</vt:lpstr>
      <vt:lpstr>Презентация  по истории  по теме   «РАЗВИТИЕ НАУЧНОЙ МЫСЛИ»</vt:lpstr>
      <vt:lpstr>Кратко об Эйнштейне</vt:lpstr>
      <vt:lpstr>Постулаты специальной теории относительности Эйнштейна  (1905 г.).</vt:lpstr>
      <vt:lpstr>Основные выводы из специальной  теории относительности Эйнштейна (1905 г.)</vt:lpstr>
      <vt:lpstr>Основные выводы  из общей теории относительности Эйнштейна   (1915 г.)</vt:lpstr>
      <vt:lpstr>ПРОНИКНОВЕНИЕ В МИКРОМИР</vt:lpstr>
      <vt:lpstr>ПРОНИКНОВЕНИЕ В МИКРОМИР</vt:lpstr>
      <vt:lpstr>ПРОНИКНОВЕНИЕ В МИКРОМИР</vt:lpstr>
      <vt:lpstr>ПРОНИКНОВЕНИЕ В МИКРОМИР</vt:lpstr>
      <vt:lpstr>ПРОНИКНОВЕНИЕ В МИКРОМИР</vt:lpstr>
      <vt:lpstr>ПРОНИКНОВЕНИЕ В МИКРОМИР</vt:lpstr>
      <vt:lpstr>ПРОНИКНОВЕНИЕ В МИКРОМИР</vt:lpstr>
      <vt:lpstr>ПРОНИКНОВЕНИЕ В МИКРОМИР</vt:lpstr>
      <vt:lpstr>Презентация PowerPoint</vt:lpstr>
      <vt:lpstr>КОСМОЛОГИЯ</vt:lpstr>
      <vt:lpstr>ПоЗНАНИЕ ТАЙН ЖИВОЙ ПРИРОДЫ</vt:lpstr>
      <vt:lpstr>ПоЗНАНИЕ ТАЙН ЖИВОЙ ПРИРОДЫ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Учение о ноосфере</vt:lpstr>
      <vt:lpstr>Презентация PowerPoint</vt:lpstr>
      <vt:lpstr>Презентация PowerPoint</vt:lpstr>
      <vt:lpstr>Подведем  итоги</vt:lpstr>
    </vt:vector>
  </TitlesOfParts>
  <Company>Grizli777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РАЗВИТИЕ НАУЧНОЙ МЫСЛИ</dc:title>
  <dc:creator>Mobi-Art</dc:creator>
  <cp:lastModifiedBy>КОМП_ПРОЕКТОР</cp:lastModifiedBy>
  <cp:revision>8</cp:revision>
  <dcterms:created xsi:type="dcterms:W3CDTF">2013-05-08T15:27:12Z</dcterms:created>
  <dcterms:modified xsi:type="dcterms:W3CDTF">2014-04-15T07:47:09Z</dcterms:modified>
</cp:coreProperties>
</file>