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8" r:id="rId3"/>
    <p:sldId id="261" r:id="rId5"/>
    <p:sldId id="262" r:id="rId6"/>
    <p:sldId id="263" r:id="rId7"/>
    <p:sldId id="264" r:id="rId8"/>
    <p:sldId id="265" r:id="rId9"/>
    <p:sldId id="290" r:id="rId10"/>
    <p:sldId id="291" r:id="rId11"/>
    <p:sldId id="267" r:id="rId12"/>
    <p:sldId id="268" r:id="rId13"/>
    <p:sldId id="293" r:id="rId14"/>
    <p:sldId id="294" r:id="rId15"/>
    <p:sldId id="295" r:id="rId16"/>
    <p:sldId id="297" r:id="rId17"/>
    <p:sldId id="296" r:id="rId18"/>
    <p:sldId id="298" r:id="rId19"/>
    <p:sldId id="299" r:id="rId20"/>
    <p:sldId id="300" r:id="rId21"/>
    <p:sldId id="301" r:id="rId22"/>
    <p:sldId id="30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A3B348-EF48-4EF2-951A-05768242E21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7572E0-5D3D-46FC-8223-59F6EF6242A7}">
      <dgm:prSet phldrT="[Текст]"/>
      <dgm:spPr/>
      <dgm:t>
        <a:bodyPr/>
        <a:lstStyle/>
        <a:p>
          <a:pPr algn="ctr"/>
          <a:r>
            <a:rPr lang="ru-RU" dirty="0"/>
            <a:t>общее понимание текста, ориентация в тексте</a:t>
          </a:r>
        </a:p>
      </dgm:t>
    </dgm:pt>
    <dgm:pt modelId="{D742C07E-8CD7-43F0-9B51-797B7D17B329}" cxnId="{D042380D-3450-4932-9D69-84B8F83B969B}" type="parTrans">
      <dgm:prSet/>
      <dgm:spPr/>
      <dgm:t>
        <a:bodyPr/>
        <a:lstStyle/>
        <a:p>
          <a:endParaRPr lang="ru-RU"/>
        </a:p>
      </dgm:t>
    </dgm:pt>
    <dgm:pt modelId="{97B7F977-0477-4159-9E65-C025DBD77CEC}" cxnId="{D042380D-3450-4932-9D69-84B8F83B969B}" type="sibTrans">
      <dgm:prSet/>
      <dgm:spPr/>
      <dgm:t>
        <a:bodyPr/>
        <a:lstStyle/>
        <a:p>
          <a:endParaRPr lang="ru-RU"/>
        </a:p>
      </dgm:t>
    </dgm:pt>
    <dgm:pt modelId="{885138D4-D53F-4937-BA90-E55A560DACA3}">
      <dgm:prSet phldrT="[Текст]"/>
      <dgm:spPr/>
      <dgm:t>
        <a:bodyPr/>
        <a:lstStyle/>
        <a:p>
          <a:pPr algn="ctr"/>
          <a:r>
            <a:rPr lang="ru-RU" dirty="0"/>
            <a:t>использование информации из текста для различных целей</a:t>
          </a:r>
        </a:p>
      </dgm:t>
    </dgm:pt>
    <dgm:pt modelId="{B12EFF4F-FFB9-4597-86FF-5F23DD225A2F}" cxnId="{63A97142-D514-49BD-B74B-B7D39EC766E3}" type="parTrans">
      <dgm:prSet/>
      <dgm:spPr/>
      <dgm:t>
        <a:bodyPr/>
        <a:lstStyle/>
        <a:p>
          <a:endParaRPr lang="ru-RU"/>
        </a:p>
      </dgm:t>
    </dgm:pt>
    <dgm:pt modelId="{F52960E6-5DA5-4DB3-8274-FA2F1950A119}" cxnId="{63A97142-D514-49BD-B74B-B7D39EC766E3}" type="sibTrans">
      <dgm:prSet/>
      <dgm:spPr/>
      <dgm:t>
        <a:bodyPr/>
        <a:lstStyle/>
        <a:p>
          <a:endParaRPr lang="ru-RU"/>
        </a:p>
      </dgm:t>
    </dgm:pt>
    <dgm:pt modelId="{324F6CA3-0B4A-4564-B0C9-154352434F8A}">
      <dgm:prSet phldrT="[Текст]"/>
      <dgm:spPr/>
      <dgm:t>
        <a:bodyPr/>
        <a:lstStyle/>
        <a:p>
          <a:pPr algn="ctr"/>
          <a:r>
            <a:rPr lang="ru-RU" dirty="0"/>
            <a:t>осмысление и оценка содержания и формы текста</a:t>
          </a:r>
        </a:p>
      </dgm:t>
    </dgm:pt>
    <dgm:pt modelId="{4BC27897-A265-437E-B0A2-96A98755EEDD}" cxnId="{DE507E63-4F40-4E49-ABD8-4ED098B04731}" type="parTrans">
      <dgm:prSet/>
      <dgm:spPr/>
      <dgm:t>
        <a:bodyPr/>
        <a:lstStyle/>
        <a:p>
          <a:endParaRPr lang="ru-RU"/>
        </a:p>
      </dgm:t>
    </dgm:pt>
    <dgm:pt modelId="{19A2CBCC-DEDF-46C5-B8F1-A24896265621}" cxnId="{DE507E63-4F40-4E49-ABD8-4ED098B04731}" type="sibTrans">
      <dgm:prSet/>
      <dgm:spPr/>
      <dgm:t>
        <a:bodyPr/>
        <a:lstStyle/>
        <a:p>
          <a:endParaRPr lang="ru-RU"/>
        </a:p>
      </dgm:t>
    </dgm:pt>
    <dgm:pt modelId="{410710C6-CED0-4F32-81EF-3D7DE1ABA589}">
      <dgm:prSet phldrT="[Текст]"/>
      <dgm:spPr/>
      <dgm:t>
        <a:bodyPr/>
        <a:lstStyle/>
        <a:p>
          <a:pPr algn="ctr"/>
          <a:r>
            <a:rPr lang="ru-RU" dirty="0"/>
            <a:t>глубокое и детальное понимание содержания и формы текста</a:t>
          </a:r>
        </a:p>
      </dgm:t>
    </dgm:pt>
    <dgm:pt modelId="{7B2A7FFE-DD25-48C5-B574-6B8D97FD1100}" cxnId="{30B1B078-026C-4DB0-936E-30E93EDFB63E}" type="parTrans">
      <dgm:prSet/>
      <dgm:spPr/>
      <dgm:t>
        <a:bodyPr/>
        <a:lstStyle/>
        <a:p>
          <a:endParaRPr lang="ru-RU"/>
        </a:p>
      </dgm:t>
    </dgm:pt>
    <dgm:pt modelId="{B1909064-7D36-4CB5-8B15-D8A8D054BB2C}" cxnId="{30B1B078-026C-4DB0-936E-30E93EDFB63E}" type="sibTrans">
      <dgm:prSet/>
      <dgm:spPr/>
      <dgm:t>
        <a:bodyPr/>
        <a:lstStyle/>
        <a:p>
          <a:endParaRPr lang="ru-RU"/>
        </a:p>
      </dgm:t>
    </dgm:pt>
    <dgm:pt modelId="{3D66A09A-64D7-414E-8F68-6F8BCC4F3AAF}" type="pres">
      <dgm:prSet presAssocID="{42A3B348-EF48-4EF2-951A-05768242E21D}" presName="outerComposite" presStyleCnt="0">
        <dgm:presLayoutVars>
          <dgm:chMax val="5"/>
          <dgm:dir/>
          <dgm:resizeHandles val="exact"/>
        </dgm:presLayoutVars>
      </dgm:prSet>
      <dgm:spPr/>
    </dgm:pt>
    <dgm:pt modelId="{3F4D316C-C37A-4868-A8E6-21BC9FAA163C}" type="pres">
      <dgm:prSet presAssocID="{42A3B348-EF48-4EF2-951A-05768242E21D}" presName="dummyMaxCanvas" presStyleCnt="0">
        <dgm:presLayoutVars/>
      </dgm:prSet>
      <dgm:spPr/>
    </dgm:pt>
    <dgm:pt modelId="{BB67F378-D412-4C55-823C-8541064B3159}" type="pres">
      <dgm:prSet presAssocID="{42A3B348-EF48-4EF2-951A-05768242E21D}" presName="FourNodes_1" presStyleLbl="node1" presStyleIdx="0" presStyleCnt="4">
        <dgm:presLayoutVars>
          <dgm:bulletEnabled val="1"/>
        </dgm:presLayoutVars>
      </dgm:prSet>
      <dgm:spPr/>
    </dgm:pt>
    <dgm:pt modelId="{47D26C73-17FE-47C4-87AC-00825F1E3864}" type="pres">
      <dgm:prSet presAssocID="{42A3B348-EF48-4EF2-951A-05768242E21D}" presName="FourNodes_2" presStyleLbl="node1" presStyleIdx="1" presStyleCnt="4">
        <dgm:presLayoutVars>
          <dgm:bulletEnabled val="1"/>
        </dgm:presLayoutVars>
      </dgm:prSet>
      <dgm:spPr/>
    </dgm:pt>
    <dgm:pt modelId="{72049C55-8BC1-4F4B-991B-AD6054280725}" type="pres">
      <dgm:prSet presAssocID="{42A3B348-EF48-4EF2-951A-05768242E21D}" presName="FourNodes_3" presStyleLbl="node1" presStyleIdx="2" presStyleCnt="4">
        <dgm:presLayoutVars>
          <dgm:bulletEnabled val="1"/>
        </dgm:presLayoutVars>
      </dgm:prSet>
      <dgm:spPr/>
    </dgm:pt>
    <dgm:pt modelId="{DAD8C83C-8F55-469E-B396-E617D511EB65}" type="pres">
      <dgm:prSet presAssocID="{42A3B348-EF48-4EF2-951A-05768242E21D}" presName="FourNodes_4" presStyleLbl="node1" presStyleIdx="3" presStyleCnt="4">
        <dgm:presLayoutVars>
          <dgm:bulletEnabled val="1"/>
        </dgm:presLayoutVars>
      </dgm:prSet>
      <dgm:spPr/>
    </dgm:pt>
    <dgm:pt modelId="{0A400BB7-DBD2-442E-8079-925D918C6AD8}" type="pres">
      <dgm:prSet presAssocID="{42A3B348-EF48-4EF2-951A-05768242E21D}" presName="FourConn_1-2" presStyleLbl="fgAccFollowNode1" presStyleIdx="0" presStyleCnt="3">
        <dgm:presLayoutVars>
          <dgm:bulletEnabled val="1"/>
        </dgm:presLayoutVars>
      </dgm:prSet>
      <dgm:spPr/>
    </dgm:pt>
    <dgm:pt modelId="{187149FD-E34C-4E6C-8F93-B8CFB27BAAE6}" type="pres">
      <dgm:prSet presAssocID="{42A3B348-EF48-4EF2-951A-05768242E21D}" presName="FourConn_2-3" presStyleLbl="fgAccFollowNode1" presStyleIdx="1" presStyleCnt="3">
        <dgm:presLayoutVars>
          <dgm:bulletEnabled val="1"/>
        </dgm:presLayoutVars>
      </dgm:prSet>
      <dgm:spPr/>
    </dgm:pt>
    <dgm:pt modelId="{497252CC-0E73-4EA1-972E-9EFC8AF47412}" type="pres">
      <dgm:prSet presAssocID="{42A3B348-EF48-4EF2-951A-05768242E21D}" presName="FourConn_3-4" presStyleLbl="fgAccFollowNode1" presStyleIdx="2" presStyleCnt="3">
        <dgm:presLayoutVars>
          <dgm:bulletEnabled val="1"/>
        </dgm:presLayoutVars>
      </dgm:prSet>
      <dgm:spPr/>
    </dgm:pt>
    <dgm:pt modelId="{E8EFF249-0534-4792-8D1C-815DBC62D478}" type="pres">
      <dgm:prSet presAssocID="{42A3B348-EF48-4EF2-951A-05768242E21D}" presName="FourNodes_1_text" presStyleLbl="node1" presStyleIdx="3" presStyleCnt="4">
        <dgm:presLayoutVars>
          <dgm:bulletEnabled val="1"/>
        </dgm:presLayoutVars>
      </dgm:prSet>
      <dgm:spPr/>
    </dgm:pt>
    <dgm:pt modelId="{3FD60E4A-E2E2-4BF9-9CD8-C72AC9F56803}" type="pres">
      <dgm:prSet presAssocID="{42A3B348-EF48-4EF2-951A-05768242E21D}" presName="FourNodes_2_text" presStyleLbl="node1" presStyleIdx="3" presStyleCnt="4">
        <dgm:presLayoutVars>
          <dgm:bulletEnabled val="1"/>
        </dgm:presLayoutVars>
      </dgm:prSet>
      <dgm:spPr/>
    </dgm:pt>
    <dgm:pt modelId="{284CCDAF-DF33-4D7E-B2E4-EEF8C4226512}" type="pres">
      <dgm:prSet presAssocID="{42A3B348-EF48-4EF2-951A-05768242E21D}" presName="FourNodes_3_text" presStyleLbl="node1" presStyleIdx="3" presStyleCnt="4">
        <dgm:presLayoutVars>
          <dgm:bulletEnabled val="1"/>
        </dgm:presLayoutVars>
      </dgm:prSet>
      <dgm:spPr/>
    </dgm:pt>
    <dgm:pt modelId="{0E1EE2FC-360F-4C0C-8BB6-4A4A1EF74078}" type="pres">
      <dgm:prSet presAssocID="{42A3B348-EF48-4EF2-951A-05768242E21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C643F05-147D-44F6-BB42-FF07CB0D57B8}" type="presOf" srcId="{885138D4-D53F-4937-BA90-E55A560DACA3}" destId="{284CCDAF-DF33-4D7E-B2E4-EEF8C4226512}" srcOrd="1" destOrd="0" presId="urn:microsoft.com/office/officeart/2005/8/layout/vProcess5"/>
    <dgm:cxn modelId="{6D377A05-E666-47DF-B750-B84E4E803409}" type="presOf" srcId="{1A7572E0-5D3D-46FC-8223-59F6EF6242A7}" destId="{BB67F378-D412-4C55-823C-8541064B3159}" srcOrd="0" destOrd="0" presId="urn:microsoft.com/office/officeart/2005/8/layout/vProcess5"/>
    <dgm:cxn modelId="{D042380D-3450-4932-9D69-84B8F83B969B}" srcId="{42A3B348-EF48-4EF2-951A-05768242E21D}" destId="{1A7572E0-5D3D-46FC-8223-59F6EF6242A7}" srcOrd="0" destOrd="0" parTransId="{D742C07E-8CD7-43F0-9B51-797B7D17B329}" sibTransId="{97B7F977-0477-4159-9E65-C025DBD77CEC}"/>
    <dgm:cxn modelId="{DC9FA121-C2A0-4360-9227-CEAE4A3CF660}" type="presOf" srcId="{885138D4-D53F-4937-BA90-E55A560DACA3}" destId="{72049C55-8BC1-4F4B-991B-AD6054280725}" srcOrd="0" destOrd="0" presId="urn:microsoft.com/office/officeart/2005/8/layout/vProcess5"/>
    <dgm:cxn modelId="{99095622-9ADB-4469-9860-8971776EFED6}" type="presOf" srcId="{B1909064-7D36-4CB5-8B15-D8A8D054BB2C}" destId="{187149FD-E34C-4E6C-8F93-B8CFB27BAAE6}" srcOrd="0" destOrd="0" presId="urn:microsoft.com/office/officeart/2005/8/layout/vProcess5"/>
    <dgm:cxn modelId="{6663CF25-7F4C-41C3-A972-F99725F85F2E}" type="presOf" srcId="{97B7F977-0477-4159-9E65-C025DBD77CEC}" destId="{0A400BB7-DBD2-442E-8079-925D918C6AD8}" srcOrd="0" destOrd="0" presId="urn:microsoft.com/office/officeart/2005/8/layout/vProcess5"/>
    <dgm:cxn modelId="{8BDBB932-8E9D-4061-912D-F43B4C20B774}" type="presOf" srcId="{324F6CA3-0B4A-4564-B0C9-154352434F8A}" destId="{0E1EE2FC-360F-4C0C-8BB6-4A4A1EF74078}" srcOrd="1" destOrd="0" presId="urn:microsoft.com/office/officeart/2005/8/layout/vProcess5"/>
    <dgm:cxn modelId="{4FFD3836-C391-499E-9A54-A2C7554D2296}" type="presOf" srcId="{410710C6-CED0-4F32-81EF-3D7DE1ABA589}" destId="{47D26C73-17FE-47C4-87AC-00825F1E3864}" srcOrd="0" destOrd="0" presId="urn:microsoft.com/office/officeart/2005/8/layout/vProcess5"/>
    <dgm:cxn modelId="{63A97142-D514-49BD-B74B-B7D39EC766E3}" srcId="{42A3B348-EF48-4EF2-951A-05768242E21D}" destId="{885138D4-D53F-4937-BA90-E55A560DACA3}" srcOrd="2" destOrd="0" parTransId="{B12EFF4F-FFB9-4597-86FF-5F23DD225A2F}" sibTransId="{F52960E6-5DA5-4DB3-8274-FA2F1950A119}"/>
    <dgm:cxn modelId="{DE507E63-4F40-4E49-ABD8-4ED098B04731}" srcId="{42A3B348-EF48-4EF2-951A-05768242E21D}" destId="{324F6CA3-0B4A-4564-B0C9-154352434F8A}" srcOrd="3" destOrd="0" parTransId="{4BC27897-A265-437E-B0A2-96A98755EEDD}" sibTransId="{19A2CBCC-DEDF-46C5-B8F1-A24896265621}"/>
    <dgm:cxn modelId="{4D52B76A-1C9A-455A-9BCB-672960D9F940}" type="presOf" srcId="{42A3B348-EF48-4EF2-951A-05768242E21D}" destId="{3D66A09A-64D7-414E-8F68-6F8BCC4F3AAF}" srcOrd="0" destOrd="0" presId="urn:microsoft.com/office/officeart/2005/8/layout/vProcess5"/>
    <dgm:cxn modelId="{30B1B078-026C-4DB0-936E-30E93EDFB63E}" srcId="{42A3B348-EF48-4EF2-951A-05768242E21D}" destId="{410710C6-CED0-4F32-81EF-3D7DE1ABA589}" srcOrd="1" destOrd="0" parTransId="{7B2A7FFE-DD25-48C5-B574-6B8D97FD1100}" sibTransId="{B1909064-7D36-4CB5-8B15-D8A8D054BB2C}"/>
    <dgm:cxn modelId="{78870859-6C74-423F-8084-A99B016D3196}" type="presOf" srcId="{324F6CA3-0B4A-4564-B0C9-154352434F8A}" destId="{DAD8C83C-8F55-469E-B396-E617D511EB65}" srcOrd="0" destOrd="0" presId="urn:microsoft.com/office/officeart/2005/8/layout/vProcess5"/>
    <dgm:cxn modelId="{36938A7C-2CBD-40C0-B0F8-F9BE248CFF74}" type="presOf" srcId="{410710C6-CED0-4F32-81EF-3D7DE1ABA589}" destId="{3FD60E4A-E2E2-4BF9-9CD8-C72AC9F56803}" srcOrd="1" destOrd="0" presId="urn:microsoft.com/office/officeart/2005/8/layout/vProcess5"/>
    <dgm:cxn modelId="{4AA3C1E7-8585-4E77-91DB-21E3F15E2CE5}" type="presOf" srcId="{F52960E6-5DA5-4DB3-8274-FA2F1950A119}" destId="{497252CC-0E73-4EA1-972E-9EFC8AF47412}" srcOrd="0" destOrd="0" presId="urn:microsoft.com/office/officeart/2005/8/layout/vProcess5"/>
    <dgm:cxn modelId="{C3DB0AFD-0D46-4F65-AD57-45BB58FB1735}" type="presOf" srcId="{1A7572E0-5D3D-46FC-8223-59F6EF6242A7}" destId="{E8EFF249-0534-4792-8D1C-815DBC62D478}" srcOrd="1" destOrd="0" presId="urn:microsoft.com/office/officeart/2005/8/layout/vProcess5"/>
    <dgm:cxn modelId="{C604CAF0-6856-484B-BEA1-F3946E9A9819}" type="presParOf" srcId="{3D66A09A-64D7-414E-8F68-6F8BCC4F3AAF}" destId="{3F4D316C-C37A-4868-A8E6-21BC9FAA163C}" srcOrd="0" destOrd="0" presId="urn:microsoft.com/office/officeart/2005/8/layout/vProcess5"/>
    <dgm:cxn modelId="{38969219-1B61-4CC8-BD09-F3AAF73EACF2}" type="presParOf" srcId="{3D66A09A-64D7-414E-8F68-6F8BCC4F3AAF}" destId="{BB67F378-D412-4C55-823C-8541064B3159}" srcOrd="1" destOrd="0" presId="urn:microsoft.com/office/officeart/2005/8/layout/vProcess5"/>
    <dgm:cxn modelId="{845968B4-F199-4916-905F-666D97FA355E}" type="presParOf" srcId="{3D66A09A-64D7-414E-8F68-6F8BCC4F3AAF}" destId="{47D26C73-17FE-47C4-87AC-00825F1E3864}" srcOrd="2" destOrd="0" presId="urn:microsoft.com/office/officeart/2005/8/layout/vProcess5"/>
    <dgm:cxn modelId="{3AB64D51-DA8A-44F9-94D3-3E264DD8CB33}" type="presParOf" srcId="{3D66A09A-64D7-414E-8F68-6F8BCC4F3AAF}" destId="{72049C55-8BC1-4F4B-991B-AD6054280725}" srcOrd="3" destOrd="0" presId="urn:microsoft.com/office/officeart/2005/8/layout/vProcess5"/>
    <dgm:cxn modelId="{95C57C98-04D3-4E93-B688-4F34034A3CA4}" type="presParOf" srcId="{3D66A09A-64D7-414E-8F68-6F8BCC4F3AAF}" destId="{DAD8C83C-8F55-469E-B396-E617D511EB65}" srcOrd="4" destOrd="0" presId="urn:microsoft.com/office/officeart/2005/8/layout/vProcess5"/>
    <dgm:cxn modelId="{BDA97840-629A-4368-AE58-D9466C78E55E}" type="presParOf" srcId="{3D66A09A-64D7-414E-8F68-6F8BCC4F3AAF}" destId="{0A400BB7-DBD2-442E-8079-925D918C6AD8}" srcOrd="5" destOrd="0" presId="urn:microsoft.com/office/officeart/2005/8/layout/vProcess5"/>
    <dgm:cxn modelId="{D14E671D-F78A-420F-8E67-512D3993D7B4}" type="presParOf" srcId="{3D66A09A-64D7-414E-8F68-6F8BCC4F3AAF}" destId="{187149FD-E34C-4E6C-8F93-B8CFB27BAAE6}" srcOrd="6" destOrd="0" presId="urn:microsoft.com/office/officeart/2005/8/layout/vProcess5"/>
    <dgm:cxn modelId="{C98A64A8-7473-4E36-8119-C90A97FA6084}" type="presParOf" srcId="{3D66A09A-64D7-414E-8F68-6F8BCC4F3AAF}" destId="{497252CC-0E73-4EA1-972E-9EFC8AF47412}" srcOrd="7" destOrd="0" presId="urn:microsoft.com/office/officeart/2005/8/layout/vProcess5"/>
    <dgm:cxn modelId="{BDF1113D-98F5-4E72-82D7-0A4648532411}" type="presParOf" srcId="{3D66A09A-64D7-414E-8F68-6F8BCC4F3AAF}" destId="{E8EFF249-0534-4792-8D1C-815DBC62D478}" srcOrd="8" destOrd="0" presId="urn:microsoft.com/office/officeart/2005/8/layout/vProcess5"/>
    <dgm:cxn modelId="{81D2AED2-7828-43D5-9B9F-C789F9EA8932}" type="presParOf" srcId="{3D66A09A-64D7-414E-8F68-6F8BCC4F3AAF}" destId="{3FD60E4A-E2E2-4BF9-9CD8-C72AC9F56803}" srcOrd="9" destOrd="0" presId="urn:microsoft.com/office/officeart/2005/8/layout/vProcess5"/>
    <dgm:cxn modelId="{A26D4668-CA29-4911-82EF-816438AD9044}" type="presParOf" srcId="{3D66A09A-64D7-414E-8F68-6F8BCC4F3AAF}" destId="{284CCDAF-DF33-4D7E-B2E4-EEF8C4226512}" srcOrd="10" destOrd="0" presId="urn:microsoft.com/office/officeart/2005/8/layout/vProcess5"/>
    <dgm:cxn modelId="{FFA347C5-267C-4052-BA94-BACA5E85156A}" type="presParOf" srcId="{3D66A09A-64D7-414E-8F68-6F8BCC4F3AAF}" destId="{0E1EE2FC-360F-4C0C-8BB6-4A4A1EF7407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7F378-D412-4C55-823C-8541064B3159}">
      <dsp:nvSpPr>
        <dsp:cNvPr id="0" name=""/>
        <dsp:cNvSpPr/>
      </dsp:nvSpPr>
      <dsp:spPr>
        <a:xfrm>
          <a:off x="0" y="0"/>
          <a:ext cx="7589520" cy="1068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общее понимание текста, ориентация в тексте</a:t>
          </a:r>
        </a:p>
      </dsp:txBody>
      <dsp:txXfrm>
        <a:off x="31288" y="31288"/>
        <a:ext cx="6346539" cy="1005663"/>
      </dsp:txXfrm>
    </dsp:sp>
    <dsp:sp modelId="{47D26C73-17FE-47C4-87AC-00825F1E3864}">
      <dsp:nvSpPr>
        <dsp:cNvPr id="0" name=""/>
        <dsp:cNvSpPr/>
      </dsp:nvSpPr>
      <dsp:spPr>
        <a:xfrm>
          <a:off x="635622" y="1262464"/>
          <a:ext cx="7589520" cy="1068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глубокое и детальное понимание содержания и формы текста</a:t>
          </a:r>
        </a:p>
      </dsp:txBody>
      <dsp:txXfrm>
        <a:off x="666910" y="1293752"/>
        <a:ext cx="6196966" cy="1005663"/>
      </dsp:txXfrm>
    </dsp:sp>
    <dsp:sp modelId="{72049C55-8BC1-4F4B-991B-AD6054280725}">
      <dsp:nvSpPr>
        <dsp:cNvPr id="0" name=""/>
        <dsp:cNvSpPr/>
      </dsp:nvSpPr>
      <dsp:spPr>
        <a:xfrm>
          <a:off x="1261757" y="2524929"/>
          <a:ext cx="7589520" cy="1068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использование информации из текста для различных целей</a:t>
          </a:r>
        </a:p>
      </dsp:txBody>
      <dsp:txXfrm>
        <a:off x="1293045" y="2556217"/>
        <a:ext cx="6206453" cy="1005663"/>
      </dsp:txXfrm>
    </dsp:sp>
    <dsp:sp modelId="{DAD8C83C-8F55-469E-B396-E617D511EB65}">
      <dsp:nvSpPr>
        <dsp:cNvPr id="0" name=""/>
        <dsp:cNvSpPr/>
      </dsp:nvSpPr>
      <dsp:spPr>
        <a:xfrm>
          <a:off x="1897379" y="3787393"/>
          <a:ext cx="7589520" cy="1068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осмысление и оценка содержания и формы текста</a:t>
          </a:r>
        </a:p>
      </dsp:txBody>
      <dsp:txXfrm>
        <a:off x="1928667" y="3818681"/>
        <a:ext cx="6196966" cy="1005663"/>
      </dsp:txXfrm>
    </dsp:sp>
    <dsp:sp modelId="{0A400BB7-DBD2-442E-8079-925D918C6AD8}">
      <dsp:nvSpPr>
        <dsp:cNvPr id="0" name=""/>
        <dsp:cNvSpPr/>
      </dsp:nvSpPr>
      <dsp:spPr>
        <a:xfrm>
          <a:off x="6895164" y="818174"/>
          <a:ext cx="694355" cy="69435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/>
        </a:p>
      </dsp:txBody>
      <dsp:txXfrm>
        <a:off x="7051394" y="818174"/>
        <a:ext cx="381895" cy="522502"/>
      </dsp:txXfrm>
    </dsp:sp>
    <dsp:sp modelId="{187149FD-E34C-4E6C-8F93-B8CFB27BAAE6}">
      <dsp:nvSpPr>
        <dsp:cNvPr id="0" name=""/>
        <dsp:cNvSpPr/>
      </dsp:nvSpPr>
      <dsp:spPr>
        <a:xfrm>
          <a:off x="7530786" y="2080638"/>
          <a:ext cx="694355" cy="69435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/>
        </a:p>
      </dsp:txBody>
      <dsp:txXfrm>
        <a:off x="7687016" y="2080638"/>
        <a:ext cx="381895" cy="522502"/>
      </dsp:txXfrm>
    </dsp:sp>
    <dsp:sp modelId="{497252CC-0E73-4EA1-972E-9EFC8AF47412}">
      <dsp:nvSpPr>
        <dsp:cNvPr id="0" name=""/>
        <dsp:cNvSpPr/>
      </dsp:nvSpPr>
      <dsp:spPr>
        <a:xfrm>
          <a:off x="8156922" y="3343103"/>
          <a:ext cx="694355" cy="69435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/>
        </a:p>
      </dsp:txBody>
      <dsp:txXfrm>
        <a:off x="8313152" y="3343103"/>
        <a:ext cx="381895" cy="522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E4B45-0264-44CB-9E6E-EE9CD02747C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8197C-C7A5-45F8-BF45-97FA8529403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8197C-C7A5-45F8-BF45-97FA8529403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A280-558F-4B3F-85E9-E49E5DF4E04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0C10-6CB7-4100-92AE-27BC6F858E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A280-558F-4B3F-85E9-E49E5DF4E04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0C10-6CB7-4100-92AE-27BC6F858E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A280-558F-4B3F-85E9-E49E5DF4E04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0C10-6CB7-4100-92AE-27BC6F858E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A280-558F-4B3F-85E9-E49E5DF4E04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0C10-6CB7-4100-92AE-27BC6F858E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A280-558F-4B3F-85E9-E49E5DF4E04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0C10-6CB7-4100-92AE-27BC6F858E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A280-558F-4B3F-85E9-E49E5DF4E04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0C10-6CB7-4100-92AE-27BC6F858E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A280-558F-4B3F-85E9-E49E5DF4E04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0C10-6CB7-4100-92AE-27BC6F858E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A280-558F-4B3F-85E9-E49E5DF4E04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0C10-6CB7-4100-92AE-27BC6F858E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A280-558F-4B3F-85E9-E49E5DF4E04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0C10-6CB7-4100-92AE-27BC6F858E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A280-558F-4B3F-85E9-E49E5DF4E04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0C10-6CB7-4100-92AE-27BC6F858E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A280-558F-4B3F-85E9-E49E5DF4E04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0C10-6CB7-4100-92AE-27BC6F858E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2A280-558F-4B3F-85E9-E49E5DF4E04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20C10-6CB7-4100-92AE-27BC6F858E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33" y="2548646"/>
            <a:ext cx="5441923" cy="3674548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12169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75138" y="762000"/>
            <a:ext cx="11359662" cy="5414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solidFill>
                  <a:srgbClr val="0000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</a:t>
            </a:r>
            <a:r>
              <a:rPr lang="ru-RU" sz="2400" b="1" dirty="0">
                <a:solidFill>
                  <a:srgbClr val="0000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Кластер, карта памяти, «ёжик»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 Учитель пишет на доске ключевое слово. Обучающимся нужно подобрать к данному слову спонтанные ассоциации, которые записываются на доске в форме списка. Затем текст, в котором речь идет о выше названном ключевом слове, раздается обучающимся. Его читают и пересказывают.</a:t>
            </a:r>
            <a:br>
              <a:rPr lang="ru-RU" sz="2400" dirty="0"/>
            </a:br>
            <a:r>
              <a:rPr lang="ru-RU" sz="2400" b="1" dirty="0">
                <a:solidFill>
                  <a:srgbClr val="0000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«Читай и угадывай!» 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Обучающиеся получают следующее задание: читай и угадывай. Возьмите линейку или лист бумаги, положите на текст и прикройте часть строки. Теперь попытайтесь угадать слова и прочесть несколько   предложений. После этого обучающиеся читают и пересказывают весь текст.</a:t>
            </a:r>
            <a:endParaRPr lang="ru-R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491" y="3429000"/>
            <a:ext cx="4398840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08534"/>
            <a:ext cx="4094922" cy="30249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09870" cy="1325880"/>
          </a:xfrm>
        </p:spPr>
        <p:txBody>
          <a:bodyPr>
            <a:normAutofit fontScale="90000"/>
          </a:bodyPr>
          <a:p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Текстовой этап (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Reading)</a:t>
            </a:r>
            <a:br>
              <a:rPr lang="ru-RU" b="1" dirty="0">
                <a:solidFill>
                  <a:srgbClr val="0000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ru-RU" alt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81075" y="1018540"/>
            <a:ext cx="6026785" cy="4693285"/>
          </a:xfrm>
        </p:spPr>
        <p:txBody>
          <a:bodyPr>
            <a:normAutofit fontScale="70000"/>
          </a:bodyPr>
          <a:lstStyle/>
          <a:p>
            <a:pPr algn="just">
              <a:buNone/>
            </a:pPr>
            <a:r>
              <a:rPr lang="ru-RU" sz="2600" b="1" dirty="0">
                <a:solidFill>
                  <a:srgbClr val="0000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«Чтение по диагонали» </a:t>
            </a:r>
            <a:r>
              <a:rPr lang="ru-RU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Учитель дает рабочий лист с текстом. Обучающиеся прикрывают листом бумаги часть текста по диагонали и читают видимую часть. Затем учитель собирает тексты, и обучающиеся по памяти отвечают на следующие вопросы: Что является темой? Какой  точки зрения  придерживается автор? После этого текст читают и   пересказывают.</a:t>
            </a:r>
            <a:endParaRPr lang="ru-RU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None/>
            </a:pPr>
            <a:r>
              <a:rPr lang="ru-RU" sz="2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«Кто читает?» </a:t>
            </a:r>
            <a:r>
              <a:rPr lang="ru-RU" sz="2600" dirty="0">
                <a:latin typeface="+mj-lt"/>
                <a:cs typeface="Times New Roman" panose="02020603050405020304" pitchFamily="18" charset="0"/>
              </a:rPr>
              <a:t>Обучающиеся получают небольшой текст (отрывок текста) для выразительного чтения, вместе с тем учитель дает им список возможных ролей. Каждый обучающийся выбирает себе роль, которая, по его мнению, оптимально подходит к тексту (отрывку текста). После небольшой подготовки каждый читает текст (отрывок) также</a:t>
            </a:r>
            <a:br>
              <a:rPr lang="ru-RU" sz="2600" dirty="0">
                <a:latin typeface="+mj-lt"/>
                <a:cs typeface="Times New Roman" panose="02020603050405020304" pitchFamily="18" charset="0"/>
              </a:rPr>
            </a:br>
            <a:r>
              <a:rPr lang="ru-RU" sz="2600" dirty="0">
                <a:latin typeface="+mj-lt"/>
                <a:cs typeface="Times New Roman" panose="02020603050405020304" pitchFamily="18" charset="0"/>
              </a:rPr>
              <a:t>выразительно, как, по его мнению, прочитал бы его выбранный персонаж. Класс должен угадать, кто это читает и в какой ситуации.</a:t>
            </a:r>
            <a:endParaRPr lang="ru-RU" sz="2600" dirty="0">
              <a:latin typeface="+mj-lt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0" name="Замещающее содержимое 99"/>
          <p:cNvPicPr/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856095" y="2205355"/>
            <a:ext cx="3737610" cy="2898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5815"/>
            <a:ext cx="5413513" cy="56611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b="1" dirty="0"/>
              <a:t> </a:t>
            </a:r>
            <a:r>
              <a:rPr lang="ru-RU" sz="2400" b="1" dirty="0">
                <a:solidFill>
                  <a:srgbClr val="0000FF"/>
                </a:solidFill>
                <a:latin typeface="+mj-lt"/>
              </a:rPr>
              <a:t>«Диктант-фантазия» </a:t>
            </a:r>
            <a:r>
              <a:rPr lang="ru-RU" sz="2400" dirty="0">
                <a:latin typeface="+mj-lt"/>
              </a:rPr>
              <a:t>Учитель диктует начало истории (текста). Затем он предлагает продолжить историю одним-двумя предложениями. При этом учащимся нельзя предугадывать сам сюжет истории, а следует расширить и приукрасить продиктованное. Сюда подходят небольшие истории, притчи, короткие детские сказки, анекдоты. В конце каждый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ученик  зачитывает свою историю, затем учитель читает вслух сам оригинал.</a:t>
            </a:r>
            <a:endParaRPr lang="ru-RU" sz="2400" dirty="0">
              <a:latin typeface="+mj-lt"/>
            </a:endParaRPr>
          </a:p>
          <a:p>
            <a:pPr>
              <a:buNone/>
            </a:pPr>
            <a:r>
              <a:rPr lang="ru-RU" sz="2400" b="1" dirty="0">
                <a:solidFill>
                  <a:srgbClr val="0000FF"/>
                </a:solidFill>
                <a:latin typeface="+mj-lt"/>
              </a:rPr>
              <a:t>«Текст и словарь» </a:t>
            </a:r>
            <a:r>
              <a:rPr lang="ru-RU" sz="2400" dirty="0">
                <a:latin typeface="+mj-lt"/>
              </a:rPr>
              <a:t>Учитель дает короткий текст для перевода. Обучающиеся работают в трех подгруппах: одна подгруппа работает без словаря, другая – с одноязычным, а третья – с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двуязычным словарем. При обсуждении сравниваются все три версии перевода.</a:t>
            </a:r>
            <a:endParaRPr lang="ru-RU" sz="2400" dirty="0">
              <a:latin typeface="+mj-lt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03868" y="808672"/>
            <a:ext cx="5413513" cy="50768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56990" cy="358140"/>
          </a:xfrm>
        </p:spPr>
        <p:txBody>
          <a:bodyPr>
            <a:normAutofit fontScale="90000"/>
          </a:bodyPr>
          <a:p>
            <a:endParaRPr lang="ru-RU" alt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285240"/>
            <a:ext cx="5551170" cy="4864100"/>
          </a:xfrm>
        </p:spPr>
        <p:txBody>
          <a:bodyPr>
            <a:normAutofit fontScale="65000" lnSpcReduction="20000"/>
          </a:bodyPr>
          <a:lstStyle/>
          <a:p>
            <a:pPr>
              <a:buNone/>
            </a:pPr>
            <a:r>
              <a:rPr lang="ru-RU" sz="3200" b="1" dirty="0">
                <a:solidFill>
                  <a:srgbClr val="0000FF"/>
                </a:solidFill>
                <a:latin typeface="+mj-lt"/>
              </a:rPr>
              <a:t>«Редактирование перевода» </a:t>
            </a:r>
            <a:r>
              <a:rPr lang="ru-RU" sz="3200" dirty="0">
                <a:latin typeface="+mj-lt"/>
              </a:rPr>
              <a:t>Учитель раздает разные короткие тексты (на одну тему). Обучающиеся в подгруппах готовят перевод (на родной или иностранный язык). Подгруппы обмениваются текстами перевода, оставляя при себе исходные тексты. Перевод редактируется и</a:t>
            </a:r>
            <a:r>
              <a:rPr lang="en-US" altLang="ru-RU" sz="3200" dirty="0">
                <a:latin typeface="+mj-lt"/>
              </a:rPr>
              <a:t> </a:t>
            </a:r>
            <a:r>
              <a:rPr lang="ru-RU" sz="3200" dirty="0">
                <a:latin typeface="+mj-lt"/>
              </a:rPr>
              <a:t>оценивается в подгруппах: перечисляются лексические, синтаксические,</a:t>
            </a:r>
            <a:br>
              <a:rPr lang="ru-RU" sz="3200" dirty="0">
                <a:latin typeface="+mj-lt"/>
              </a:rPr>
            </a:br>
            <a:r>
              <a:rPr lang="ru-RU" sz="3200" dirty="0">
                <a:latin typeface="+mj-lt"/>
              </a:rPr>
              <a:t>идиоматические недостатки.</a:t>
            </a:r>
            <a:endParaRPr lang="ru-RU" sz="3200" dirty="0">
              <a:latin typeface="+mj-lt"/>
            </a:endParaRPr>
          </a:p>
          <a:p>
            <a:pPr>
              <a:buNone/>
            </a:pPr>
            <a:r>
              <a:rPr lang="ru-RU" sz="3200" b="1" dirty="0">
                <a:solidFill>
                  <a:srgbClr val="0000FF"/>
                </a:solidFill>
                <a:latin typeface="+mj-lt"/>
              </a:rPr>
              <a:t>«Бинго»  </a:t>
            </a:r>
            <a:r>
              <a:rPr lang="ru-RU" sz="3200" dirty="0">
                <a:latin typeface="+mj-lt"/>
              </a:rPr>
              <a:t>Учитель дает таблицу, в которой находятся определенные слова. Обучающиеся слушают текст, в котором есть слова, присутствующие в таблице, и, во время прослушивания отмечают их. Тот, кто отметил все слова, кричит БИНГО! По окончании учитель раздает текст, обучающиеся читают его и пересказывают.</a:t>
            </a:r>
            <a:endParaRPr lang="ru-RU" sz="3200" dirty="0">
              <a:latin typeface="+mj-lt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8455" y="3154680"/>
            <a:ext cx="3353435" cy="33293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677" y="365042"/>
            <a:ext cx="3816626" cy="2545660"/>
          </a:xfrm>
          <a:prstGeom prst="rect">
            <a:avLst/>
          </a:prstGeom>
        </p:spPr>
      </p:pic>
      <p:pic>
        <p:nvPicPr>
          <p:cNvPr id="101" name="Замещающее содержимое 100"/>
          <p:cNvPicPr/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99480" y="2117090"/>
            <a:ext cx="2550160" cy="2054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0940" y="365125"/>
            <a:ext cx="4848860" cy="5812155"/>
          </a:xfrm>
        </p:spPr>
        <p:txBody>
          <a:bodyPr>
            <a:normAutofit fontScale="60000"/>
          </a:bodyPr>
          <a:lstStyle/>
          <a:p>
            <a:pPr>
              <a:buNone/>
            </a:pPr>
            <a:r>
              <a:rPr lang="ru-RU" sz="3500" b="1" dirty="0">
                <a:solidFill>
                  <a:srgbClr val="0000FF"/>
                </a:solidFill>
                <a:latin typeface="+mj-lt"/>
              </a:rPr>
              <a:t>«Текст с пропущенными словами»</a:t>
            </a:r>
            <a:br>
              <a:rPr lang="ru-RU" sz="3500" b="1" dirty="0">
                <a:latin typeface="+mj-lt"/>
              </a:rPr>
            </a:br>
            <a:r>
              <a:rPr lang="ru-RU" sz="3500" i="1" u="sng" dirty="0">
                <a:latin typeface="+mj-lt"/>
              </a:rPr>
              <a:t>Вариант А.</a:t>
            </a:r>
            <a:r>
              <a:rPr lang="ru-RU" sz="3500" i="1" dirty="0">
                <a:latin typeface="+mj-lt"/>
              </a:rPr>
              <a:t> </a:t>
            </a:r>
            <a:r>
              <a:rPr lang="ru-RU" sz="3500" dirty="0">
                <a:latin typeface="+mj-lt"/>
              </a:rPr>
              <a:t>Учитель раздает лист с текстом, где пропущены слова. Обучающиеся работают в группах по двое и заполняют пропуски самостоятельно.</a:t>
            </a:r>
            <a:br>
              <a:rPr lang="ru-RU" sz="3500" dirty="0">
                <a:latin typeface="+mj-lt"/>
              </a:rPr>
            </a:br>
            <a:r>
              <a:rPr lang="ru-RU" sz="3500" i="1" u="sng" dirty="0">
                <a:latin typeface="+mj-lt"/>
              </a:rPr>
              <a:t>Вариант Б.</a:t>
            </a:r>
            <a:r>
              <a:rPr lang="ru-RU" sz="3500" i="1" dirty="0">
                <a:latin typeface="+mj-lt"/>
              </a:rPr>
              <a:t> </a:t>
            </a:r>
            <a:r>
              <a:rPr lang="ru-RU" sz="3500" dirty="0">
                <a:latin typeface="+mj-lt"/>
              </a:rPr>
              <a:t>Учитель раздает текст с пропусками и список с пропущенными и лишними словами, которые расположены в алфавитном порядке. Обучающиеся работают над текстом в маленьких группах.</a:t>
            </a:r>
            <a:endParaRPr lang="ru-RU" sz="3500" dirty="0">
              <a:latin typeface="+mj-lt"/>
            </a:endParaRPr>
          </a:p>
          <a:p>
            <a:pPr>
              <a:buNone/>
            </a:pPr>
            <a:r>
              <a:rPr lang="ru-RU" sz="3200" b="1" dirty="0">
                <a:latin typeface="+mj-lt"/>
              </a:rPr>
              <a:t> </a:t>
            </a:r>
            <a:r>
              <a:rPr lang="ru-RU" sz="3200" b="1" dirty="0">
                <a:solidFill>
                  <a:srgbClr val="0000FF"/>
                </a:solidFill>
                <a:latin typeface="+mj-lt"/>
              </a:rPr>
              <a:t>«</a:t>
            </a:r>
            <a:r>
              <a:rPr lang="ru-RU" sz="3200" b="1" dirty="0" err="1">
                <a:solidFill>
                  <a:srgbClr val="0000FF"/>
                </a:solidFill>
                <a:latin typeface="+mj-lt"/>
              </a:rPr>
              <a:t>Puzzle</a:t>
            </a:r>
            <a:r>
              <a:rPr lang="ru-RU" sz="3200" b="1" dirty="0">
                <a:solidFill>
                  <a:srgbClr val="0000FF"/>
                </a:solidFill>
                <a:latin typeface="+mj-lt"/>
              </a:rPr>
              <a:t>» </a:t>
            </a:r>
            <a:r>
              <a:rPr lang="ru-RU" sz="3200" dirty="0">
                <a:latin typeface="+mj-lt"/>
              </a:rPr>
              <a:t>Учитель предварительно разрезает несколько текстов и перемешивает их. Ученики работают в маленьких группах и реконструируют данные тексты в нужной последовательности. Учитель может также к данным текстам добавить сюжетные</a:t>
            </a:r>
            <a:br>
              <a:rPr lang="ru-RU" sz="3200" dirty="0">
                <a:latin typeface="+mj-lt"/>
              </a:rPr>
            </a:br>
            <a:r>
              <a:rPr lang="ru-RU" sz="3200" dirty="0">
                <a:latin typeface="+mj-lt"/>
              </a:rPr>
              <a:t>фотографии, картинки, отрывки из других текстов.</a:t>
            </a:r>
            <a:endParaRPr lang="ru-RU" sz="3200" dirty="0">
              <a:latin typeface="+mj-lt"/>
            </a:endParaRPr>
          </a:p>
          <a:p>
            <a:endParaRPr lang="ru-RU" dirty="0"/>
          </a:p>
        </p:txBody>
      </p:sp>
      <p:pic>
        <p:nvPicPr>
          <p:cNvPr id="102" name="Замещающее содержимое 101"/>
          <p:cNvPicPr/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315075" y="1170305"/>
            <a:ext cx="5181600" cy="43516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030" y="422031"/>
            <a:ext cx="10931769" cy="7104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>
                <a:solidFill>
                  <a:srgbClr val="0000FF"/>
                </a:solidFill>
                <a:latin typeface="+mj-lt"/>
              </a:rPr>
              <a:t>«</a:t>
            </a:r>
            <a:r>
              <a:rPr lang="ru-RU" sz="2400" b="1" dirty="0">
                <a:solidFill>
                  <a:srgbClr val="0000FF"/>
                </a:solidFill>
                <a:latin typeface="+mj-lt"/>
              </a:rPr>
              <a:t>Тонкий и Толстый вопрос»  </a:t>
            </a:r>
            <a:r>
              <a:rPr lang="ru-RU" sz="2400" dirty="0">
                <a:latin typeface="+mj-lt"/>
              </a:rPr>
              <a:t>Стратегия позволяет формировать: умение формулировать вопросы и умение соотносить понятия.</a:t>
            </a:r>
            <a:endParaRPr lang="ru-RU" sz="2400" dirty="0">
              <a:latin typeface="+mj-lt"/>
            </a:endParaRPr>
          </a:p>
          <a:p>
            <a:r>
              <a:rPr lang="ru-RU" sz="2400" dirty="0">
                <a:latin typeface="+mj-lt"/>
              </a:rPr>
              <a:t>Тонкий вопрос предполагает однозначный краткий ответ.</a:t>
            </a:r>
            <a:endParaRPr lang="ru-RU" sz="2400" dirty="0">
              <a:latin typeface="+mj-lt"/>
            </a:endParaRPr>
          </a:p>
          <a:p>
            <a:r>
              <a:rPr lang="ru-RU" sz="2400" dirty="0">
                <a:latin typeface="+mj-lt"/>
              </a:rPr>
              <a:t>Толстый вопрос предполагает ответ развернутый.</a:t>
            </a:r>
            <a:endParaRPr lang="ru-RU" sz="2400" dirty="0">
              <a:latin typeface="+mj-lt"/>
            </a:endParaRPr>
          </a:p>
          <a:p>
            <a:pPr>
              <a:buNone/>
            </a:pPr>
            <a:endParaRPr lang="ru-RU" sz="4500" dirty="0">
              <a:latin typeface="+mj-lt"/>
            </a:endParaRPr>
          </a:p>
          <a:p>
            <a:endParaRPr lang="ru-RU" sz="9800" dirty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8" y="2716696"/>
            <a:ext cx="4897394" cy="37192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984" y="2146852"/>
            <a:ext cx="4872609" cy="455212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Послетекстовой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200" b="1" dirty="0">
                <a:solidFill>
                  <a:srgbClr val="0000FF"/>
                </a:solidFill>
                <a:latin typeface="+mj-lt"/>
              </a:rPr>
              <a:t>«</a:t>
            </a:r>
            <a:r>
              <a:rPr lang="ru-RU" sz="2000" b="1" dirty="0">
                <a:solidFill>
                  <a:srgbClr val="0000FF"/>
                </a:solidFill>
                <a:latin typeface="+mj-lt"/>
              </a:rPr>
              <a:t>Редукция текста» </a:t>
            </a:r>
            <a:r>
              <a:rPr lang="ru-RU" sz="2000" dirty="0">
                <a:latin typeface="+mj-lt"/>
              </a:rPr>
              <a:t>Учитель раздает лист с текстом (20-30 предложений). Обучающиеся читают текст и сокращают предложенный текст до 10 предложений.</a:t>
            </a:r>
            <a:br>
              <a:rPr lang="ru-RU" sz="2000" dirty="0">
                <a:latin typeface="+mj-lt"/>
              </a:rPr>
            </a:br>
            <a:r>
              <a:rPr lang="ru-RU" sz="2000" b="1" dirty="0">
                <a:solidFill>
                  <a:srgbClr val="0000FF"/>
                </a:solidFill>
                <a:latin typeface="+mj-lt"/>
              </a:rPr>
              <a:t>«Измени сюжет!» </a:t>
            </a:r>
            <a:r>
              <a:rPr lang="ru-RU" sz="2000" dirty="0">
                <a:latin typeface="+mj-lt"/>
              </a:rPr>
              <a:t>Учитель раздает лист с текстом. Обучающиеся читают текст и изменяют логическое</a:t>
            </a:r>
            <a:br>
              <a:rPr lang="ru-RU" sz="2000" dirty="0">
                <a:latin typeface="+mj-lt"/>
              </a:rPr>
            </a:br>
            <a:r>
              <a:rPr lang="ru-RU" sz="2000" dirty="0">
                <a:latin typeface="+mj-lt"/>
              </a:rPr>
              <a:t>содержание (сюжет) текста. Затем каждый ученик зачитывает свою версию.</a:t>
            </a:r>
            <a:br>
              <a:rPr lang="ru-RU" sz="2000" dirty="0">
                <a:latin typeface="+mj-lt"/>
              </a:rPr>
            </a:br>
            <a:r>
              <a:rPr lang="ru-RU" sz="2000" b="1" dirty="0">
                <a:solidFill>
                  <a:srgbClr val="0000FF"/>
                </a:solidFill>
                <a:latin typeface="+mj-lt"/>
              </a:rPr>
              <a:t>«Озаглавь текст!» </a:t>
            </a:r>
            <a:r>
              <a:rPr lang="ru-RU" sz="2000" dirty="0">
                <a:latin typeface="+mj-lt"/>
              </a:rPr>
              <a:t>Учитель раздает лист с текстом (с или без заглавия). Обучающиеся читают текст, озаглавливают его или придумывают другой заголовок.</a:t>
            </a:r>
            <a:br>
              <a:rPr lang="ru-RU" sz="2000" dirty="0">
                <a:latin typeface="+mj-lt"/>
              </a:rPr>
            </a:br>
            <a:endParaRPr lang="ru-RU" sz="2000" dirty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23960" y="2292985"/>
            <a:ext cx="3280410" cy="3700145"/>
          </a:xfrm>
          <a:prstGeom prst="rect">
            <a:avLst/>
          </a:prstGeom>
        </p:spPr>
      </p:pic>
      <p:pic>
        <p:nvPicPr>
          <p:cNvPr id="103" name="Замещающее содержимое 102"/>
          <p:cNvPicPr/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39460" y="1416685"/>
            <a:ext cx="2835910" cy="34778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39969"/>
            <a:ext cx="11453445" cy="588388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>
                <a:solidFill>
                  <a:srgbClr val="0000FF"/>
                </a:solidFill>
                <a:latin typeface="+mj-lt"/>
              </a:rPr>
              <a:t>«</a:t>
            </a:r>
            <a:r>
              <a:rPr lang="ru-RU" b="1" dirty="0">
                <a:solidFill>
                  <a:srgbClr val="0000FF"/>
                </a:solidFill>
                <a:latin typeface="+mj-lt"/>
              </a:rPr>
              <a:t>Дефиниция»</a:t>
            </a:r>
            <a:r>
              <a:rPr lang="en-US" altLang="ru-RU" b="1" dirty="0">
                <a:solidFill>
                  <a:srgbClr val="0000FF"/>
                </a:solidFill>
                <a:latin typeface="+mj-lt"/>
              </a:rPr>
              <a:t> (</a:t>
            </a:r>
            <a:r>
              <a:rPr lang="ru-RU" altLang="ru-RU" b="1" dirty="0">
                <a:solidFill>
                  <a:srgbClr val="0000FF"/>
                </a:solidFill>
                <a:latin typeface="+mj-lt"/>
              </a:rPr>
              <a:t>рееления, синонимы)</a:t>
            </a:r>
            <a:r>
              <a:rPr lang="ru-RU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ru-RU" dirty="0">
                <a:latin typeface="+mj-lt"/>
              </a:rPr>
              <a:t>Учитель раздает лист с текстом. Обучающиеся читают текст и заменяют выделенные слова дефинициями.</a:t>
            </a:r>
            <a:endParaRPr lang="ru-RU" dirty="0">
              <a:latin typeface="+mj-lt"/>
            </a:endParaRPr>
          </a:p>
          <a:p>
            <a:pPr>
              <a:buNone/>
            </a:pPr>
            <a:r>
              <a:rPr lang="ru-RU" b="1" dirty="0">
                <a:solidFill>
                  <a:srgbClr val="0000FF"/>
                </a:solidFill>
                <a:latin typeface="+mj-lt"/>
              </a:rPr>
              <a:t>«Изменение перспективы»</a:t>
            </a:r>
            <a:br>
              <a:rPr lang="ru-RU" b="1" dirty="0">
                <a:latin typeface="+mj-lt"/>
              </a:rPr>
            </a:br>
            <a:r>
              <a:rPr lang="ru-RU" dirty="0">
                <a:latin typeface="+mj-lt"/>
              </a:rPr>
              <a:t>Учитель раздает лист с текстом. Обучающиеся читают текст и  рассказывают эту историю с позиции каждого из действующих лиц):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А) … рассказывает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Б) … рассказывает</a:t>
            </a:r>
            <a:endParaRPr lang="ru-RU" dirty="0">
              <a:latin typeface="+mj-lt"/>
            </a:endParaRPr>
          </a:p>
          <a:p>
            <a:pPr>
              <a:buNone/>
            </a:pPr>
            <a:r>
              <a:rPr lang="ru-RU" b="1" dirty="0">
                <a:solidFill>
                  <a:srgbClr val="0000FF"/>
                </a:solidFill>
                <a:latin typeface="+mj-lt"/>
              </a:rPr>
              <a:t>«Совершенствование стиля» </a:t>
            </a:r>
            <a:r>
              <a:rPr lang="ru-RU" dirty="0">
                <a:latin typeface="+mj-lt"/>
              </a:rPr>
              <a:t>Учитель раздает лист с текстом. Обучающиеся читают текст и пишут к нему вывод. Затем ученик обменивается со своим соседом своим выводом и улучшает свой стиль, т.е. " приукрашивают" свои выводы именами прилагательными, сложноподчиненными предложениями. Далее идет обсуждение результатов.</a:t>
            </a:r>
            <a:br>
              <a:rPr lang="ru-RU" dirty="0">
                <a:latin typeface="+mj-lt"/>
              </a:rPr>
            </a:br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269632"/>
            <a:ext cx="6619462" cy="63304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b="1" dirty="0">
                <a:solidFill>
                  <a:srgbClr val="0000FF"/>
                </a:solidFill>
                <a:latin typeface="+mj-lt"/>
              </a:rPr>
              <a:t>«Реклама» </a:t>
            </a:r>
            <a:r>
              <a:rPr lang="ru-RU" sz="1900" dirty="0">
                <a:latin typeface="+mj-lt"/>
              </a:rPr>
              <a:t>Учитель раздает лист с текстом. Обучающиеся читают текст, рисуют на тему текста красивую рекламу и подбирают к рисунку подходящий </a:t>
            </a:r>
            <a:r>
              <a:rPr lang="ru-RU" sz="1900" dirty="0" err="1">
                <a:latin typeface="+mj-lt"/>
              </a:rPr>
              <a:t>слоган</a:t>
            </a:r>
            <a:r>
              <a:rPr lang="ru-RU" sz="1900" dirty="0">
                <a:latin typeface="+mj-lt"/>
              </a:rPr>
              <a:t>.</a:t>
            </a:r>
            <a:endParaRPr lang="ru-RU" sz="1900" dirty="0">
              <a:latin typeface="+mj-lt"/>
            </a:endParaRPr>
          </a:p>
          <a:p>
            <a:pPr>
              <a:buNone/>
            </a:pPr>
            <a:r>
              <a:rPr lang="ru-RU" sz="1900" b="1" dirty="0">
                <a:solidFill>
                  <a:srgbClr val="0000FF"/>
                </a:solidFill>
                <a:latin typeface="+mj-lt"/>
              </a:rPr>
              <a:t>«Изменение временной формы» </a:t>
            </a:r>
            <a:r>
              <a:rPr lang="ru-RU" sz="1900" dirty="0">
                <a:latin typeface="+mj-lt"/>
              </a:rPr>
              <a:t>Учитель раздает лист с текстом. Обучающиеся читают текст, далее изменяют временную форму и пересказывают.</a:t>
            </a:r>
            <a:endParaRPr lang="ru-RU" sz="1900" dirty="0">
              <a:latin typeface="+mj-lt"/>
            </a:endParaRPr>
          </a:p>
          <a:p>
            <a:pPr>
              <a:buNone/>
            </a:pPr>
            <a:r>
              <a:rPr lang="ru-RU" sz="1900" b="1" dirty="0">
                <a:solidFill>
                  <a:srgbClr val="0000FF"/>
                </a:solidFill>
                <a:latin typeface="+mj-lt"/>
              </a:rPr>
              <a:t>«Изменение типа текста»  </a:t>
            </a:r>
            <a:r>
              <a:rPr lang="ru-RU" sz="1900" dirty="0">
                <a:latin typeface="+mj-lt"/>
              </a:rPr>
              <a:t>Учитель раздает лист с текстом. Обучающиеся читают текст и представляют тематику текста в форме:</a:t>
            </a:r>
            <a:br>
              <a:rPr lang="ru-RU" sz="1900" dirty="0">
                <a:latin typeface="+mj-lt"/>
              </a:rPr>
            </a:br>
            <a:r>
              <a:rPr lang="ru-RU" sz="1900" dirty="0">
                <a:latin typeface="+mj-lt"/>
              </a:rPr>
              <a:t>А) рекламы</a:t>
            </a:r>
            <a:br>
              <a:rPr lang="ru-RU" sz="1900" dirty="0">
                <a:latin typeface="+mj-lt"/>
              </a:rPr>
            </a:br>
            <a:r>
              <a:rPr lang="ru-RU" sz="1900" dirty="0">
                <a:latin typeface="+mj-lt"/>
              </a:rPr>
              <a:t>Б) объявления</a:t>
            </a:r>
            <a:br>
              <a:rPr lang="ru-RU" sz="1900" dirty="0">
                <a:latin typeface="+mj-lt"/>
              </a:rPr>
            </a:br>
            <a:r>
              <a:rPr lang="ru-RU" sz="1900" dirty="0">
                <a:latin typeface="+mj-lt"/>
              </a:rPr>
              <a:t>В) дневника</a:t>
            </a:r>
            <a:br>
              <a:rPr lang="ru-RU" sz="1900" dirty="0">
                <a:latin typeface="+mj-lt"/>
              </a:rPr>
            </a:br>
            <a:r>
              <a:rPr lang="ru-RU" sz="1900" dirty="0">
                <a:latin typeface="+mj-lt"/>
              </a:rPr>
              <a:t>Г) письма к другу</a:t>
            </a:r>
            <a:br>
              <a:rPr lang="ru-RU" dirty="0">
                <a:latin typeface="+mj-lt"/>
              </a:rPr>
            </a:br>
            <a:endParaRPr lang="ru-RU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5200" y="129209"/>
            <a:ext cx="3962401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131" y="3746138"/>
            <a:ext cx="4365799" cy="245638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992" y="3746138"/>
            <a:ext cx="4501202" cy="299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6480" y="621665"/>
            <a:ext cx="4973320" cy="5555615"/>
          </a:xfrm>
        </p:spPr>
        <p:txBody>
          <a:bodyPr>
            <a:normAutofit fontScale="90000" lnSpcReduction="20000"/>
          </a:bodyPr>
          <a:lstStyle/>
          <a:p>
            <a:pPr>
              <a:buNone/>
            </a:pPr>
            <a:r>
              <a:rPr lang="ru-RU" sz="2400" b="1" dirty="0">
                <a:solidFill>
                  <a:srgbClr val="0000FF"/>
                </a:solidFill>
                <a:latin typeface="+mj-lt"/>
              </a:rPr>
              <a:t>«Телеграмма» </a:t>
            </a:r>
            <a:r>
              <a:rPr lang="ru-RU" sz="2400" dirty="0">
                <a:latin typeface="+mj-lt"/>
              </a:rPr>
              <a:t>Учитель раздает лист с текстом. Обучающиеся читают текст и, работая в маленьких группах, разрабатывают изложение содержания, используя ключевые слова (обучающиеся вычеркивают все малозначимые слова и оставляют только самое важное). Рабочие листы собираются и обмениваются между маленькими группами. На основе « Телеграмм" реконструируется текст. Далее идет обсуждение результатов.</a:t>
            </a:r>
            <a:endParaRPr lang="ru-RU" sz="2400" dirty="0">
              <a:latin typeface="+mj-lt"/>
            </a:endParaRPr>
          </a:p>
          <a:p>
            <a:pPr>
              <a:buNone/>
            </a:pPr>
            <a:r>
              <a:rPr lang="ru-RU" sz="2400" b="1" dirty="0">
                <a:solidFill>
                  <a:srgbClr val="0000FF"/>
                </a:solidFill>
                <a:latin typeface="+mj-lt"/>
              </a:rPr>
              <a:t>«Зашифруй текст» </a:t>
            </a:r>
            <a:r>
              <a:rPr lang="ru-RU" sz="2400" dirty="0">
                <a:latin typeface="+mj-lt"/>
              </a:rPr>
              <a:t>Обучающиеся читают текст и составляют ЛСМ( логико-смысловая модель) , кластер, таблицу, ментальную карту, затем пересказывают текст. На начальном этапе такая графическая кодировка информации может быть составлена с начальной подсказкой учителя, обучающиеся лишь дополняют её.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9800" y="3207385"/>
            <a:ext cx="5634355" cy="3110230"/>
          </a:xfrm>
          <a:prstGeom prst="rect">
            <a:avLst/>
          </a:prstGeom>
        </p:spPr>
      </p:pic>
      <p:pic>
        <p:nvPicPr>
          <p:cNvPr id="104" name="Замещающее содержимое 103"/>
          <p:cNvPicPr/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03085" y="621665"/>
            <a:ext cx="4318000" cy="2412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22215" y="1270635"/>
            <a:ext cx="4644390" cy="477901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b="1" dirty="0">
                <a:solidFill>
                  <a:srgbClr val="0070C0"/>
                </a:solidFill>
              </a:rPr>
            </a:br>
            <a:br>
              <a:rPr lang="ru-RU" b="1" dirty="0">
                <a:solidFill>
                  <a:srgbClr val="0070C0"/>
                </a:solidFill>
              </a:rPr>
            </a:br>
            <a:r>
              <a:rPr lang="ru-RU" sz="3555" b="1" dirty="0">
                <a:solidFill>
                  <a:srgbClr val="0070C0"/>
                </a:solidFill>
              </a:rPr>
              <a:t>Обучение чтению на уроках английского языка: приемы развития читательской </a:t>
            </a:r>
            <a:r>
              <a:rPr lang="ru-RU" sz="3555" b="1" dirty="0">
                <a:solidFill>
                  <a:srgbClr val="0070C0"/>
                </a:solidFill>
              </a:rPr>
              <a:t>грамотности</a:t>
            </a:r>
            <a:br>
              <a:rPr lang="ru-RU" sz="3555" dirty="0"/>
            </a:br>
            <a:br>
              <a:rPr lang="ru-RU" sz="3555" dirty="0"/>
            </a:br>
            <a:endParaRPr lang="ru-RU" sz="3555" dirty="0"/>
          </a:p>
        </p:txBody>
      </p:sp>
      <p:sp>
        <p:nvSpPr>
          <p:cNvPr id="4" name="TextBox 3"/>
          <p:cNvSpPr txBox="1"/>
          <p:nvPr/>
        </p:nvSpPr>
        <p:spPr>
          <a:xfrm>
            <a:off x="7638758" y="4614203"/>
            <a:ext cx="3024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Учитель английского языка </a:t>
            </a:r>
            <a:endParaRPr lang="ru-RU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МБОУ СОШ 3 </a:t>
            </a:r>
            <a:r>
              <a:rPr lang="ru-RU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г.о</a:t>
            </a:r>
            <a:r>
              <a:rPr lang="ru-RU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Серпухов </a:t>
            </a:r>
            <a:endParaRPr lang="ru-RU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Латышева И.П.</a:t>
            </a:r>
            <a:endParaRPr lang="ru-RU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71" y="1726195"/>
            <a:ext cx="4540812" cy="340560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10" name="Замещающее содержимое 9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575560"/>
            <a:ext cx="6748780" cy="3601720"/>
          </a:xfrm>
        </p:spPr>
        <p:txBody>
          <a:bodyPr>
            <a:normAutofit fontScale="60000"/>
          </a:bodyPr>
          <a:lstStyle/>
          <a:p>
            <a:pPr marL="0" indent="0" algn="just">
              <a:buNone/>
            </a:pPr>
            <a:r>
              <a:rPr lang="ru-RU" dirty="0"/>
              <a:t>Оценка читательской грамотности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(Мониторинг формирования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функциональной грамотности)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1. Находить и извлекать информацию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2. Интегрировать и интерпретировать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информацию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3. Осмысливать и оценивать содержание и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форму текста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4. Использовать информацию из текста</a:t>
            </a:r>
            <a:endParaRPr lang="ru-RU" dirty="0"/>
          </a:p>
        </p:txBody>
      </p:sp>
      <p:pic>
        <p:nvPicPr>
          <p:cNvPr id="1026" name="Picture 2" descr="Мальчик читает книгу счастливо и внимательно | Премиум векторы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015" y="2498090"/>
            <a:ext cx="3110230" cy="311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Замещающее содержимое 99"/>
          <p:cNvPicPr/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07250" y="258445"/>
            <a:ext cx="4792345" cy="17678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1207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Отличительные особенности заданий на формирование читательской грамотности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13300" y="1459144"/>
            <a:ext cx="25654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Аутентичность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86100" y="3288110"/>
            <a:ext cx="60198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Разнообразие жанров и типов текста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965450" y="5007517"/>
            <a:ext cx="65659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Методы конкретных ситуаций (кейсов)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93700" y="2186920"/>
            <a:ext cx="514350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Задания близки к реальным проблемным ситуациям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2151174"/>
            <a:ext cx="546100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Проверяют читательские умения (когнитивные стратегии и способы работы с текстом)</a:t>
            </a:r>
            <a:endParaRPr lang="ru-RU" sz="2000" dirty="0"/>
          </a:p>
        </p:txBody>
      </p:sp>
      <p:cxnSp>
        <p:nvCxnSpPr>
          <p:cNvPr id="10" name="Прямая со стрелкой 9"/>
          <p:cNvCxnSpPr>
            <a:endCxn id="7" idx="0"/>
          </p:cNvCxnSpPr>
          <p:nvPr/>
        </p:nvCxnSpPr>
        <p:spPr>
          <a:xfrm flipH="1">
            <a:off x="2965450" y="1982364"/>
            <a:ext cx="1847850" cy="204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378700" y="1982364"/>
            <a:ext cx="1663700" cy="168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3700" y="4090993"/>
            <a:ext cx="51435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Взяты из жизни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477000" y="4096204"/>
            <a:ext cx="54610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Имитируют внешкольные ситуации</a:t>
            </a:r>
            <a:endParaRPr lang="ru-RU" sz="20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327400" y="3807302"/>
            <a:ext cx="1879600" cy="283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6" idx="0"/>
          </p:cNvCxnSpPr>
          <p:nvPr/>
        </p:nvCxnSpPr>
        <p:spPr>
          <a:xfrm>
            <a:off x="7543800" y="3807302"/>
            <a:ext cx="1663700" cy="288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3700" y="5841885"/>
            <a:ext cx="51435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Создают цель чтения</a:t>
            </a:r>
            <a:endParaRPr lang="ru-RU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502400" y="5841885"/>
            <a:ext cx="546100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Создают контексты, в которых необходимо ориентироваться с опорой на текст</a:t>
            </a:r>
            <a:endParaRPr lang="ru-RU" sz="20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3467100" y="5530737"/>
            <a:ext cx="1879600" cy="283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696200" y="5509102"/>
            <a:ext cx="1663700" cy="288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55700"/>
          </a:xfrm>
        </p:spPr>
        <p:txBody>
          <a:bodyPr/>
          <a:lstStyle/>
          <a:p>
            <a:pPr algn="ctr"/>
            <a:r>
              <a:rPr lang="ru-RU" dirty="0"/>
              <a:t>Умения читательской грамотности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054100" y="1295400"/>
          <a:ext cx="9486900" cy="4855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79500"/>
          </a:xfrm>
        </p:spPr>
        <p:txBody>
          <a:bodyPr/>
          <a:lstStyle/>
          <a:p>
            <a:pPr algn="ctr"/>
            <a:r>
              <a:rPr lang="ru-RU" dirty="0"/>
              <a:t>Форматы текстов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0" y="1079501"/>
            <a:ext cx="6731000" cy="4041775"/>
          </a:xfrm>
        </p:spPr>
        <p:txBody>
          <a:bodyPr>
            <a:noAutofit/>
          </a:bodyPr>
          <a:lstStyle/>
          <a:p>
            <a:r>
              <a:rPr lang="ru-RU" sz="2400" b="1" i="1" dirty="0"/>
              <a:t>Сплошные тексты</a:t>
            </a:r>
            <a:r>
              <a:rPr lang="ru-RU" sz="2400" dirty="0"/>
              <a:t>. Последовательность элементов может быть подчеркнута с помощью нумерации или числительных (первый, второй и т.д.); логические связи выделены с помощью слов указателей (поэтому, следовательно, с тех пор как и т.д.)</a:t>
            </a:r>
            <a:endParaRPr lang="ru-RU" sz="2400" dirty="0"/>
          </a:p>
          <a:p>
            <a:r>
              <a:rPr lang="ru-RU" sz="2400" b="1" i="1" dirty="0" err="1"/>
              <a:t>Несплошные</a:t>
            </a:r>
            <a:r>
              <a:rPr lang="ru-RU" sz="2400" b="1" i="1" dirty="0"/>
              <a:t> тексты </a:t>
            </a:r>
            <a:r>
              <a:rPr lang="ru-RU" sz="2400" dirty="0"/>
              <a:t>(списки, таблицы, графики, диаграммы, объявления, расписания, каталоги, индексы, формы)</a:t>
            </a:r>
            <a:endParaRPr lang="ru-RU" sz="2400" dirty="0"/>
          </a:p>
          <a:p>
            <a:r>
              <a:rPr lang="ru-RU" sz="2400" b="1" i="1" dirty="0"/>
              <a:t>Смешанные тексты </a:t>
            </a:r>
            <a:r>
              <a:rPr lang="ru-RU" sz="2400" dirty="0"/>
              <a:t>соединяют черты сплошных и </a:t>
            </a:r>
            <a:r>
              <a:rPr lang="ru-RU" sz="2400" dirty="0" err="1"/>
              <a:t>несплошных</a:t>
            </a:r>
            <a:r>
              <a:rPr lang="ru-RU" sz="2400" dirty="0"/>
              <a:t> текстов. </a:t>
            </a:r>
            <a:endParaRPr lang="ru-RU" sz="2400" dirty="0"/>
          </a:p>
          <a:p>
            <a:r>
              <a:rPr lang="ru-RU" sz="2400" b="1" i="1" dirty="0"/>
              <a:t>Составные тексты </a:t>
            </a:r>
            <a:r>
              <a:rPr lang="ru-RU" sz="2400" dirty="0"/>
              <a:t>соединяют несколько текстов, каждый из которых был создан независимо от другого и является связным и законченным.</a:t>
            </a:r>
            <a:endParaRPr lang="ru-RU" sz="2400" dirty="0"/>
          </a:p>
        </p:txBody>
      </p:sp>
      <p:pic>
        <p:nvPicPr>
          <p:cNvPr id="2050" name="Picture 2" descr="Пластиковая декорация СТОПКА КНИГ, 35*28см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"/>
          <a:stretch>
            <a:fillRect/>
          </a:stretch>
        </p:blipFill>
        <p:spPr bwMode="auto">
          <a:xfrm>
            <a:off x="7581900" y="1509316"/>
            <a:ext cx="4051300" cy="472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Как сделать чтение текста на уроках ИЯ занимательным и интересным</a:t>
            </a:r>
            <a:r>
              <a:rPr lang="en-US" b="1" i="1" dirty="0">
                <a:solidFill>
                  <a:srgbClr val="FF0000"/>
                </a:solidFill>
              </a:rPr>
              <a:t>?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045" y="2008740"/>
            <a:ext cx="7499191" cy="43788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Методы и приемы работы над текстом на уроке 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180491"/>
            <a:ext cx="10515600" cy="3996471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Предтекстовой этап </a:t>
            </a: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(пробуждение и стимулирование мотивации к работе с текстом, прогнозирование, опора на рисунок, заголовок. </a:t>
            </a:r>
            <a:r>
              <a:rPr lang="ru-RU" sz="2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!!! </a:t>
            </a: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Вся предварительная работа на должна касаться содержания.</a:t>
            </a:r>
            <a:endParaRPr lang="ru-RU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Текстовой этап (</a:t>
            </a: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чтение текста  с целью решения конкретной коммуникативной задачи) </a:t>
            </a:r>
            <a:endParaRPr lang="ru-RU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Послетекстовой этап (</a:t>
            </a: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использование содержания текста для развития умений выражать свои мысли в устной или письменной форме)</a:t>
            </a:r>
            <a:endParaRPr lang="ru-RU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7908" y="845770"/>
            <a:ext cx="7113563" cy="518927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</a:t>
            </a:r>
            <a:br>
              <a:rPr lang="ru-RU" i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</a:t>
            </a:r>
            <a:r>
              <a:rPr lang="ru-RU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Предтекстовой этап </a:t>
            </a:r>
            <a:r>
              <a:rPr lang="en-US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(Prereading)</a:t>
            </a:r>
            <a:br>
              <a:rPr lang="ru-RU" i="1" dirty="0"/>
            </a:br>
            <a:r>
              <a:rPr lang="ru-RU" sz="3600" b="1" dirty="0">
                <a:solidFill>
                  <a:srgbClr val="0000FF"/>
                </a:solidFill>
              </a:rPr>
              <a:t>«</a:t>
            </a:r>
            <a:r>
              <a:rPr lang="ru-RU" sz="2200" b="1" dirty="0">
                <a:solidFill>
                  <a:srgbClr val="0000FF"/>
                </a:solidFill>
              </a:rPr>
              <a:t>Отгадай по иллюстрации» - </a:t>
            </a:r>
            <a:r>
              <a:rPr lang="ru-RU" sz="2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обучающиеся должны отгадать  по рисунку, схеме и т.п, о чем пойдет речь</a:t>
            </a:r>
            <a:br>
              <a:rPr lang="ru-RU" sz="2200" dirty="0"/>
            </a:br>
            <a:r>
              <a:rPr lang="ru-RU" sz="2200" b="1" dirty="0">
                <a:solidFill>
                  <a:srgbClr val="0000FF"/>
                </a:solidFill>
              </a:rPr>
              <a:t>«Ассоциации и предположения</a:t>
            </a:r>
            <a:r>
              <a:rPr lang="ru-RU" sz="2200" dirty="0">
                <a:solidFill>
                  <a:srgbClr val="0000FF"/>
                </a:solidFill>
              </a:rPr>
              <a:t>» </a:t>
            </a:r>
            <a:r>
              <a:rPr lang="ru-RU" sz="2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(работа с заголовком). </a:t>
            </a:r>
            <a:r>
              <a:rPr lang="ru-RU" sz="2200" dirty="0"/>
              <a:t>Задание – ответить на вопросы: </a:t>
            </a:r>
            <a:br>
              <a:rPr lang="ru-RU" sz="2200" dirty="0"/>
            </a:br>
            <a:r>
              <a:rPr lang="ru-RU" sz="2200" dirty="0"/>
              <a:t>1. Какие ассоциации возникают после прочтения заголовка</a:t>
            </a:r>
            <a:r>
              <a:rPr lang="en-US" sz="2200" dirty="0"/>
              <a:t>?</a:t>
            </a:r>
            <a:br>
              <a:rPr lang="ru-RU" sz="2200" dirty="0"/>
            </a:br>
            <a:r>
              <a:rPr lang="ru-RU" sz="2200" dirty="0"/>
              <a:t>2.О чем, по вашему мнению, этот текст</a:t>
            </a:r>
            <a:r>
              <a:rPr lang="en-US" sz="2200" dirty="0"/>
              <a:t>?</a:t>
            </a:r>
            <a:br>
              <a:rPr lang="ru-RU" sz="2200" dirty="0"/>
            </a:br>
            <a:r>
              <a:rPr lang="ru-RU" sz="2200" dirty="0"/>
              <a:t>3. Откуда возможно взят этот текст</a:t>
            </a:r>
            <a:r>
              <a:rPr lang="en-US" sz="2200" dirty="0"/>
              <a:t>?</a:t>
            </a:r>
            <a:br>
              <a:rPr lang="ru-RU" sz="2200" dirty="0"/>
            </a:br>
            <a:r>
              <a:rPr lang="ru-RU" sz="2200" b="1" dirty="0">
                <a:solidFill>
                  <a:srgbClr val="0000FF"/>
                </a:solidFill>
              </a:rPr>
              <a:t>«Вопрос – ответ» </a:t>
            </a:r>
            <a:r>
              <a:rPr lang="ru-RU" sz="2200" dirty="0"/>
              <a:t>Учитель диктует 5-10 вопросов к незнакомому для обучающихся тексту. Затем он предлагает написать небольшой рассказ, который по возможности должен дать ответы на все вопросы. Каждый обучающийся читает свой рассказ вслух, а учитель затем зачитывает текст - оригинал. После этого учащиеся пересказывают данный текст.</a:t>
            </a:r>
            <a:br>
              <a:rPr lang="ru-RU" sz="2200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06" y="845770"/>
            <a:ext cx="3873305" cy="46406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8412</Words>
  <Application>WPS Presentation</Application>
  <PresentationFormat>Широкоэкранный</PresentationFormat>
  <Paragraphs>100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Times New Roman</vt:lpstr>
      <vt:lpstr>Тема Office</vt:lpstr>
      <vt:lpstr>PowerPoint 演示文稿</vt:lpstr>
      <vt:lpstr>     Обучение чтению на уроках английского языка: приемы развития читательской грамотности  </vt:lpstr>
      <vt:lpstr>PowerPoint 演示文稿</vt:lpstr>
      <vt:lpstr>Отличительные особенности заданий на формирование читательской грамотности</vt:lpstr>
      <vt:lpstr>Умения читательской грамотности</vt:lpstr>
      <vt:lpstr>Форматы текстов</vt:lpstr>
      <vt:lpstr>Как сделать чтение текста на уроках ИЯ занимательным и интересным?</vt:lpstr>
      <vt:lpstr>Методы и приемы работы над текстом на уроке ИЯ</vt:lpstr>
      <vt:lpstr>                                        Предтекстовой этап (Prereading) «Отгадай по иллюстрации» - обучающиеся должны отгадать  по рисунку, схеме и т.п, о чем пойдет речь «Ассоциации и предположения» (работа с заголовком). Задание – ответить на вопросы:  1. Какие ассоциации возникают после прочтения заголовка? 2.О чем, по вашему мнению, этот текст? 3. Откуда возможно взят этот текст? «Вопрос – ответ» Учитель диктует 5-10 вопросов к незнакомому для обучающихся тексту. Затем он предлагает написать небольшой рассказ, который по возможности должен дать ответы на все вопросы. Каждый обучающийся читает свой рассказ вслух, а учитель затем зачитывает текст - оригинал. После этого учащиеся пересказывают данный текст.   </vt:lpstr>
      <vt:lpstr>PowerPoint 演示文稿</vt:lpstr>
      <vt:lpstr>Текстовой этап (Reading) </vt:lpstr>
      <vt:lpstr>PowerPoint 演示文稿</vt:lpstr>
      <vt:lpstr>PowerPoint 演示文稿</vt:lpstr>
      <vt:lpstr>PowerPoint 演示文稿</vt:lpstr>
      <vt:lpstr>PowerPoint 演示文稿</vt:lpstr>
      <vt:lpstr>Послетекстовой этап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latys</cp:lastModifiedBy>
  <cp:revision>53</cp:revision>
  <dcterms:created xsi:type="dcterms:W3CDTF">2021-01-21T11:21:00Z</dcterms:created>
  <dcterms:modified xsi:type="dcterms:W3CDTF">2021-12-21T17:37:42Z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1421574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  <property fmtid="{D5CDD505-2E9C-101B-9397-08002B2CF9AE}" pid="5" name="ICV">
    <vt:lpwstr>9B0DB2FBB18E430DAD7418EAA12D7E69</vt:lpwstr>
  </property>
  <property fmtid="{D5CDD505-2E9C-101B-9397-08002B2CF9AE}" pid="6" name="KSOProductBuildVer">
    <vt:lpwstr>1049-11.2.0.10382</vt:lpwstr>
  </property>
</Properties>
</file>