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7" r:id="rId4"/>
    <p:sldId id="281" r:id="rId5"/>
    <p:sldId id="278" r:id="rId6"/>
    <p:sldId id="261" r:id="rId7"/>
    <p:sldId id="260" r:id="rId8"/>
    <p:sldId id="288" r:id="rId9"/>
    <p:sldId id="286" r:id="rId10"/>
    <p:sldId id="259" r:id="rId11"/>
    <p:sldId id="282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7917@outlook.com" userId="8d9259e8bea89c31" providerId="LiveId" clId="{ACA9EBDC-D06B-4A43-A654-168B255143AC}"/>
    <pc:docChg chg="undo custSel delSld modSld">
      <pc:chgData name="ele7917@outlook.com" userId="8d9259e8bea89c31" providerId="LiveId" clId="{ACA9EBDC-D06B-4A43-A654-168B255143AC}" dt="2022-01-09T17:16:45.850" v="71" actId="47"/>
      <pc:docMkLst>
        <pc:docMk/>
      </pc:docMkLst>
      <pc:sldChg chg="del">
        <pc:chgData name="ele7917@outlook.com" userId="8d9259e8bea89c31" providerId="LiveId" clId="{ACA9EBDC-D06B-4A43-A654-168B255143AC}" dt="2022-01-08T20:37:16.924" v="1" actId="47"/>
        <pc:sldMkLst>
          <pc:docMk/>
          <pc:sldMk cId="0" sldId="274"/>
        </pc:sldMkLst>
      </pc:sldChg>
      <pc:sldChg chg="del">
        <pc:chgData name="ele7917@outlook.com" userId="8d9259e8bea89c31" providerId="LiveId" clId="{ACA9EBDC-D06B-4A43-A654-168B255143AC}" dt="2022-01-09T17:16:45.850" v="71" actId="47"/>
        <pc:sldMkLst>
          <pc:docMk/>
          <pc:sldMk cId="0" sldId="279"/>
        </pc:sldMkLst>
      </pc:sldChg>
      <pc:sldChg chg="modSp mod">
        <pc:chgData name="ele7917@outlook.com" userId="8d9259e8bea89c31" providerId="LiveId" clId="{ACA9EBDC-D06B-4A43-A654-168B255143AC}" dt="2022-01-09T16:41:03.361" v="10" actId="20577"/>
        <pc:sldMkLst>
          <pc:docMk/>
          <pc:sldMk cId="0" sldId="284"/>
        </pc:sldMkLst>
        <pc:spChg chg="mod">
          <ac:chgData name="ele7917@outlook.com" userId="8d9259e8bea89c31" providerId="LiveId" clId="{ACA9EBDC-D06B-4A43-A654-168B255143AC}" dt="2022-01-09T16:41:03.361" v="10" actId="20577"/>
          <ac:spMkLst>
            <pc:docMk/>
            <pc:sldMk cId="0" sldId="284"/>
            <ac:spMk id="3" creationId="{00000000-0000-0000-0000-000000000000}"/>
          </ac:spMkLst>
        </pc:spChg>
      </pc:sldChg>
      <pc:sldChg chg="delSp modSp mod">
        <pc:chgData name="ele7917@outlook.com" userId="8d9259e8bea89c31" providerId="LiveId" clId="{ACA9EBDC-D06B-4A43-A654-168B255143AC}" dt="2022-01-09T16:43:00.788" v="70" actId="20577"/>
        <pc:sldMkLst>
          <pc:docMk/>
          <pc:sldMk cId="0" sldId="285"/>
        </pc:sldMkLst>
        <pc:spChg chg="del mod">
          <ac:chgData name="ele7917@outlook.com" userId="8d9259e8bea89c31" providerId="LiveId" clId="{ACA9EBDC-D06B-4A43-A654-168B255143AC}" dt="2022-01-09T16:41:55.133" v="13"/>
          <ac:spMkLst>
            <pc:docMk/>
            <pc:sldMk cId="0" sldId="285"/>
            <ac:spMk id="4" creationId="{00000000-0000-0000-0000-000000000000}"/>
          </ac:spMkLst>
        </pc:spChg>
        <pc:spChg chg="mod">
          <ac:chgData name="ele7917@outlook.com" userId="8d9259e8bea89c31" providerId="LiveId" clId="{ACA9EBDC-D06B-4A43-A654-168B255143AC}" dt="2022-01-09T16:43:00.788" v="70" actId="20577"/>
          <ac:spMkLst>
            <pc:docMk/>
            <pc:sldMk cId="0" sldId="285"/>
            <ac:spMk id="5" creationId="{00000000-0000-0000-0000-000000000000}"/>
          </ac:spMkLst>
        </pc:spChg>
      </pc:sldChg>
      <pc:sldChg chg="del">
        <pc:chgData name="ele7917@outlook.com" userId="8d9259e8bea89c31" providerId="LiveId" clId="{ACA9EBDC-D06B-4A43-A654-168B255143AC}" dt="2022-01-08T20:37:06.886" v="0" actId="47"/>
        <pc:sldMkLst>
          <pc:docMk/>
          <pc:sldMk cId="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3660-BE74-40A1-9850-6D8329660837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BF00-AC12-448D-B994-AD879FCAA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25E1-3AF1-43D1-89C1-1AF3ED11F878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26431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  <a:ea typeface="Batang" pitchFamily="18" charset="-127"/>
                <a:cs typeface="Angsana New" pitchFamily="18" charset="-34"/>
              </a:rPr>
              <a:t>Думать - коллективно!</a:t>
            </a:r>
          </a:p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  <a:ea typeface="Batang" pitchFamily="18" charset="-127"/>
                <a:cs typeface="Angsana New" pitchFamily="18" charset="-34"/>
              </a:rPr>
              <a:t>Решать - оперативно!</a:t>
            </a:r>
          </a:p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  <a:ea typeface="Batang" pitchFamily="18" charset="-127"/>
                <a:cs typeface="Angsana New" pitchFamily="18" charset="-34"/>
              </a:rPr>
              <a:t>Отвечать - доказательно!</a:t>
            </a:r>
          </a:p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  <a:ea typeface="Batang" pitchFamily="18" charset="-127"/>
                <a:cs typeface="Angsana New" pitchFamily="18" charset="-34"/>
              </a:rPr>
              <a:t>Бороться - старательно!</a:t>
            </a:r>
          </a:p>
          <a:p>
            <a:r>
              <a:rPr lang="ru-RU" sz="2800" dirty="0">
                <a:solidFill>
                  <a:srgbClr val="002060"/>
                </a:solidFill>
                <a:latin typeface="Arial Black" pitchFamily="34" charset="0"/>
                <a:ea typeface="Batang" pitchFamily="18" charset="-127"/>
                <a:cs typeface="Angsana New" pitchFamily="18" charset="-34"/>
              </a:rPr>
              <a:t>И открытия нас ждут обязательно!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285728"/>
            <a:ext cx="564360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Arial Black" pitchFamily="34" charset="0"/>
              </a:rPr>
              <a:t>Задание № 1</a:t>
            </a:r>
          </a:p>
          <a:p>
            <a:r>
              <a:rPr lang="ru-RU" sz="2000" b="1" i="1" dirty="0">
                <a:latin typeface="Arial Black" pitchFamily="34" charset="0"/>
              </a:rPr>
              <a:t>                         Замените вычитание сложением и вычислите :</a:t>
            </a:r>
          </a:p>
          <a:p>
            <a:endParaRPr lang="ru-RU" sz="2000" b="1" i="1" dirty="0">
              <a:latin typeface="Arial Black" pitchFamily="34" charset="0"/>
            </a:endParaRPr>
          </a:p>
          <a:p>
            <a:endParaRPr lang="ru-RU" sz="2000" b="1" i="1" dirty="0">
              <a:latin typeface="Arial Black" pitchFamily="34" charset="0"/>
            </a:endParaRP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А) 34 – (-6) </a:t>
            </a: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Б) 5 – 32</a:t>
            </a: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В) -12 – 9</a:t>
            </a: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Г) -28 – (-40)</a:t>
            </a:r>
          </a:p>
          <a:p>
            <a:endParaRPr lang="ru-RU" sz="2000" b="1" i="1" dirty="0">
              <a:latin typeface="Arial Black" pitchFamily="34" charset="0"/>
            </a:endParaRPr>
          </a:p>
          <a:p>
            <a:endParaRPr lang="ru-RU" sz="2000" b="1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285729"/>
            <a:ext cx="55721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 Black" pitchFamily="34" charset="0"/>
              </a:rPr>
              <a:t>Задание № 2</a:t>
            </a:r>
          </a:p>
          <a:p>
            <a:r>
              <a:rPr lang="ru-RU" sz="2000" b="1" i="1" dirty="0">
                <a:latin typeface="Arial Black" pitchFamily="34" charset="0"/>
              </a:rPr>
              <a:t>                         </a:t>
            </a: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А)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34 – (-6) </a:t>
            </a: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Б)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5 – 32</a:t>
            </a: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В)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-12 – 9</a:t>
            </a: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Г) </a:t>
            </a: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-28 – (-40)</a:t>
            </a:r>
          </a:p>
          <a:p>
            <a:endParaRPr lang="ru-RU" sz="2000" b="1" i="1" dirty="0">
              <a:latin typeface="Arial Black" pitchFamily="34" charset="0"/>
            </a:endParaRPr>
          </a:p>
          <a:p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214686"/>
            <a:ext cx="2143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– b  &gt; 0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3143248"/>
            <a:ext cx="1887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– b &lt;0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5 0.07037 L -0.10764 0.4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07 L 0.36597 0.38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21 0.00186 L 0.3349 0.432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0.025 L -0.1118 0.3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285729"/>
            <a:ext cx="557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 Black" pitchFamily="34" charset="0"/>
              </a:rPr>
              <a:t>Задание № 2  (ВЫВОД)</a:t>
            </a:r>
          </a:p>
          <a:p>
            <a:r>
              <a:rPr lang="ru-RU" sz="2000" b="1" i="1" dirty="0">
                <a:latin typeface="Arial Black" pitchFamily="34" charset="0"/>
              </a:rPr>
              <a:t>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071546"/>
            <a:ext cx="2536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– b  &gt; 0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142984"/>
            <a:ext cx="2228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– b &lt;0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357562"/>
            <a:ext cx="1459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&gt; b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3429000"/>
            <a:ext cx="1887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&lt; b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2786049" y="2000240"/>
            <a:ext cx="432000" cy="14287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6429388" y="2000240"/>
            <a:ext cx="432000" cy="15716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335756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9739" y="500042"/>
            <a:ext cx="69977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 высказывания: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Урок был: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Познавательным___________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Полезным __________________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Интересным________________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5"/>
          <p:cNvSpPr>
            <a:spLocks noChangeArrowheads="1" noChangeShapeType="1" noTextEdit="1"/>
          </p:cNvSpPr>
          <p:nvPr/>
        </p:nvSpPr>
        <p:spPr bwMode="auto">
          <a:xfrm rot="-881181">
            <a:off x="710073" y="927003"/>
            <a:ext cx="6828466" cy="25350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2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204781" dir="16627501" algn="ctr" rotWithShape="0">
                    <a:srgbClr val="B297FF">
                      <a:alpha val="50000"/>
                    </a:srgbClr>
                  </a:outerShdw>
                </a:effectLst>
                <a:latin typeface="Arial"/>
                <a:cs typeface="Arial"/>
              </a:rPr>
              <a:t>лента  времени  </a:t>
            </a:r>
          </a:p>
          <a:p>
            <a:pPr algn="ctr"/>
            <a:r>
              <a:rPr lang="ru-RU" sz="32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204781" dir="16627501" algn="ctr" rotWithShape="0">
                    <a:srgbClr val="B297FF">
                      <a:alpha val="50000"/>
                    </a:srgbClr>
                  </a:outerShdw>
                </a:effectLst>
                <a:latin typeface="Arial"/>
                <a:cs typeface="Arial"/>
              </a:rPr>
              <a:t>отрицательных  чисел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9872"/>
            <a:ext cx="5715040" cy="299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14612" y="357166"/>
            <a:ext cx="4567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НЕМНОГО ИСТОРИИ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75009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Первые сведения об отрицательных числах встречаются </a:t>
            </a:r>
            <a:r>
              <a:rPr lang="ru-RU" sz="2000" b="1" dirty="0" err="1">
                <a:latin typeface="Arial Black" pitchFamily="34" charset="0"/>
                <a:cs typeface="Times New Roman" pitchFamily="18" charset="0"/>
              </a:rPr>
              <a:t>у_________________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  математиков </a:t>
            </a:r>
            <a:r>
              <a:rPr lang="ru-RU" sz="2000" b="1" dirty="0" err="1">
                <a:latin typeface="Arial Black" pitchFamily="34" charset="0"/>
                <a:cs typeface="Times New Roman" pitchFamily="18" charset="0"/>
              </a:rPr>
              <a:t>в_____________в</a:t>
            </a:r>
            <a:r>
              <a:rPr lang="ru-RU" sz="2000" b="1" dirty="0">
                <a:latin typeface="Arial Black" pitchFamily="34" charset="0"/>
                <a:cs typeface="Times New Roman" pitchFamily="18" charset="0"/>
              </a:rPr>
              <a:t>. до н. э.</a:t>
            </a:r>
          </a:p>
          <a:p>
            <a:endParaRPr lang="ru-RU" sz="2000" b="1" dirty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Положительные числа тогда толковались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как___________</a:t>
            </a:r>
            <a:r>
              <a:rPr lang="ru-RU" sz="2000" b="1" dirty="0">
                <a:solidFill>
                  <a:srgbClr val="002060"/>
                </a:solidFill>
                <a:latin typeface="Arial Black" pitchFamily="34" charset="0"/>
              </a:rPr>
              <a:t>, а отрицательные – </a:t>
            </a:r>
            <a:r>
              <a:rPr lang="ru-RU" sz="2000" b="1" dirty="0" err="1">
                <a:solidFill>
                  <a:srgbClr val="002060"/>
                </a:solidFill>
                <a:latin typeface="Arial Black" pitchFamily="34" charset="0"/>
              </a:rPr>
              <a:t>как_______________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000" b="1" dirty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dirty="0">
                <a:latin typeface="Arial Black" pitchFamily="34" charset="0"/>
              </a:rPr>
              <a:t>Лишь в VII в. </a:t>
            </a:r>
            <a:r>
              <a:rPr lang="ru-RU" sz="2000" b="1" dirty="0" err="1">
                <a:latin typeface="Arial Black" pitchFamily="34" charset="0"/>
              </a:rPr>
              <a:t>________________математики</a:t>
            </a:r>
            <a:r>
              <a:rPr lang="ru-RU" sz="2000" b="1" dirty="0">
                <a:latin typeface="Arial Black" pitchFamily="34" charset="0"/>
              </a:rPr>
              <a:t> начали широко использовать отрицательные числа, но относились к ним с некоторым недоверием.</a:t>
            </a:r>
          </a:p>
          <a:p>
            <a:endParaRPr lang="ru-RU" sz="2000" b="1" dirty="0">
              <a:latin typeface="Arial Black" pitchFamily="34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 Европе отрицательными числами начали пользоваться с XII–XIII вв., но до XVI в., как и в древности, они понимались как долги, большинство ученых считали их “_________”, в отличие от положительных чисел – “______________”.</a:t>
            </a:r>
            <a:endParaRPr lang="es-ES" sz="20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Picture 45"/>
          <p:cNvPicPr>
            <a:picLocks noChangeAspect="1" noChangeArrowheads="1"/>
          </p:cNvPicPr>
          <p:nvPr/>
        </p:nvPicPr>
        <p:blipFill>
          <a:blip r:embed="rId3">
            <a:lum bright="18000" contrast="-12000"/>
          </a:blip>
          <a:srcRect/>
          <a:stretch>
            <a:fillRect/>
          </a:stretch>
        </p:blipFill>
        <p:spPr bwMode="auto">
          <a:xfrm>
            <a:off x="6786578" y="5143512"/>
            <a:ext cx="1325544" cy="162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86776" y="55721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12" y="357166"/>
            <a:ext cx="4567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НЕМНОГО ИСТОРИИ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357422" y="822491"/>
          <a:ext cx="5214974" cy="584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3149280" imgH="3581280" progId="Equation.3">
                  <p:embed/>
                </p:oleObj>
              </mc:Choice>
              <mc:Fallback>
                <p:oleObj name="Формула" r:id="rId3" imgW="3149280" imgH="3581280" progId="Equation.3">
                  <p:embed/>
                  <p:pic>
                    <p:nvPicPr>
                      <p:cNvPr id="10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822491"/>
                        <a:ext cx="5214974" cy="5848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72330" y="71414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Arial Black" pitchFamily="34" charset="0"/>
              </a:rPr>
              <a:t>УСТНО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335756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500570"/>
            <a:ext cx="74883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ВЫЧИТАНИЕ </a:t>
            </a:r>
          </a:p>
          <a:p>
            <a:pPr algn="ctr"/>
            <a:r>
              <a:rPr lang="ru-RU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РАЦИОНАЛЬНЫХ ЧИСЕЛ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>Работа в группах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4213" y="2708275"/>
            <a:ext cx="7696200" cy="26797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86116" y="1643050"/>
            <a:ext cx="378621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– (-4) ; 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-5- (-4);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-5 - 4</a:t>
            </a:r>
            <a:endParaRPr kumimoji="0" lang="ru-RU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95513" y="1484313"/>
            <a:ext cx="5472112" cy="1081087"/>
          </a:xfrm>
          <a:prstGeom prst="rect">
            <a:avLst/>
          </a:prstGeom>
          <a:solidFill>
            <a:srgbClr val="00B0F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b="1" i="1" dirty="0">
                <a:latin typeface="Times New Roman" pitchFamily="18" charset="0"/>
              </a:rPr>
              <a:t>a</a:t>
            </a:r>
            <a:r>
              <a:rPr lang="ru-RU" sz="5400" b="1" dirty="0">
                <a:latin typeface="Times New Roman" pitchFamily="18" charset="0"/>
              </a:rPr>
              <a:t> – </a:t>
            </a:r>
            <a:r>
              <a:rPr lang="en-US" sz="5400" b="1" i="1" dirty="0">
                <a:latin typeface="Times New Roman" pitchFamily="18" charset="0"/>
              </a:rPr>
              <a:t>b</a:t>
            </a:r>
            <a:r>
              <a:rPr lang="ru-RU" sz="5400" b="1" dirty="0">
                <a:latin typeface="Times New Roman" pitchFamily="18" charset="0"/>
              </a:rPr>
              <a:t> = </a:t>
            </a:r>
            <a:r>
              <a:rPr lang="en-US" sz="5400" b="1" i="1" dirty="0">
                <a:latin typeface="Times New Roman" pitchFamily="18" charset="0"/>
              </a:rPr>
              <a:t>a + (-b)</a:t>
            </a:r>
            <a:r>
              <a:rPr lang="en-US" sz="4000" b="1" i="1" dirty="0">
                <a:latin typeface="Times New Roman" pitchFamily="18" charset="0"/>
              </a:rPr>
              <a:t> </a:t>
            </a:r>
            <a:endParaRPr lang="ru-RU" sz="4000" b="1" i="1" dirty="0">
              <a:latin typeface="Times New Roman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571604" y="3071810"/>
            <a:ext cx="7308850" cy="3454400"/>
          </a:xfrm>
          <a:prstGeom prst="wedgeRoundRectCallout">
            <a:avLst>
              <a:gd name="adj1" fmla="val 53606"/>
              <a:gd name="adj2" fmla="val 2375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 i="1" dirty="0">
                <a:latin typeface="Georgia" pitchFamily="18" charset="0"/>
              </a:rPr>
              <a:t>Чтобы найти </a:t>
            </a:r>
            <a:r>
              <a:rPr lang="ru-RU" sz="3200" b="1" i="1" dirty="0" err="1">
                <a:latin typeface="Georgia" pitchFamily="18" charset="0"/>
              </a:rPr>
              <a:t>________двух</a:t>
            </a:r>
            <a:r>
              <a:rPr lang="ru-RU" sz="3200" b="1" i="1" dirty="0">
                <a:latin typeface="Georgia" pitchFamily="18" charset="0"/>
              </a:rPr>
              <a:t> чисел, можно</a:t>
            </a:r>
          </a:p>
          <a:p>
            <a:pPr algn="ctr"/>
            <a:r>
              <a:rPr lang="ru-RU" sz="3200" b="1" i="1" dirty="0">
                <a:latin typeface="Georgia" pitchFamily="18" charset="0"/>
              </a:rPr>
              <a:t>к </a:t>
            </a:r>
            <a:r>
              <a:rPr lang="ru-RU" sz="3200" b="1" i="1" dirty="0" err="1">
                <a:latin typeface="Georgia" pitchFamily="18" charset="0"/>
              </a:rPr>
              <a:t>____________прибавить</a:t>
            </a:r>
            <a:r>
              <a:rPr lang="ru-RU" sz="3200" b="1" i="1" dirty="0">
                <a:latin typeface="Georgia" pitchFamily="18" charset="0"/>
              </a:rPr>
              <a:t> число, </a:t>
            </a:r>
            <a:r>
              <a:rPr lang="ru-RU" sz="3200" b="1" i="1" dirty="0" err="1">
                <a:latin typeface="Georgia" pitchFamily="18" charset="0"/>
              </a:rPr>
              <a:t>____________вычитаемому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85728"/>
            <a:ext cx="80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вычитания рациональных чисел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9820983">
            <a:off x="640249" y="3142603"/>
            <a:ext cx="76856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ФИЗКУЛЬТМИНУТКА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29AF00-739B-472E-8D2D-F112917CF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145532" cy="26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Arial Black" pitchFamily="34" charset="0"/>
              </a:rPr>
              <a:t>Алгоритм вычитания рациональных чисел.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16238" y="1844675"/>
            <a:ext cx="268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chemeClr val="tx2"/>
                </a:solidFill>
              </a:rPr>
              <a:t>a-b=a+(-b)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4213" y="2708275"/>
            <a:ext cx="7696200" cy="26797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Уменьшаемое оставить прежним.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Разность заменить суммой. («-» на «+»)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Вычитаемое заменить противоположным ему числом.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Найти получившуюся сумму.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315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Georgia</vt:lpstr>
      <vt:lpstr>Times New Roman</vt:lpstr>
      <vt:lpstr>Wingdings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ele7917@outlook.com</cp:lastModifiedBy>
  <cp:revision>46</cp:revision>
  <dcterms:created xsi:type="dcterms:W3CDTF">2013-08-06T07:54:43Z</dcterms:created>
  <dcterms:modified xsi:type="dcterms:W3CDTF">2022-01-09T17:17:14Z</dcterms:modified>
</cp:coreProperties>
</file>