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6" r:id="rId2"/>
    <p:sldId id="268" r:id="rId3"/>
    <p:sldId id="271" r:id="rId4"/>
    <p:sldId id="317" r:id="rId5"/>
    <p:sldId id="318" r:id="rId6"/>
    <p:sldId id="316" r:id="rId7"/>
    <p:sldId id="288" r:id="rId8"/>
    <p:sldId id="326" r:id="rId9"/>
    <p:sldId id="315" r:id="rId10"/>
    <p:sldId id="322" r:id="rId11"/>
    <p:sldId id="324" r:id="rId12"/>
    <p:sldId id="325" r:id="rId13"/>
    <p:sldId id="294" r:id="rId14"/>
    <p:sldId id="296" r:id="rId15"/>
    <p:sldId id="298" r:id="rId16"/>
    <p:sldId id="302" r:id="rId17"/>
    <p:sldId id="323" r:id="rId18"/>
    <p:sldId id="321" r:id="rId19"/>
    <p:sldId id="283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89" d="100"/>
          <a:sy n="89" d="100"/>
        </p:scale>
        <p:origin x="-108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6159D-B835-40A1-B6F1-4700EFAF93C7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C5FD-F28A-40E6-B43B-A7DF8A786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D40D-79BA-4073-BC75-8B2977699BF7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5719A-5CD7-4954-87F7-C7C9F1BE4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612E8-C9B2-4CEF-8E38-22A7AF9E1F37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4D1E8-4000-4611-A8F9-D6E4784A3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4523F-A460-4FB1-81BC-E8D5321767FC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CE5-3166-47AD-BA9F-15B26862D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090AD-04AC-47B9-9DF9-7B736C058008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4D9B-8453-454E-AD27-D0639BD3F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67436-895A-4597-A60E-51BACF4C8785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C2A69-7ADC-4B69-97B0-B742EE508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0E285-58DF-49EE-BB38-58D0B9B68926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A3E9-81A7-4331-8DD4-86C718FA9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69CCF-BFB6-450B-A8B8-1048A41E8D6B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68E46-F5FC-4783-82FE-65F72D2DF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15A9B-B878-47BB-90A2-944DB41D1CE4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8934-22BC-4A06-A1CF-33521E9D8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0E9C2-1546-4D26-AC4B-B54E350267F5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FB08B-7DDD-4922-AACD-F20ACF45A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EF10-AFB4-4F86-B472-2BC3C89B57BB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D9BEA-D3F8-450D-9FE9-E27049991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EA8743-1ED0-4D64-BF10-E924EA4E521A}" type="datetimeFigureOut">
              <a:rPr lang="ru-RU"/>
              <a:pPr>
                <a:defRPr/>
              </a:pPr>
              <a:t>17.11.2021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7C877C-7835-4006-BC0E-EB045081B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07" r:id="rId4"/>
    <p:sldLayoutId id="2147483711" r:id="rId5"/>
    <p:sldLayoutId id="2147483706" r:id="rId6"/>
    <p:sldLayoutId id="2147483712" r:id="rId7"/>
    <p:sldLayoutId id="2147483713" r:id="rId8"/>
    <p:sldLayoutId id="2147483714" r:id="rId9"/>
    <p:sldLayoutId id="2147483705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detskijsad/-ispolzovanie-mnemotehniki-v-razviti-rechi-doshkolnikov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b="1" cap="none" smtClean="0">
                <a:effectLst/>
                <a:latin typeface="Times New Roman" pitchFamily="18" charset="0"/>
              </a:rPr>
              <a:t/>
            </a:r>
            <a:br>
              <a:rPr lang="ru-RU" sz="3200" b="1" cap="none" smtClean="0">
                <a:effectLst/>
                <a:latin typeface="Times New Roman" pitchFamily="18" charset="0"/>
              </a:rPr>
            </a:br>
            <a:r>
              <a:rPr lang="ru-RU" sz="3200" b="1" cap="none" smtClean="0">
                <a:effectLst/>
                <a:latin typeface="Times New Roman" pitchFamily="18" charset="0"/>
              </a:rPr>
              <a:t/>
            </a:r>
            <a:br>
              <a:rPr lang="ru-RU" sz="3200" b="1" cap="none" smtClean="0">
                <a:effectLst/>
                <a:latin typeface="Times New Roman" pitchFamily="18" charset="0"/>
              </a:rPr>
            </a:br>
            <a:r>
              <a:rPr lang="ru-RU" sz="3200" b="1" cap="none" smtClean="0">
                <a:effectLst/>
                <a:latin typeface="Times New Roman" pitchFamily="18" charset="0"/>
              </a:rPr>
              <a:t>Применение игровых технологий в речевом  развитии младших дошкольников.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332038"/>
            <a:ext cx="86868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Выполнили: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Насыбуллина Н.Т., воспитатель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МАДОУ детский сад № 414 «Звездный малыш»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Ново-Савиновского района г.Казани.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Мисалимова Э. И. воспитатель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МАДОУ детский сад № 414 «Звездный малыш»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Ново-Савиновского района г.Казани.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8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3600" smtClean="0">
                <a:latin typeface="Times New Roman" pitchFamily="18" charset="0"/>
              </a:rPr>
              <a:t>                                </a:t>
            </a:r>
            <a:r>
              <a:rPr lang="ru-RU" sz="1600" b="1" smtClean="0">
                <a:latin typeface="Times New Roman" pitchFamily="18" charset="0"/>
              </a:rPr>
              <a:t>Казань 2021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6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60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  <a:latin typeface="Arial" charset="0"/>
              </a:rPr>
              <a:t>                 </a:t>
            </a:r>
            <a:r>
              <a:rPr lang="ru-RU" b="1" cap="none" smtClean="0">
                <a:effectLst/>
                <a:latin typeface="Times New Roman" pitchFamily="18" charset="0"/>
              </a:rPr>
              <a:t>Куклотерапия.</a:t>
            </a:r>
          </a:p>
        </p:txBody>
      </p:sp>
      <p:sp>
        <p:nvSpPr>
          <p:cNvPr id="50178" name="Rectangle 3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</a:rPr>
              <a:t>«Сорока – Белобока. Кашу варила, </a:t>
            </a:r>
          </a:p>
          <a:p>
            <a:pPr>
              <a:buFont typeface="Wingdings 2" pitchFamily="18" charset="2"/>
              <a:buNone/>
            </a:pPr>
            <a:r>
              <a:rPr lang="ru-RU" sz="1800" b="1" smtClean="0">
                <a:latin typeface="Times New Roman" pitchFamily="18" charset="0"/>
              </a:rPr>
              <a:t>    Деток кормила»</a:t>
            </a: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r>
              <a:rPr lang="ru-RU" sz="1800" b="1" smtClean="0">
                <a:latin typeface="Times New Roman" pitchFamily="18" charset="0"/>
              </a:rPr>
              <a:t>«Кто сказала мяу?»</a:t>
            </a: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endParaRPr lang="ru-RU" sz="1800" b="1" smtClean="0">
              <a:latin typeface="Times New Roman" pitchFamily="18" charset="0"/>
            </a:endParaRPr>
          </a:p>
          <a:p>
            <a:r>
              <a:rPr lang="ru-RU" sz="1800" b="1" smtClean="0">
                <a:latin typeface="Times New Roman" pitchFamily="18" charset="0"/>
              </a:rPr>
              <a:t>«Давайте знакомиться»</a:t>
            </a:r>
          </a:p>
        </p:txBody>
      </p:sp>
      <p:pic>
        <p:nvPicPr>
          <p:cNvPr id="50179" name="Picture 4" descr="куклотерапия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11863" y="908050"/>
            <a:ext cx="2914650" cy="2185988"/>
          </a:xfrm>
        </p:spPr>
      </p:pic>
      <p:pic>
        <p:nvPicPr>
          <p:cNvPr id="50180" name="Picture 5" descr="Сказкотерапия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4508500"/>
            <a:ext cx="2916237" cy="2187575"/>
          </a:xfrm>
        </p:spPr>
      </p:pic>
      <p:pic>
        <p:nvPicPr>
          <p:cNvPr id="50181" name="Picture 6" descr="IMG_20211116_0702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2852738"/>
            <a:ext cx="286067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effectLst/>
                <a:latin typeface="Times New Roman" pitchFamily="18" charset="0"/>
              </a:rPr>
              <a:t>Сказкотерапия.</a:t>
            </a:r>
          </a:p>
        </p:txBody>
      </p:sp>
      <p:pic>
        <p:nvPicPr>
          <p:cNvPr id="51202" name="Picture 6" descr="сказка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25538"/>
            <a:ext cx="3095625" cy="2322512"/>
          </a:xfrm>
        </p:spPr>
      </p:pic>
      <p:pic>
        <p:nvPicPr>
          <p:cNvPr id="51205" name="Picture 5" descr="IMG_20170314_1626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125538"/>
            <a:ext cx="289718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 descr="IMG_20170314_1430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005263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7" name="Picture 7" descr="IMG-20161103-WA00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2349500"/>
            <a:ext cx="212883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8" name="Picture 8" descr="IMG_18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4056063"/>
            <a:ext cx="2879725" cy="215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sz="quarter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effectLst/>
                <a:latin typeface="Times New Roman" pitchFamily="18" charset="0"/>
              </a:rPr>
              <a:t>Тестопластика.</a:t>
            </a:r>
          </a:p>
        </p:txBody>
      </p:sp>
      <p:pic>
        <p:nvPicPr>
          <p:cNvPr id="52226" name="Picture 8" descr="бусы делаем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3573463"/>
            <a:ext cx="2233613" cy="2978150"/>
          </a:xfrm>
        </p:spPr>
      </p:pic>
      <p:pic>
        <p:nvPicPr>
          <p:cNvPr id="52227" name="Picture 9" descr="тесто красим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24525" y="1196975"/>
            <a:ext cx="1639888" cy="2185988"/>
          </a:xfrm>
        </p:spPr>
      </p:pic>
      <p:pic>
        <p:nvPicPr>
          <p:cNvPr id="52228" name="Picture 10" descr="бусы одели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651500" y="3644900"/>
            <a:ext cx="2182813" cy="2908300"/>
          </a:xfrm>
        </p:spPr>
      </p:pic>
      <p:pic>
        <p:nvPicPr>
          <p:cNvPr id="52229" name="Picture 11" descr="Тестопластика делаем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84213" y="1196975"/>
            <a:ext cx="2987675" cy="224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 smtClean="0">
                <a:effectLst/>
                <a:latin typeface="Times New Roman" pitchFamily="18" charset="0"/>
              </a:rPr>
              <a:t>Мнемотехника или использование метода наглядного моделирования</a:t>
            </a:r>
            <a:r>
              <a:rPr lang="ru-RU" cap="none" smtClean="0"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916113"/>
            <a:ext cx="8686800" cy="45386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i="1" smtClean="0">
                <a:solidFill>
                  <a:srgbClr val="009900"/>
                </a:solidFill>
              </a:rPr>
              <a:t>«</a:t>
            </a:r>
            <a: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  <a:t>Учите ребёнка каким-нибудь пяти</a:t>
            </a:r>
            <a:b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  <a:t>неизвестным ему словам, и он будет</a:t>
            </a:r>
            <a:b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  <a:t>долго  и напрасно мучиться над ними,</a:t>
            </a:r>
            <a:b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  <a:t>но свяжите с картинками двадцать</a:t>
            </a:r>
            <a:b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  <a:t>таких слов – и ребёнок усвоит их на  лету…»</a:t>
            </a:r>
            <a:br>
              <a:rPr lang="ru-RU" sz="2800" i="1" smtClean="0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rgbClr val="009900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К.Д.Ушинский</a:t>
            </a:r>
          </a:p>
          <a:p>
            <a:pPr eaLnBrk="1" hangingPunct="1"/>
            <a:endParaRPr lang="ru-RU" sz="2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6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effectLst/>
                <a:latin typeface="Times New Roman" pitchFamily="18" charset="0"/>
              </a:rPr>
              <a:t>Принцип работы с мнемотаблицей.</a:t>
            </a:r>
          </a:p>
        </p:txBody>
      </p:sp>
      <p:sp>
        <p:nvSpPr>
          <p:cNvPr id="54274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724400" y="1554163"/>
            <a:ext cx="4267200" cy="4525962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pic>
        <p:nvPicPr>
          <p:cNvPr id="54275" name="Picture 2" descr="Мнемотехника для дошколь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628775"/>
            <a:ext cx="41767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8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Times New Roman" pitchFamily="18" charset="0"/>
              </a:rPr>
              <a:t>Рассматривание таблиц и разбор, изображенных на ней символов.</a:t>
            </a:r>
          </a:p>
          <a:p>
            <a:pPr eaLnBrk="1" hangingPunct="1"/>
            <a:r>
              <a:rPr lang="ru-RU" sz="2800" smtClean="0">
                <a:latin typeface="Times New Roman" pitchFamily="18" charset="0"/>
              </a:rPr>
              <a:t>Преобразование символов в образы</a:t>
            </a:r>
          </a:p>
          <a:p>
            <a:pPr eaLnBrk="1" hangingPunct="1"/>
            <a:r>
              <a:rPr lang="ru-RU" sz="2800" smtClean="0">
                <a:latin typeface="Times New Roman" pitchFamily="18" charset="0"/>
              </a:rPr>
              <a:t>Пересказ при помощи символов.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457200" y="11588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effectLst/>
                <a:latin typeface="Times New Roman" pitchFamily="18" charset="0"/>
              </a:rPr>
              <a:t>Татарская народная сказка </a:t>
            </a:r>
            <a:br>
              <a:rPr lang="ru-RU" b="1" cap="none" smtClean="0">
                <a:effectLst/>
                <a:latin typeface="Times New Roman" pitchFamily="18" charset="0"/>
              </a:rPr>
            </a:br>
            <a:r>
              <a:rPr lang="ru-RU" b="1" cap="none" smtClean="0">
                <a:effectLst/>
                <a:latin typeface="Times New Roman" pitchFamily="18" charset="0"/>
              </a:rPr>
              <a:t>«Лиса и журавль».</a:t>
            </a:r>
          </a:p>
        </p:txBody>
      </p:sp>
      <p:sp>
        <p:nvSpPr>
          <p:cNvPr id="5529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55299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716463" y="2060575"/>
            <a:ext cx="4267200" cy="4525963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00B050"/>
                </a:solidFill>
                <a:latin typeface="Times New Roman" pitchFamily="18" charset="0"/>
              </a:rPr>
              <a:t>Пересказ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>
                <a:latin typeface="Times New Roman" pitchFamily="18" charset="0"/>
              </a:rPr>
              <a:t>     При пересказе с помощью мнемотаблиц,  дети видят всех действующих лиц, и свое внимание  концентрируют на правильном построении предложений, на воспроизведении в своей речи необходимых выражений</a:t>
            </a:r>
            <a:r>
              <a:rPr lang="ru-RU" sz="1800" smtClean="0">
                <a:latin typeface="Bookman Old Style" pitchFamily="18" charset="0"/>
              </a:rPr>
              <a:t>.</a:t>
            </a:r>
          </a:p>
          <a:p>
            <a:pPr eaLnBrk="1" hangingPunct="1">
              <a:buFont typeface="Wingdings 2" pitchFamily="18" charset="2"/>
              <a:buNone/>
            </a:pPr>
            <a:endParaRPr lang="ru-RU" sz="2800" smtClean="0"/>
          </a:p>
          <a:p>
            <a:pPr eaLnBrk="1" hangingPunct="1"/>
            <a:endParaRPr lang="ru-RU" sz="1800" b="1" smtClean="0">
              <a:solidFill>
                <a:srgbClr val="00B050"/>
              </a:solidFill>
            </a:endParaRPr>
          </a:p>
        </p:txBody>
      </p:sp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96975"/>
            <a:ext cx="44307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DataLife Engine Версия для печати Загадки в модельных таблицах (мнемотаблицах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765175"/>
            <a:ext cx="54467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57200" y="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</a:rPr>
              <a:t>                   </a:t>
            </a:r>
            <a:r>
              <a:rPr lang="ru-RU" b="1" cap="none" smtClean="0">
                <a:effectLst/>
                <a:latin typeface="Times New Roman" pitchFamily="18" charset="0"/>
              </a:rPr>
              <a:t>Загадывание загадок.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  <a:latin typeface="Arial" charset="0"/>
              </a:rPr>
              <a:t>            </a:t>
            </a:r>
            <a:r>
              <a:rPr lang="ru-RU" cap="none" smtClean="0">
                <a:effectLst/>
                <a:latin typeface="Times New Roman" pitchFamily="18" charset="0"/>
              </a:rPr>
              <a:t>Интерактивные игры.</a:t>
            </a:r>
          </a:p>
        </p:txBody>
      </p:sp>
      <p:sp>
        <p:nvSpPr>
          <p:cNvPr id="57346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«Собери части и назови, что получилось»</a:t>
            </a:r>
          </a:p>
          <a:p>
            <a:endParaRPr lang="ru-RU" sz="2800" smtClean="0">
              <a:latin typeface="Arial" charset="0"/>
            </a:endParaRPr>
          </a:p>
          <a:p>
            <a:endParaRPr lang="ru-RU" sz="2800" smtClean="0">
              <a:latin typeface="Arial" charset="0"/>
            </a:endParaRPr>
          </a:p>
          <a:p>
            <a:endParaRPr lang="ru-RU" sz="2800" smtClean="0">
              <a:latin typeface="Arial" charset="0"/>
            </a:endParaRPr>
          </a:p>
          <a:p>
            <a:endParaRPr lang="ru-RU" sz="2800" smtClean="0">
              <a:latin typeface="Arial" charset="0"/>
            </a:endParaRPr>
          </a:p>
          <a:p>
            <a:r>
              <a:rPr lang="ru-RU" sz="2800" smtClean="0">
                <a:latin typeface="Times New Roman" pitchFamily="18" charset="0"/>
              </a:rPr>
              <a:t>«Мама и ребенок</a:t>
            </a:r>
            <a:r>
              <a:rPr lang="ru-RU" sz="2800" smtClean="0">
                <a:latin typeface="Arial" charset="0"/>
              </a:rPr>
              <a:t>»</a:t>
            </a:r>
          </a:p>
        </p:txBody>
      </p:sp>
      <p:pic>
        <p:nvPicPr>
          <p:cNvPr id="57347" name="Picture 6" descr="интерактивные игры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1125538"/>
            <a:ext cx="2447925" cy="1836737"/>
          </a:xfrm>
        </p:spPr>
      </p:pic>
      <p:pic>
        <p:nvPicPr>
          <p:cNvPr id="57348" name="Picture 7" descr="интерактив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4437063"/>
            <a:ext cx="2916238" cy="2187575"/>
          </a:xfrm>
        </p:spPr>
      </p:pic>
      <p:pic>
        <p:nvPicPr>
          <p:cNvPr id="57349" name="Picture 11" descr="IMG_20211116_0741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2205038"/>
            <a:ext cx="2430462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57200" y="188913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cap="none" smtClean="0">
                <a:effectLst/>
                <a:latin typeface="Times New Roman" pitchFamily="18" charset="0"/>
              </a:rPr>
              <a:t>Здоровьесберегающие технологии.</a:t>
            </a:r>
          </a:p>
        </p:txBody>
      </p:sp>
      <p:sp>
        <p:nvSpPr>
          <p:cNvPr id="5837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200" b="1" smtClean="0">
                <a:latin typeface="Arial" charset="0"/>
              </a:rPr>
              <a:t>      </a:t>
            </a:r>
            <a:r>
              <a:rPr lang="ru-RU" sz="1400" b="1" u="sng" smtClean="0">
                <a:latin typeface="Times New Roman" pitchFamily="18" charset="0"/>
              </a:rPr>
              <a:t>Физминутка «Гусята»</a:t>
            </a:r>
            <a:endParaRPr lang="en-US" sz="1400" b="1" u="sng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sz="1400" b="1" u="sng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Ходят гуси на лугу, </a:t>
            </a:r>
            <a:r>
              <a:rPr lang="ru-RU" sz="1400" i="1" smtClean="0">
                <a:latin typeface="Times New Roman" pitchFamily="18" charset="0"/>
              </a:rPr>
              <a:t>(шагаем на месте)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Ну, а я их стерегу, 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Гуси важные большие </a:t>
            </a:r>
            <a:r>
              <a:rPr lang="ru-RU" sz="1400" i="1" smtClean="0">
                <a:latin typeface="Times New Roman" pitchFamily="18" charset="0"/>
              </a:rPr>
              <a:t>(поднимаем руки вверх)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А гусята озорные </a:t>
            </a:r>
            <a:r>
              <a:rPr lang="ru-RU" sz="1400" i="1" smtClean="0">
                <a:latin typeface="Times New Roman" pitchFamily="18" charset="0"/>
              </a:rPr>
              <a:t>(приседаем)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Желтые, пушистые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Шустрые и быстрые </a:t>
            </a:r>
            <a:r>
              <a:rPr lang="ru-RU" sz="1400" i="1" smtClean="0">
                <a:latin typeface="Times New Roman" pitchFamily="18" charset="0"/>
              </a:rPr>
              <a:t>(хлопаем в ладоши)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У гусят на ножках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Красные сапожки </a:t>
            </a:r>
            <a:r>
              <a:rPr lang="ru-RU" sz="1400" i="1" smtClean="0">
                <a:latin typeface="Times New Roman" pitchFamily="18" charset="0"/>
              </a:rPr>
              <a:t>(показываем поочередно правую и левую ногу)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Только тронуть их боюсь, 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Заклюет сердитый гусь. </a:t>
            </a:r>
            <a:r>
              <a:rPr lang="ru-RU" sz="1400" i="1" smtClean="0">
                <a:latin typeface="Times New Roman" pitchFamily="18" charset="0"/>
              </a:rPr>
              <a:t>(плечи вверх и вниз)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Стала их кормить я хлебом, </a:t>
            </a:r>
            <a:r>
              <a:rPr lang="ru-RU" sz="1400" i="1" smtClean="0">
                <a:latin typeface="Times New Roman" pitchFamily="18" charset="0"/>
              </a:rPr>
              <a:t>(Сыпем крошки)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А они со мною следом </a:t>
            </a:r>
            <a:r>
              <a:rPr lang="ru-RU" sz="1400" i="1" smtClean="0">
                <a:latin typeface="Times New Roman" pitchFamily="18" charset="0"/>
              </a:rPr>
              <a:t>(бег на месте)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Вот какие малыши, 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Я люблю их от души. </a:t>
            </a:r>
            <a:r>
              <a:rPr lang="ru-RU" sz="1400" i="1" smtClean="0">
                <a:latin typeface="Times New Roman" pitchFamily="18" charset="0"/>
              </a:rPr>
              <a:t>(хлопаем в ладоши)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sz="1400" b="1" smtClean="0">
              <a:latin typeface="Times New Roman" pitchFamily="18" charset="0"/>
            </a:endParaRPr>
          </a:p>
        </p:txBody>
      </p:sp>
      <p:sp>
        <p:nvSpPr>
          <p:cNvPr id="58371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724400" y="1554163"/>
            <a:ext cx="4267200" cy="4525962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400" b="1" u="sng" smtClean="0">
                <a:latin typeface="Times New Roman" pitchFamily="18" charset="0"/>
              </a:rPr>
              <a:t>Динамическая разминка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u="sng" smtClean="0">
                <a:latin typeface="Arial" charset="0"/>
              </a:rPr>
              <a:t>«</a:t>
            </a:r>
            <a:r>
              <a:rPr lang="ru-RU" sz="1400" b="1" u="sng" smtClean="0">
                <a:latin typeface="Times New Roman" pitchFamily="18" charset="0"/>
              </a:rPr>
              <a:t>Шла коза по лесу»</a:t>
            </a:r>
            <a:endParaRPr lang="en-US" sz="1400" b="1" u="sng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endParaRPr lang="ru-RU" sz="1400" b="1" u="sng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Шла коза по лесу, по лесу, по лесу</a:t>
            </a:r>
          </a:p>
          <a:p>
            <a:pPr>
              <a:lnSpc>
                <a:spcPct val="80000"/>
              </a:lnSpc>
            </a:pPr>
            <a:r>
              <a:rPr lang="ru-RU" sz="1400" i="1" smtClean="0">
                <a:latin typeface="Times New Roman" pitchFamily="18" charset="0"/>
              </a:rPr>
              <a:t>(Идем врассыпную)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Нашла себе принцессу </a:t>
            </a:r>
            <a:r>
              <a:rPr lang="ru-RU" sz="1400" i="1" smtClean="0">
                <a:latin typeface="Times New Roman" pitchFamily="18" charset="0"/>
              </a:rPr>
              <a:t>(Берем любого ребенка за руку)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Давай, Коза, попрыгаем, попрыгаем, попрыгаем </a:t>
            </a:r>
            <a:r>
              <a:rPr lang="ru-RU" sz="1400" i="1" smtClean="0">
                <a:latin typeface="Times New Roman" pitchFamily="18" charset="0"/>
              </a:rPr>
              <a:t>(Держась за руки прыгаем)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И ножками подрыгаем, подрыгаем, подрыгаем </a:t>
            </a:r>
            <a:r>
              <a:rPr lang="ru-RU" sz="1400" i="1" smtClean="0">
                <a:latin typeface="Times New Roman" pitchFamily="18" charset="0"/>
              </a:rPr>
              <a:t>(Ставим поочередно ножки на пяточку)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И ручками похлопаем, похлопаем, похлопаем </a:t>
            </a:r>
            <a:r>
              <a:rPr lang="ru-RU" sz="1400" i="1" smtClean="0">
                <a:latin typeface="Times New Roman" pitchFamily="18" charset="0"/>
              </a:rPr>
              <a:t>(Хлопки руками)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И ножками потопаем, потопаем, потопаем </a:t>
            </a:r>
            <a:r>
              <a:rPr lang="ru-RU" sz="1400" i="1" smtClean="0">
                <a:latin typeface="Times New Roman" pitchFamily="18" charset="0"/>
              </a:rPr>
              <a:t>(Топаем ногами)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Головкой покачаем, </a:t>
            </a:r>
          </a:p>
          <a:p>
            <a:pPr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И снова начинаем!</a:t>
            </a:r>
          </a:p>
        </p:txBody>
      </p:sp>
    </p:spTree>
  </p:cSld>
  <p:clrMapOvr>
    <a:masterClrMapping/>
  </p:clrMapOvr>
  <p:transition advTm="5522"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effectLst/>
                <a:latin typeface="Times New Roman" pitchFamily="18" charset="0"/>
              </a:rPr>
              <a:t>Используемая литература.</a:t>
            </a:r>
          </a:p>
        </p:txBody>
      </p:sp>
      <p:sp>
        <p:nvSpPr>
          <p:cNvPr id="59394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557338"/>
            <a:ext cx="8686800" cy="4525962"/>
          </a:xfrm>
        </p:spPr>
        <p:txBody>
          <a:bodyPr/>
          <a:lstStyle/>
          <a:p>
            <a:pPr marL="609600" indent="-609600"/>
            <a:endParaRPr lang="ru-RU" altLang="ru-RU" sz="2400" b="1" i="1" smtClean="0">
              <a:solidFill>
                <a:schemeClr val="accent2"/>
              </a:solidFill>
            </a:endParaRPr>
          </a:p>
          <a:p>
            <a:pPr marL="609600" indent="-609600"/>
            <a:r>
              <a:rPr lang="ru-RU" altLang="ru-RU" sz="2400" b="1" i="1" smtClean="0">
                <a:solidFill>
                  <a:schemeClr val="accent2"/>
                </a:solidFill>
                <a:latin typeface="Times New Roman" pitchFamily="18" charset="0"/>
              </a:rPr>
              <a:t>Закирова К.В. На поляне детства. Хрестоматия для воспитателей дошкольных учреждений. Казань 2018г., </a:t>
            </a:r>
          </a:p>
          <a:p>
            <a:pPr marL="609600" indent="-609600"/>
            <a:r>
              <a:rPr lang="ru-RU" altLang="ru-RU" sz="2400" b="1" i="1" smtClean="0">
                <a:solidFill>
                  <a:schemeClr val="accent2"/>
                </a:solidFill>
                <a:latin typeface="Times New Roman" pitchFamily="18" charset="0"/>
              </a:rPr>
              <a:t>Весёлые загадки, художник И. Дорошенко, ЗАО Компания «Махаон», 2017 г.,</a:t>
            </a:r>
          </a:p>
          <a:p>
            <a:pPr marL="609600" indent="-609600"/>
            <a:r>
              <a:rPr lang="ru-RU" altLang="ru-RU" sz="2400" b="1" i="1" smtClean="0">
                <a:solidFill>
                  <a:schemeClr val="accent2"/>
                </a:solidFill>
                <a:latin typeface="Times New Roman" pitchFamily="18" charset="0"/>
              </a:rPr>
              <a:t>Е. Железнова Логоритмика «Я хочу построить дом»</a:t>
            </a:r>
          </a:p>
          <a:p>
            <a:pPr marL="609600" indent="-609600"/>
            <a:r>
              <a:rPr lang="ru-RU" altLang="ru-RU" sz="2400" b="1" i="1" smtClean="0">
                <a:solidFill>
                  <a:schemeClr val="accent2"/>
                </a:solidFill>
                <a:latin typeface="Times New Roman" pitchFamily="18" charset="0"/>
              </a:rPr>
              <a:t>Моя первая книга, А.А. Астахов, Н. Астахова</a:t>
            </a:r>
          </a:p>
          <a:p>
            <a:pPr marL="609600" indent="-609600"/>
            <a:r>
              <a:rPr lang="ru-RU" sz="2400" b="1" i="1" smtClean="0">
                <a:latin typeface="Times New Roman" pitchFamily="18" charset="0"/>
                <a:hlinkClick r:id="rId2"/>
              </a:rPr>
              <a:t>http://www.maam.ru/detskijsad/-ispolzovanie-mnemotehniki-v-razviti-rechi-doshkolnikov.html</a:t>
            </a:r>
            <a:endParaRPr lang="ru-RU" sz="2400" b="1" i="1" smtClean="0">
              <a:latin typeface="Times New Roman" pitchFamily="18" charset="0"/>
            </a:endParaRPr>
          </a:p>
          <a:p>
            <a:pPr marL="609600" indent="-609600"/>
            <a:endParaRPr lang="ru-RU" sz="2400" b="1" i="1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900" cap="none" smtClean="0">
                <a:effectLst/>
                <a:latin typeface="Times New Roman" pitchFamily="18" charset="0"/>
              </a:rPr>
              <a:t>Речь является одной из самых сложных форм проявления высших психических процессов. Ни одна сколько – нибудь сложная форма психической деятельности человека не протекает без прямого или косвенного участия речи. По мнению Выготского речь позволяет совершенствовать мыслительные операции. Слово само по себе становится орудием мышления, включаясь в </a:t>
            </a:r>
            <a:r>
              <a:rPr lang="ru-RU" sz="2900" b="1" cap="none" smtClean="0">
                <a:effectLst/>
                <a:latin typeface="Times New Roman" pitchFamily="18" charset="0"/>
              </a:rPr>
              <a:t>познавательную</a:t>
            </a:r>
            <a:r>
              <a:rPr lang="ru-RU" sz="2900" cap="none" smtClean="0">
                <a:effectLst/>
                <a:latin typeface="Times New Roman" pitchFamily="18" charset="0"/>
              </a:rPr>
              <a:t> деятельность ребёнка.</a:t>
            </a:r>
          </a:p>
        </p:txBody>
      </p:sp>
      <p:sp>
        <p:nvSpPr>
          <p:cNvPr id="14338" name="Rectangle 7"/>
          <p:cNvSpPr>
            <a:spLocks noGrp="1"/>
          </p:cNvSpPr>
          <p:nvPr>
            <p:ph type="subTitle" idx="4294967295"/>
          </p:nvPr>
        </p:nvSpPr>
        <p:spPr>
          <a:xfrm flipV="1">
            <a:off x="1371600" y="5638800"/>
            <a:ext cx="3271838" cy="81438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 smtClean="0">
                <a:effectLst/>
                <a:latin typeface="Times New Roman" pitchFamily="18" charset="0"/>
              </a:rPr>
              <a:t>Инновационные методы в обучении развития речи младших дошкольников.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773238"/>
            <a:ext cx="8686800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   </a:t>
            </a:r>
            <a:r>
              <a:rPr lang="ru-RU" sz="2800" b="1" smtClean="0">
                <a:latin typeface="Times New Roman" pitchFamily="18" charset="0"/>
              </a:rPr>
              <a:t>Пальчиковая гимнастика</a:t>
            </a:r>
            <a:endParaRPr lang="en-US" sz="2800" b="1" smtClean="0">
              <a:latin typeface="Times New Roman" pitchFamily="18" charset="0"/>
            </a:endParaRP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Игры с песком</a:t>
            </a: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Логоритмика</a:t>
            </a: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Тестопластика</a:t>
            </a: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Куклотерапия</a:t>
            </a: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Сказкотерапия</a:t>
            </a: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Мнемотаблицы.</a:t>
            </a:r>
          </a:p>
          <a:p>
            <a:pPr eaLnBrk="1" hangingPunct="1"/>
            <a:r>
              <a:rPr lang="ru-RU" sz="2800" b="1" smtClean="0">
                <a:latin typeface="Times New Roman" pitchFamily="18" charset="0"/>
              </a:rPr>
              <a:t>Интерактивные игры</a:t>
            </a:r>
          </a:p>
          <a:p>
            <a:pPr eaLnBrk="1" hangingPunct="1"/>
            <a:endParaRPr lang="ru-RU" sz="2800" b="1" smtClean="0">
              <a:latin typeface="Times New Roman" pitchFamily="18" charset="0"/>
            </a:endParaRP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sz="quarter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b="1" cap="none" smtClean="0">
                <a:effectLst/>
                <a:latin typeface="Times New Roman" pitchFamily="18" charset="0"/>
              </a:rPr>
              <a:t>Пальчиковые игры в сухом бассейне, </a:t>
            </a:r>
            <a:br>
              <a:rPr lang="ru-RU" sz="3200" b="1" cap="none" smtClean="0">
                <a:effectLst/>
                <a:latin typeface="Times New Roman" pitchFamily="18" charset="0"/>
              </a:rPr>
            </a:br>
            <a:r>
              <a:rPr lang="ru-RU" sz="3200" b="1" cap="none" smtClean="0">
                <a:effectLst/>
                <a:latin typeface="Times New Roman" pitchFamily="18" charset="0"/>
              </a:rPr>
              <a:t>игры с песком.</a:t>
            </a:r>
          </a:p>
        </p:txBody>
      </p:sp>
      <p:pic>
        <p:nvPicPr>
          <p:cNvPr id="16386" name="Picture 8" descr="Игры с горохом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81075" y="1317625"/>
            <a:ext cx="3230563" cy="2422525"/>
          </a:xfrm>
        </p:spPr>
      </p:pic>
      <p:pic>
        <p:nvPicPr>
          <p:cNvPr id="16387" name="Picture 7" descr="игры с песком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00675" y="1336675"/>
            <a:ext cx="3203575" cy="2403475"/>
          </a:xfrm>
        </p:spPr>
      </p:pic>
      <p:pic>
        <p:nvPicPr>
          <p:cNvPr id="16388" name="Picture 12" descr="песок солнце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292725" y="3860800"/>
            <a:ext cx="3527425" cy="2646363"/>
          </a:xfrm>
        </p:spPr>
      </p:pic>
      <p:pic>
        <p:nvPicPr>
          <p:cNvPr id="16389" name="Picture 16" descr="пальчик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971550" y="3933825"/>
            <a:ext cx="3446463" cy="2586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3"/>
          <p:cNvSpPr>
            <a:spLocks noGrp="1"/>
          </p:cNvSpPr>
          <p:nvPr>
            <p:ph type="title" sz="quarter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cap="none" smtClean="0">
                <a:effectLst/>
                <a:latin typeface="Arial" charset="0"/>
              </a:rPr>
              <a:t>  </a:t>
            </a:r>
            <a:r>
              <a:rPr lang="ru-RU" sz="3200" b="1" cap="none" smtClean="0">
                <a:effectLst/>
                <a:latin typeface="Times New Roman" pitchFamily="18" charset="0"/>
              </a:rPr>
              <a:t>Игры с прищепками, катание мячиков в руках, игры с пирамидками.</a:t>
            </a:r>
          </a:p>
        </p:txBody>
      </p:sp>
      <p:pic>
        <p:nvPicPr>
          <p:cNvPr id="17410" name="Picture 9" descr="Прищепки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412875"/>
            <a:ext cx="2914650" cy="2185988"/>
          </a:xfrm>
        </p:spPr>
      </p:pic>
      <p:pic>
        <p:nvPicPr>
          <p:cNvPr id="17411" name="Picture 24" descr="пирамидки 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940425" y="1412875"/>
            <a:ext cx="2914650" cy="2185988"/>
          </a:xfrm>
        </p:spPr>
      </p:pic>
      <p:pic>
        <p:nvPicPr>
          <p:cNvPr id="17412" name="Picture 17" descr="катание мячиков 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203575" y="2924175"/>
            <a:ext cx="2916238" cy="2187575"/>
          </a:xfrm>
        </p:spPr>
      </p:pic>
      <p:pic>
        <p:nvPicPr>
          <p:cNvPr id="17413" name="Picture 26" descr="IMG_20211116_0703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437063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7" descr="мячики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5940425" y="4508500"/>
            <a:ext cx="2916238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b="1" cap="none" smtClean="0">
                <a:effectLst/>
                <a:latin typeface="Times New Roman" pitchFamily="18" charset="0"/>
              </a:rPr>
              <a:t>В копилку для работы с малышами.</a:t>
            </a:r>
          </a:p>
        </p:txBody>
      </p:sp>
      <p:sp>
        <p:nvSpPr>
          <p:cNvPr id="1843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23850" y="1484313"/>
            <a:ext cx="4267200" cy="4525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600" b="1" smtClean="0">
                <a:latin typeface="Arial" charset="0"/>
              </a:rPr>
              <a:t>         </a:t>
            </a:r>
            <a:r>
              <a:rPr lang="ru-RU" sz="1400" b="1" smtClean="0">
                <a:latin typeface="Times New Roman" pitchFamily="18" charset="0"/>
              </a:rPr>
              <a:t>Дождик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Дождик идёт, </a:t>
            </a:r>
            <a:r>
              <a:rPr lang="ru-RU" sz="1400" i="1" smtClean="0">
                <a:latin typeface="Times New Roman" pitchFamily="18" charset="0"/>
              </a:rPr>
              <a:t>(указательным пальцем правой руки  бьем по левой ладошке, потом наоборот)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Дождик идёт,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Тёплый идёт,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Летний идёт.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Тучка, ступай, </a:t>
            </a:r>
            <a:r>
              <a:rPr lang="ru-RU" sz="1400" i="1" smtClean="0">
                <a:latin typeface="Times New Roman" pitchFamily="18" charset="0"/>
              </a:rPr>
              <a:t>(пальцы сжимаем и расжимаем)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Прочь уплывай,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Солнышку вновь </a:t>
            </a:r>
            <a:r>
              <a:rPr lang="ru-RU" sz="1400" i="1" smtClean="0">
                <a:latin typeface="Times New Roman" pitchFamily="18" charset="0"/>
              </a:rPr>
              <a:t>(делаем окошечко перед собой, выглядываем)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Выглянуть дай.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Будем опять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Бегать, играть</a:t>
            </a:r>
            <a:r>
              <a:rPr lang="ru-RU" sz="1400" i="1" smtClean="0">
                <a:latin typeface="Times New Roman" pitchFamily="18" charset="0"/>
              </a:rPr>
              <a:t>!(пальчики бегают по коленям или по столу)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Дождик идёт,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>
                <a:latin typeface="Times New Roman" pitchFamily="18" charset="0"/>
              </a:rPr>
              <a:t>Летний идёт! (</a:t>
            </a:r>
            <a:r>
              <a:rPr lang="ru-RU" sz="1400" i="1" smtClean="0">
                <a:latin typeface="Times New Roman" pitchFamily="18" charset="0"/>
              </a:rPr>
              <a:t>(указательным пальцем правой руки  бьем по левой ладошке, потом наоборот)</a:t>
            </a:r>
          </a:p>
          <a:p>
            <a:pPr eaLnBrk="1" hangingPunct="1">
              <a:lnSpc>
                <a:spcPct val="80000"/>
              </a:lnSpc>
            </a:pPr>
            <a:endParaRPr lang="ru-RU" sz="1400" i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400" i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800" i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800" i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800" i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800" i="1" smtClean="0">
              <a:latin typeface="Times New Roman" pitchFamily="18" charset="0"/>
            </a:endParaRPr>
          </a:p>
        </p:txBody>
      </p:sp>
      <p:sp>
        <p:nvSpPr>
          <p:cNvPr id="18435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724400" y="1554163"/>
            <a:ext cx="4267200" cy="4525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900" b="1" smtClean="0">
                <a:latin typeface="Arial" charset="0"/>
              </a:rPr>
              <a:t>             </a:t>
            </a:r>
            <a:r>
              <a:rPr lang="ru-RU" sz="1400" b="1" smtClean="0">
                <a:latin typeface="Times New Roman" pitchFamily="18" charset="0"/>
              </a:rPr>
              <a:t>Утро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>
                <a:latin typeface="Times New Roman" pitchFamily="18" charset="0"/>
              </a:rPr>
              <a:t>Утро начинается, </a:t>
            </a:r>
            <a:r>
              <a:rPr lang="ru-RU" sz="1400" i="1" smtClean="0">
                <a:latin typeface="Times New Roman" pitchFamily="18" charset="0"/>
              </a:rPr>
              <a:t>(Пальцы собраны в кулачки, постепенно начинаем разгибать пальцы по одному)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>
                <a:latin typeface="Times New Roman" pitchFamily="18" charset="0"/>
              </a:rPr>
              <a:t>Солнце улыбается.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>
                <a:latin typeface="Times New Roman" pitchFamily="18" charset="0"/>
              </a:rPr>
              <a:t>Бабочки-красавицы </a:t>
            </a:r>
            <a:r>
              <a:rPr lang="ru-RU" sz="1400" i="1" smtClean="0">
                <a:latin typeface="Times New Roman" pitchFamily="18" charset="0"/>
              </a:rPr>
              <a:t>(показываем ладошками бабочку)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>
                <a:latin typeface="Times New Roman" pitchFamily="18" charset="0"/>
              </a:rPr>
              <a:t>На цветах качаются</a:t>
            </a:r>
            <a:r>
              <a:rPr lang="ru-RU" sz="1400" i="1" smtClean="0">
                <a:latin typeface="Times New Roman" pitchFamily="18" charset="0"/>
              </a:rPr>
              <a:t>…(ладошки собраны в цветок и крутим их в разные направления)</a:t>
            </a:r>
          </a:p>
          <a:p>
            <a:pPr>
              <a:lnSpc>
                <a:spcPct val="80000"/>
              </a:lnSpc>
            </a:pPr>
            <a:endParaRPr lang="ru-RU" sz="14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90563" y="522287"/>
            <a:ext cx="8686800" cy="83820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Петух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9458" name="Содержимое 2"/>
          <p:cNvSpPr>
            <a:spLocks noGrp="1"/>
          </p:cNvSpPr>
          <p:nvPr>
            <p:ph idx="4294967295"/>
          </p:nvPr>
        </p:nvSpPr>
        <p:spPr>
          <a:xfrm>
            <a:off x="611188" y="1268413"/>
            <a:ext cx="3481387" cy="5021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На заре петух   </a:t>
            </a:r>
            <a:r>
              <a:rPr lang="ru-RU" sz="1800" smtClean="0">
                <a:latin typeface="Times New Roman" pitchFamily="18" charset="0"/>
              </a:rPr>
              <a:t>(</a:t>
            </a:r>
            <a:r>
              <a:rPr lang="ru-RU" sz="1800" i="1" smtClean="0">
                <a:latin typeface="Times New Roman" pitchFamily="18" charset="0"/>
              </a:rPr>
              <a:t>руки</a:t>
            </a:r>
            <a:r>
              <a:rPr lang="ru-RU" sz="1800" b="1" i="1" smtClean="0">
                <a:latin typeface="Times New Roman" pitchFamily="18" charset="0"/>
              </a:rPr>
              <a:t> </a:t>
            </a:r>
            <a:r>
              <a:rPr lang="ru-RU" sz="1800" i="1" smtClean="0">
                <a:latin typeface="Times New Roman" pitchFamily="18" charset="0"/>
              </a:rPr>
              <a:t>поднимаем вверх, потягиваемся)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Крикнул во весь дух: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– Кукрек-ку,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Кукрек-ку,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Кукрек-ку! </a:t>
            </a:r>
            <a:r>
              <a:rPr lang="ru-RU" sz="1800" i="1" smtClean="0">
                <a:latin typeface="Times New Roman" pitchFamily="18" charset="0"/>
              </a:rPr>
              <a:t>(высоко поднимаем колени и машем руками)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Слышно там и тут </a:t>
            </a:r>
            <a:r>
              <a:rPr lang="ru-RU" sz="1800" i="1" smtClean="0">
                <a:latin typeface="Times New Roman" pitchFamily="18" charset="0"/>
              </a:rPr>
              <a:t>(повороты туловища вправо – влево)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Петушки поют: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– Кукрек-ку, 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Кукрек-ку,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latin typeface="Times New Roman" pitchFamily="18" charset="0"/>
              </a:rPr>
              <a:t>Кукрек-ку! </a:t>
            </a:r>
            <a:r>
              <a:rPr lang="ru-RU" sz="1800" i="1" smtClean="0">
                <a:latin typeface="Times New Roman" pitchFamily="18" charset="0"/>
              </a:rPr>
              <a:t>(высоко поднимаем колени и машем руками)</a:t>
            </a:r>
            <a:endParaRPr lang="ru-RU" sz="22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200" b="1" i="1" smtClean="0">
                <a:latin typeface="Times New Roman" pitchFamily="18" charset="0"/>
              </a:rPr>
              <a:t>               </a:t>
            </a:r>
            <a:endParaRPr lang="ru-RU" sz="22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200" smtClean="0"/>
          </a:p>
        </p:txBody>
      </p:sp>
      <p:pic>
        <p:nvPicPr>
          <p:cNvPr id="19459" name="Picture 2" descr="G:\КУРСЫ\retro_2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43561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effectLst/>
                <a:latin typeface="Times New Roman" pitchFamily="18" charset="0"/>
              </a:rPr>
              <a:t>Логоритмика</a:t>
            </a:r>
          </a:p>
        </p:txBody>
      </p:sp>
      <p:sp>
        <p:nvSpPr>
          <p:cNvPr id="7065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3100" smtClean="0">
                <a:latin typeface="Times New Roman" pitchFamily="18" charset="0"/>
              </a:rPr>
              <a:t>Это система упражнений, заданий, игр на основе сочетания музыки, движения, слова, направленная на решение коррекционных, образовательных и оздоровительных задач. В структуру логоритмических занятий тесно вплетены различные виды музыкальной и речевой деятельности, подчиненные одной цели — развитию речи.</a:t>
            </a:r>
          </a:p>
          <a:p>
            <a:pPr eaLnBrk="1" hangingPunct="1">
              <a:buFont typeface="Wingdings 2" pitchFamily="18" charset="2"/>
              <a:buNone/>
            </a:pPr>
            <a:endParaRPr lang="ru-RU" sz="3100" smtClean="0">
              <a:latin typeface="Times New Roman" pitchFamily="18" charset="0"/>
            </a:endParaRPr>
          </a:p>
          <a:p>
            <a:endParaRPr lang="ru-RU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214313" y="35718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cap="none" smtClean="0">
                <a:effectLst/>
                <a:latin typeface="Times New Roman" pitchFamily="18" charset="0"/>
              </a:rPr>
              <a:t>Логоритмика «Дом»</a:t>
            </a:r>
          </a:p>
        </p:txBody>
      </p:sp>
      <p:sp>
        <p:nvSpPr>
          <p:cNvPr id="49158" name="Rectangle 7"/>
          <p:cNvSpPr>
            <a:spLocks noGrp="1"/>
          </p:cNvSpPr>
          <p:nvPr>
            <p:ph type="body" sz="half" idx="4294967295"/>
          </p:nvPr>
        </p:nvSpPr>
        <p:spPr>
          <a:xfrm>
            <a:off x="395288" y="1196975"/>
            <a:ext cx="426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Я хочу построить дом, 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(руки над головой, пальцы вместе)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Чтоб окошко было в нем, 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(показываем окошко)</a:t>
            </a:r>
            <a:endParaRPr lang="en-US" sz="1600" i="1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600" b="1" i="1" smtClean="0">
                <a:solidFill>
                  <a:schemeClr val="tx1"/>
                </a:solidFill>
                <a:latin typeface="Times New Roman" pitchFamily="18" charset="0"/>
              </a:rPr>
              <a:t>Чтоб у дома дверь была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, (руки согнуты в локтях подняты вверх)</a:t>
            </a:r>
          </a:p>
          <a:p>
            <a:pPr>
              <a:lnSpc>
                <a:spcPct val="80000"/>
              </a:lnSpc>
            </a:pPr>
            <a:r>
              <a:rPr lang="ru-RU" sz="1600" b="1" i="1" smtClean="0">
                <a:solidFill>
                  <a:schemeClr val="tx1"/>
                </a:solidFill>
                <a:latin typeface="Times New Roman" pitchFamily="18" charset="0"/>
              </a:rPr>
              <a:t>Рядом чтоб сосна росла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 (руки вниз и немного в сторону)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Чтоб забор вокруг стоял, 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(руки перед собой, пальцы в замок)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Пес ворота охранял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.(одна рука показывает собачку)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Чтоб на травке жил жучок, 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Бегал быстрый паучок. 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(левая рука травка, правая жучок – бегает по левой)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Солнце было, дождик шел, 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(руки скрещены над головой, потом отряхиваем пальцы)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Чтоб тюльпан в саду расцвел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.(ладошки вместе, перед собой показываем цветок)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Чтоб флажок на доме был, 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(флажок над головой)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А за домом ежик жил</a:t>
            </a:r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</a:rPr>
              <a:t>.(пальцы перед собой скрещены)</a:t>
            </a:r>
          </a:p>
        </p:txBody>
      </p:sp>
      <p:graphicFrame>
        <p:nvGraphicFramePr>
          <p:cNvPr id="49156" name="Rectangle 10"/>
          <p:cNvGraphicFramePr>
            <a:graphicFrameLocks noGrp="1"/>
          </p:cNvGraphicFramePr>
          <p:nvPr>
            <p:ph type="body" sz="half" idx="4294967295"/>
          </p:nvPr>
        </p:nvGraphicFramePr>
        <p:xfrm>
          <a:off x="4724400" y="3263900"/>
          <a:ext cx="4267200" cy="1104900"/>
        </p:xfrm>
        <a:graphic>
          <a:graphicData uri="http://schemas.openxmlformats.org/presentationml/2006/ole">
            <p:oleObj spid="_x0000_s49156" name="Пакет" r:id="rId3" imgW="1876320" imgH="485640" progId="Package">
              <p:embed/>
            </p:oleObj>
          </a:graphicData>
        </a:graphic>
      </p:graphicFrame>
      <p:pic>
        <p:nvPicPr>
          <p:cNvPr id="49159" name="Picture 12" descr="hello_html_m6d066d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33600"/>
            <a:ext cx="4211637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550</TotalTime>
  <Words>709</Words>
  <Application>Microsoft Office PowerPoint</Application>
  <PresentationFormat>Экран (4:3)</PresentationFormat>
  <Paragraphs>143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6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Bookman Old Style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Пакет</vt:lpstr>
      <vt:lpstr>  Применение игровых технологий в речевом  развитии младших дошкольников.</vt:lpstr>
      <vt:lpstr>Речь является одной из самых сложных форм проявления высших психических процессов. Ни одна сколько – нибудь сложная форма психической деятельности человека не протекает без прямого или косвенного участия речи. По мнению Выготского речь позволяет совершенствовать мыслительные операции. Слово само по себе становится орудием мышления, включаясь в познавательную деятельность ребёнка.</vt:lpstr>
      <vt:lpstr>Инновационные методы в обучении развития речи младших дошкольников.</vt:lpstr>
      <vt:lpstr>Пальчиковые игры в сухом бассейне,  игры с песком.</vt:lpstr>
      <vt:lpstr>  Игры с прищепками, катание мячиков в руках, игры с пирамидками.</vt:lpstr>
      <vt:lpstr>В копилку для работы с малышами.</vt:lpstr>
      <vt:lpstr>Слайд 7</vt:lpstr>
      <vt:lpstr>Логоритмика</vt:lpstr>
      <vt:lpstr>Логоритмика «Дом»</vt:lpstr>
      <vt:lpstr>                 Куклотерапия.</vt:lpstr>
      <vt:lpstr>Сказкотерапия.</vt:lpstr>
      <vt:lpstr>Тестопластика.</vt:lpstr>
      <vt:lpstr>Мнемотехника или использование метода наглядного моделирования.</vt:lpstr>
      <vt:lpstr>Принцип работы с мнемотаблицей.</vt:lpstr>
      <vt:lpstr>Татарская народная сказка  «Лиса и журавль».</vt:lpstr>
      <vt:lpstr>                   Загадывание загадок.</vt:lpstr>
      <vt:lpstr>            Интерактивные игры.</vt:lpstr>
      <vt:lpstr>Здоровьесберегающие технологии.</vt:lpstr>
      <vt:lpstr>Используемая литература.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Сария</dc:creator>
  <cp:lastModifiedBy>user</cp:lastModifiedBy>
  <cp:revision>20</cp:revision>
  <dcterms:created xsi:type="dcterms:W3CDTF">2017-01-22T06:47:11Z</dcterms:created>
  <dcterms:modified xsi:type="dcterms:W3CDTF">2021-11-17T05:45:45Z</dcterms:modified>
</cp:coreProperties>
</file>