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20" r:id="rId1"/>
  </p:sldMasterIdLst>
  <p:sldIdLst>
    <p:sldId id="276" r:id="rId2"/>
    <p:sldId id="281" r:id="rId3"/>
    <p:sldId id="275" r:id="rId4"/>
    <p:sldId id="258" r:id="rId5"/>
    <p:sldId id="259" r:id="rId6"/>
    <p:sldId id="260" r:id="rId7"/>
    <p:sldId id="261" r:id="rId8"/>
    <p:sldId id="262" r:id="rId9"/>
    <p:sldId id="263" r:id="rId10"/>
    <p:sldId id="265" r:id="rId11"/>
    <p:sldId id="264" r:id="rId12"/>
    <p:sldId id="269" r:id="rId13"/>
    <p:sldId id="280" r:id="rId14"/>
    <p:sldId id="268" r:id="rId15"/>
    <p:sldId id="266" r:id="rId16"/>
    <p:sldId id="270" r:id="rId17"/>
    <p:sldId id="279" r:id="rId18"/>
    <p:sldId id="271" r:id="rId19"/>
    <p:sldId id="277" r:id="rId20"/>
    <p:sldId id="272" r:id="rId21"/>
    <p:sldId id="278" r:id="rId22"/>
    <p:sldId id="274" r:id="rId23"/>
    <p:sldId id="273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35" d="100"/>
          <a:sy n="35" d="100"/>
        </p:scale>
        <p:origin x="-690" y="-3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E06B0-9DAB-4841-99EC-8813273CD88C}" type="datetimeFigureOut">
              <a:rPr lang="ru-RU" smtClean="0"/>
              <a:t>07.01.2022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49A843B-D616-4B9F-B050-220EAA30778B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E06B0-9DAB-4841-99EC-8813273CD88C}" type="datetimeFigureOut">
              <a:rPr lang="ru-RU" smtClean="0"/>
              <a:t>07.01.2022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A843B-D616-4B9F-B050-220EAA30778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E06B0-9DAB-4841-99EC-8813273CD88C}" type="datetimeFigureOut">
              <a:rPr lang="ru-RU" smtClean="0"/>
              <a:t>07.01.2022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A843B-D616-4B9F-B050-220EAA30778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08E06B0-9DAB-4841-99EC-8813273CD88C}" type="datetimeFigureOut">
              <a:rPr lang="ru-RU" smtClean="0"/>
              <a:t>07.01.2022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849A843B-D616-4B9F-B050-220EAA30778B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E06B0-9DAB-4841-99EC-8813273CD88C}" type="datetimeFigureOut">
              <a:rPr lang="ru-RU" smtClean="0"/>
              <a:t>07.01.2022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A843B-D616-4B9F-B050-220EAA30778B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E06B0-9DAB-4841-99EC-8813273CD88C}" type="datetimeFigureOut">
              <a:rPr lang="ru-RU" smtClean="0"/>
              <a:t>07.01.2022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A843B-D616-4B9F-B050-220EAA30778B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A843B-D616-4B9F-B050-220EAA30778B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E06B0-9DAB-4841-99EC-8813273CD88C}" type="datetimeFigureOut">
              <a:rPr lang="ru-RU" smtClean="0"/>
              <a:t>07.01.2022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E06B0-9DAB-4841-99EC-8813273CD88C}" type="datetimeFigureOut">
              <a:rPr lang="ru-RU" smtClean="0"/>
              <a:t>07.01.2022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A843B-D616-4B9F-B050-220EAA30778B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E06B0-9DAB-4841-99EC-8813273CD88C}" type="datetimeFigureOut">
              <a:rPr lang="ru-RU" smtClean="0"/>
              <a:t>07.01.2022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A843B-D616-4B9F-B050-220EAA30778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08E06B0-9DAB-4841-99EC-8813273CD88C}" type="datetimeFigureOut">
              <a:rPr lang="ru-RU" smtClean="0"/>
              <a:t>07.01.2022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49A843B-D616-4B9F-B050-220EAA30778B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E06B0-9DAB-4841-99EC-8813273CD88C}" type="datetimeFigureOut">
              <a:rPr lang="ru-RU" smtClean="0"/>
              <a:t>07.01.2022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49A843B-D616-4B9F-B050-220EAA30778B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608E06B0-9DAB-4841-99EC-8813273CD88C}" type="datetimeFigureOut">
              <a:rPr lang="ru-RU" smtClean="0"/>
              <a:t>07.01.2022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849A843B-D616-4B9F-B050-220EAA30778B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21" r:id="rId1"/>
    <p:sldLayoutId id="2147484322" r:id="rId2"/>
    <p:sldLayoutId id="2147484323" r:id="rId3"/>
    <p:sldLayoutId id="2147484324" r:id="rId4"/>
    <p:sldLayoutId id="2147484325" r:id="rId5"/>
    <p:sldLayoutId id="2147484326" r:id="rId6"/>
    <p:sldLayoutId id="2147484327" r:id="rId7"/>
    <p:sldLayoutId id="2147484328" r:id="rId8"/>
    <p:sldLayoutId id="2147484329" r:id="rId9"/>
    <p:sldLayoutId id="2147484330" r:id="rId10"/>
    <p:sldLayoutId id="214748433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luda\Desktop\img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89" b="4176"/>
          <a:stretch/>
        </p:blipFill>
        <p:spPr bwMode="auto">
          <a:xfrm>
            <a:off x="-15607" y="0"/>
            <a:ext cx="9323512" cy="6985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-15607" y="404664"/>
            <a:ext cx="9244390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0" b="1" dirty="0" smtClean="0">
                <a:solidFill>
                  <a:schemeClr val="bg1"/>
                </a:solidFill>
                <a:latin typeface="Monotype Corsiva" pitchFamily="66" charset="0"/>
                <a:ea typeface="+mj-ea"/>
                <a:cs typeface="+mj-cs"/>
              </a:rPr>
              <a:t>Устный </a:t>
            </a:r>
            <a:r>
              <a:rPr lang="ru-RU" sz="8000" b="1" dirty="0" smtClean="0">
                <a:solidFill>
                  <a:schemeClr val="bg1"/>
                </a:solidFill>
                <a:latin typeface="Monotype Corsiva" pitchFamily="66" charset="0"/>
                <a:ea typeface="+mj-ea"/>
                <a:cs typeface="+mj-cs"/>
              </a:rPr>
              <a:t>журнал</a:t>
            </a:r>
          </a:p>
          <a:p>
            <a:pPr algn="ctr"/>
            <a:endParaRPr lang="ru-RU" sz="7300" b="1" dirty="0" smtClean="0">
              <a:solidFill>
                <a:schemeClr val="bg1"/>
              </a:solidFill>
              <a:latin typeface="Monotype Corsiva" pitchFamily="66" charset="0"/>
              <a:ea typeface="+mj-ea"/>
              <a:cs typeface="+mj-cs"/>
            </a:endParaRPr>
          </a:p>
          <a:p>
            <a:pPr algn="ctr"/>
            <a:endParaRPr lang="ru-RU" sz="7300" b="1" dirty="0">
              <a:solidFill>
                <a:schemeClr val="bg1"/>
              </a:solidFill>
              <a:latin typeface="Monotype Corsiva" pitchFamily="66" charset="0"/>
              <a:ea typeface="+mj-ea"/>
              <a:cs typeface="+mj-cs"/>
            </a:endParaRPr>
          </a:p>
          <a:p>
            <a:pPr algn="ctr"/>
            <a:endParaRPr lang="ru-RU" sz="7300" b="1" dirty="0" smtClean="0">
              <a:solidFill>
                <a:schemeClr val="bg1"/>
              </a:solidFill>
              <a:latin typeface="Monotype Corsiva" pitchFamily="66" charset="0"/>
              <a:ea typeface="+mj-ea"/>
              <a:cs typeface="+mj-cs"/>
            </a:endParaRPr>
          </a:p>
          <a:p>
            <a:pPr algn="ctr"/>
            <a:r>
              <a:rPr lang="ru-RU" sz="7300" b="1" dirty="0" smtClean="0">
                <a:solidFill>
                  <a:schemeClr val="bg1"/>
                </a:solidFill>
                <a:latin typeface="Monotype Corsiva" pitchFamily="66" charset="0"/>
                <a:ea typeface="+mj-ea"/>
                <a:cs typeface="+mj-cs"/>
              </a:rPr>
              <a:t>« </a:t>
            </a:r>
            <a:r>
              <a:rPr lang="ru-RU" sz="7300" b="1" dirty="0">
                <a:solidFill>
                  <a:schemeClr val="bg1"/>
                </a:solidFill>
                <a:latin typeface="Monotype Corsiva" pitchFamily="66" charset="0"/>
                <a:ea typeface="+mj-ea"/>
                <a:cs typeface="+mj-cs"/>
              </a:rPr>
              <a:t>Великий </a:t>
            </a:r>
            <a:r>
              <a:rPr lang="ru-RU" sz="7300" b="1" dirty="0" smtClean="0">
                <a:solidFill>
                  <a:schemeClr val="bg1"/>
                </a:solidFill>
                <a:latin typeface="Monotype Corsiva" pitchFamily="66" charset="0"/>
                <a:ea typeface="+mj-ea"/>
                <a:cs typeface="+mj-cs"/>
              </a:rPr>
              <a:t>баснописец»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026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3608" y="1700808"/>
            <a:ext cx="7272808" cy="47525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spc="0" dirty="0">
                <a:ln>
                  <a:noFill/>
                </a:ln>
                <a:solidFill>
                  <a:prstClr val="black"/>
                </a:solidFill>
                <a:effectLst/>
                <a:ea typeface="+mn-ea"/>
                <a:cs typeface="+mn-cs"/>
              </a:rPr>
              <a:t> </a:t>
            </a:r>
            <a:r>
              <a:rPr lang="ru-RU" sz="1800" spc="0" dirty="0" smtClean="0">
                <a:ln>
                  <a:noFill/>
                </a:ln>
                <a:solidFill>
                  <a:prstClr val="black"/>
                </a:solidFill>
                <a:effectLst/>
                <a:ea typeface="+mn-ea"/>
                <a:cs typeface="+mn-cs"/>
              </a:rPr>
              <a:t>       </a:t>
            </a:r>
            <a:r>
              <a:rPr lang="ru-RU" sz="3600" b="1" spc="0" dirty="0" smtClean="0">
                <a:ln>
                  <a:noFill/>
                </a:ln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Эзоп </a:t>
            </a:r>
            <a:r>
              <a:rPr lang="ru-RU" sz="3600" b="1" spc="0" dirty="0">
                <a:ln>
                  <a:noFill/>
                </a:ln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жил около середины VI века </a:t>
            </a:r>
            <a:r>
              <a:rPr lang="ru-RU" sz="3600" b="1" spc="0" dirty="0" smtClean="0">
                <a:ln>
                  <a:noFill/>
                </a:ln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                 </a:t>
            </a:r>
            <a:br>
              <a:rPr lang="ru-RU" sz="3600" b="1" spc="0" dirty="0" smtClean="0">
                <a:ln>
                  <a:noFill/>
                </a:ln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3600" b="1" spc="0" dirty="0" smtClean="0">
                <a:ln>
                  <a:noFill/>
                </a:ln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         до </a:t>
            </a:r>
            <a:r>
              <a:rPr lang="ru-RU" sz="3600" b="1" spc="0" dirty="0">
                <a:ln>
                  <a:noFill/>
                </a:ln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Рождества  Христова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80472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0" y="1556793"/>
            <a:ext cx="7704856" cy="50405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323528" y="260648"/>
            <a:ext cx="88204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Он  был не большого роста,  имел резкие черты лица и горб,  и был рабом из Фригии.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454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luda\Desktop\img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8" y="260648"/>
            <a:ext cx="8424936" cy="61926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873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" y="0"/>
            <a:ext cx="913528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16605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ctr">
              <a:spcBef>
                <a:spcPts val="0"/>
              </a:spcBef>
            </a:pPr>
            <a:r>
              <a:rPr lang="ru-RU" sz="4000" b="1" spc="0" dirty="0" smtClean="0">
                <a:ln>
                  <a:noFill/>
                </a:ln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        Стрекоза </a:t>
            </a:r>
            <a:r>
              <a:rPr lang="ru-RU" sz="4000" b="1" spc="0" dirty="0">
                <a:ln>
                  <a:noFill/>
                </a:ln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и муравей</a:t>
            </a:r>
            <a:r>
              <a:rPr lang="ru-RU" sz="2800" b="1" spc="0" dirty="0">
                <a:ln>
                  <a:noFill/>
                </a:ln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800" b="1" spc="0" dirty="0">
                <a:ln>
                  <a:noFill/>
                </a:ln>
                <a:solidFill>
                  <a:prstClr val="black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18229"/>
            <a:ext cx="8496944" cy="5400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9569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1488" y="1171053"/>
            <a:ext cx="7480911" cy="457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5" name="TextBox 4"/>
          <p:cNvSpPr txBox="1"/>
          <p:nvPr/>
        </p:nvSpPr>
        <p:spPr>
          <a:xfrm>
            <a:off x="1022460" y="326539"/>
            <a:ext cx="6048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La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cigale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et la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fourmi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626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luda\Desktop\vorona-i-lisits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0" y="1268760"/>
            <a:ext cx="7992888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894928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             Ворона и лисица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7582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00336"/>
          </a:xfrm>
        </p:spPr>
        <p:txBody>
          <a:bodyPr/>
          <a:lstStyle/>
          <a:p>
            <a:r>
              <a:rPr lang="en-US" sz="4400" dirty="0" smtClean="0">
                <a:solidFill>
                  <a:schemeClr val="tx1"/>
                </a:solidFill>
                <a:effectLst/>
                <a:latin typeface="Times New Roman"/>
                <a:ea typeface="Calibri"/>
              </a:rPr>
              <a:t>           Le </a:t>
            </a:r>
            <a:r>
              <a:rPr lang="en-US" sz="4400" dirty="0" err="1">
                <a:solidFill>
                  <a:schemeClr val="tx1"/>
                </a:solidFill>
                <a:effectLst/>
                <a:latin typeface="Times New Roman"/>
                <a:ea typeface="Calibri"/>
              </a:rPr>
              <a:t>Corbeau</a:t>
            </a:r>
            <a:r>
              <a:rPr lang="en-US" sz="4400" dirty="0">
                <a:solidFill>
                  <a:schemeClr val="tx1"/>
                </a:solidFill>
                <a:effectLst/>
                <a:latin typeface="Times New Roman"/>
                <a:ea typeface="Calibri"/>
              </a:rPr>
              <a:t> et le </a:t>
            </a:r>
            <a:r>
              <a:rPr lang="en-US" sz="4400" dirty="0" err="1">
                <a:solidFill>
                  <a:schemeClr val="tx1"/>
                </a:solidFill>
                <a:effectLst/>
                <a:latin typeface="Times New Roman"/>
                <a:ea typeface="Calibri"/>
              </a:rPr>
              <a:t>Renard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96752"/>
            <a:ext cx="8208912" cy="52802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20528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8431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                    Волк и ягненок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24744"/>
            <a:ext cx="7740352" cy="52565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18756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72344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             Le </a:t>
            </a:r>
            <a:r>
              <a:rPr lang="en-US" dirty="0" err="1" smtClean="0">
                <a:solidFill>
                  <a:schemeClr val="tx1"/>
                </a:solidFill>
              </a:rPr>
              <a:t>loup</a:t>
            </a:r>
            <a:r>
              <a:rPr lang="en-US" dirty="0" smtClean="0">
                <a:solidFill>
                  <a:schemeClr val="tx1"/>
                </a:solidFill>
              </a:rPr>
              <a:t>  et  l’ </a:t>
            </a:r>
            <a:r>
              <a:rPr lang="en-US" dirty="0" err="1" smtClean="0">
                <a:solidFill>
                  <a:schemeClr val="tx1"/>
                </a:solidFill>
              </a:rPr>
              <a:t>agneau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8280920" cy="48482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51882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38460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72344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            Лиса и виноград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7170" name="Picture 2" descr="C:\Users\luda\Desktop\Великий баснописец\Басни, картинки\Лиса и виноград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68760"/>
            <a:ext cx="7344816" cy="50760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82212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56320"/>
          </a:xfrm>
        </p:spPr>
        <p:txBody>
          <a:bodyPr>
            <a:normAutofit fontScale="90000"/>
          </a:bodyPr>
          <a:lstStyle/>
          <a:p>
            <a:r>
              <a:rPr lang="ru-RU" sz="4400" dirty="0" smtClean="0">
                <a:solidFill>
                  <a:schemeClr val="tx1"/>
                </a:solidFill>
                <a:effectLst/>
                <a:latin typeface="Times New Roman"/>
                <a:ea typeface="Calibri"/>
              </a:rPr>
              <a:t>           </a:t>
            </a:r>
            <a:r>
              <a:rPr lang="en-US" sz="4400" dirty="0" smtClean="0">
                <a:solidFill>
                  <a:schemeClr val="tx1"/>
                </a:solidFill>
                <a:effectLst/>
                <a:latin typeface="Times New Roman"/>
                <a:ea typeface="Calibri"/>
              </a:rPr>
              <a:t>Le </a:t>
            </a:r>
            <a:r>
              <a:rPr lang="en-US" sz="4400" dirty="0" err="1">
                <a:solidFill>
                  <a:schemeClr val="tx1"/>
                </a:solidFill>
                <a:effectLst/>
                <a:latin typeface="Times New Roman"/>
                <a:ea typeface="Calibri"/>
              </a:rPr>
              <a:t>renard</a:t>
            </a:r>
            <a:r>
              <a:rPr lang="en-US" sz="4400" dirty="0">
                <a:solidFill>
                  <a:schemeClr val="tx1"/>
                </a:solidFill>
                <a:effectLst/>
                <a:latin typeface="Times New Roman"/>
                <a:ea typeface="Calibri"/>
              </a:rPr>
              <a:t> et les raisins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40768"/>
            <a:ext cx="8136904" cy="51125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59548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63" y="548680"/>
            <a:ext cx="2952327" cy="40324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485" y="2856792"/>
            <a:ext cx="4968552" cy="34563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3" name="TextBox 2"/>
          <p:cNvSpPr txBox="1"/>
          <p:nvPr/>
        </p:nvSpPr>
        <p:spPr>
          <a:xfrm>
            <a:off x="3702485" y="799902"/>
            <a:ext cx="49685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/>
                <a:ea typeface="Calibri"/>
              </a:rPr>
              <a:t> Памятник </a:t>
            </a:r>
            <a:r>
              <a:rPr lang="ru-RU" sz="3200" b="1" dirty="0">
                <a:latin typeface="Times New Roman"/>
                <a:ea typeface="Calibri"/>
              </a:rPr>
              <a:t>И.А. </a:t>
            </a:r>
            <a:r>
              <a:rPr lang="ru-RU" sz="3200" b="1" dirty="0" smtClean="0">
                <a:latin typeface="Times New Roman"/>
                <a:ea typeface="Calibri"/>
              </a:rPr>
              <a:t>Крылову</a:t>
            </a:r>
          </a:p>
          <a:p>
            <a:r>
              <a:rPr lang="ru-RU" sz="3200" b="1" dirty="0" smtClean="0">
                <a:latin typeface="Times New Roman"/>
                <a:ea typeface="Calibri"/>
              </a:rPr>
              <a:t>      </a:t>
            </a:r>
            <a:r>
              <a:rPr lang="ru-RU" sz="3200" b="1" dirty="0">
                <a:latin typeface="Times New Roman"/>
                <a:ea typeface="Calibri"/>
              </a:rPr>
              <a:t>в Летнем саду </a:t>
            </a:r>
            <a:r>
              <a:rPr lang="ru-RU" sz="3200" b="1" dirty="0" smtClean="0">
                <a:latin typeface="Times New Roman"/>
                <a:ea typeface="Calibri"/>
              </a:rPr>
              <a:t>                                     </a:t>
            </a:r>
          </a:p>
          <a:p>
            <a:r>
              <a:rPr lang="ru-RU" sz="3200" b="1" dirty="0" smtClean="0">
                <a:latin typeface="Times New Roman"/>
                <a:ea typeface="Calibri"/>
              </a:rPr>
              <a:t>  в  Санкт-Петербурге</a:t>
            </a:r>
            <a:r>
              <a:rPr lang="ru-RU" sz="3200" dirty="0">
                <a:latin typeface="Times New Roman"/>
                <a:ea typeface="Calibri"/>
              </a:rPr>
              <a:t>. </a:t>
            </a:r>
            <a:endParaRPr lang="ru-RU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683568" y="4805675"/>
            <a:ext cx="245451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Памятник</a:t>
            </a:r>
          </a:p>
          <a:p>
            <a:r>
              <a:rPr lang="ru-RU" sz="32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3200" b="1" dirty="0">
                <a:latin typeface="Times New Roman" pitchFamily="18" charset="0"/>
                <a:ea typeface="Calibri"/>
                <a:cs typeface="Times New Roman" pitchFamily="18" charset="0"/>
              </a:rPr>
              <a:t>Лафонтену </a:t>
            </a:r>
            <a:endParaRPr lang="ru-RU" sz="3200" b="1" dirty="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r>
              <a:rPr lang="ru-RU" sz="32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в </a:t>
            </a:r>
            <a:r>
              <a:rPr lang="ru-RU" sz="3200" b="1" dirty="0">
                <a:latin typeface="Times New Roman" pitchFamily="18" charset="0"/>
                <a:ea typeface="Calibri"/>
                <a:cs typeface="Times New Roman" pitchFamily="18" charset="0"/>
              </a:rPr>
              <a:t>Париже. 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7139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8024" y="1484784"/>
            <a:ext cx="3960440" cy="36004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       </a:t>
            </a:r>
            <a:r>
              <a:rPr lang="en-US" sz="6000" dirty="0" smtClean="0">
                <a:solidFill>
                  <a:schemeClr val="tx1"/>
                </a:solidFill>
                <a:latin typeface="Monotype Corsiva" pitchFamily="66" charset="0"/>
              </a:rPr>
              <a:t>Merci</a:t>
            </a:r>
            <a:br>
              <a:rPr lang="en-US" sz="6000" dirty="0" smtClean="0">
                <a:solidFill>
                  <a:schemeClr val="tx1"/>
                </a:solidFill>
                <a:latin typeface="Monotype Corsiva" pitchFamily="66" charset="0"/>
              </a:rPr>
            </a:br>
            <a:r>
              <a:rPr lang="en-US" sz="6000" dirty="0">
                <a:solidFill>
                  <a:schemeClr val="tx1"/>
                </a:solidFill>
                <a:latin typeface="Monotype Corsiva" pitchFamily="66" charset="0"/>
              </a:rPr>
              <a:t> </a:t>
            </a:r>
            <a:r>
              <a:rPr lang="en-US" sz="6000" dirty="0" smtClean="0">
                <a:solidFill>
                  <a:schemeClr val="tx1"/>
                </a:solidFill>
                <a:latin typeface="Monotype Corsiva" pitchFamily="66" charset="0"/>
              </a:rPr>
              <a:t>pour    </a:t>
            </a:r>
            <a:r>
              <a:rPr lang="en-US" sz="6000" dirty="0" err="1">
                <a:solidFill>
                  <a:schemeClr val="tx1"/>
                </a:solidFill>
                <a:latin typeface="Monotype Corsiva" pitchFamily="66" charset="0"/>
              </a:rPr>
              <a:t>votre</a:t>
            </a:r>
            <a:r>
              <a:rPr lang="en-US" sz="6000" dirty="0">
                <a:solidFill>
                  <a:schemeClr val="tx1"/>
                </a:solidFill>
                <a:latin typeface="Monotype Corsiva" pitchFamily="66" charset="0"/>
              </a:rPr>
              <a:t> </a:t>
            </a:r>
            <a:r>
              <a:rPr lang="en-US" sz="6000" dirty="0" smtClean="0">
                <a:solidFill>
                  <a:schemeClr val="tx1"/>
                </a:solidFill>
                <a:latin typeface="Monotype Corsiva" pitchFamily="66" charset="0"/>
              </a:rPr>
              <a:t>        </a:t>
            </a:r>
            <a:br>
              <a:rPr lang="en-US" sz="6000" dirty="0" smtClean="0">
                <a:solidFill>
                  <a:schemeClr val="tx1"/>
                </a:solidFill>
                <a:latin typeface="Monotype Corsiva" pitchFamily="66" charset="0"/>
              </a:rPr>
            </a:br>
            <a:r>
              <a:rPr lang="en-US" sz="6000" dirty="0" smtClean="0">
                <a:solidFill>
                  <a:schemeClr val="tx1"/>
                </a:solidFill>
                <a:latin typeface="Monotype Corsiva" pitchFamily="66" charset="0"/>
              </a:rPr>
              <a:t>   attention.</a:t>
            </a:r>
            <a:br>
              <a:rPr lang="en-US" sz="6000" dirty="0" smtClean="0">
                <a:solidFill>
                  <a:schemeClr val="tx1"/>
                </a:solidFill>
                <a:latin typeface="Monotype Corsiva" pitchFamily="66" charset="0"/>
              </a:rPr>
            </a:br>
            <a:r>
              <a:rPr lang="en-US" dirty="0" smtClean="0">
                <a:solidFill>
                  <a:schemeClr val="tx1"/>
                </a:solidFill>
              </a:rPr>
              <a:t>             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20688"/>
            <a:ext cx="4176464" cy="56166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04885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457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8" y="188640"/>
            <a:ext cx="8427952" cy="52012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9552" y="5605867"/>
            <a:ext cx="82119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3200" b="1" i="0" dirty="0" smtClean="0">
                <a:effectLst/>
                <a:latin typeface="Times New Roman" pitchFamily="18" charset="0"/>
                <a:cs typeface="Times New Roman" pitchFamily="18" charset="0"/>
              </a:rPr>
              <a:t>Дом Жана де Лафонтена в Шато-Тьерри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039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404664"/>
            <a:ext cx="8064896" cy="525658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95736" y="5872916"/>
            <a:ext cx="39386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Жан де Лафонтен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82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6527"/>
          <a:stretch/>
        </p:blipFill>
        <p:spPr>
          <a:xfrm>
            <a:off x="395536" y="764704"/>
            <a:ext cx="3672408" cy="46085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4411960" y="875907"/>
            <a:ext cx="446449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   Николя́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 Фуке́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—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суперинтендант </a:t>
            </a: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финансов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Франции </a:t>
            </a: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ранние годы </a:t>
            </a: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правления   Людовика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XIV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1653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1661 год, </a:t>
            </a: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один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из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самых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могущественных и </a:t>
            </a: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богатых людей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Франции.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71600" y="5626227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1615-  1680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0017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8352928" cy="50405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5" name="TextBox 4"/>
          <p:cNvSpPr txBox="1"/>
          <p:nvPr/>
        </p:nvSpPr>
        <p:spPr>
          <a:xfrm>
            <a:off x="323528" y="5517232"/>
            <a:ext cx="86409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212121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3200" b="1" i="0" dirty="0" smtClean="0">
                <a:solidFill>
                  <a:srgbClr val="212121"/>
                </a:solidFill>
                <a:effectLst/>
                <a:latin typeface="Times New Roman" pitchFamily="18" charset="0"/>
                <a:cs typeface="Times New Roman" pitchFamily="18" charset="0"/>
              </a:rPr>
              <a:t>еличественный замок и парковый комплекс Во </a:t>
            </a:r>
            <a:r>
              <a:rPr lang="ru-RU" sz="3200" b="1" i="0" dirty="0" err="1" smtClean="0">
                <a:solidFill>
                  <a:srgbClr val="212121"/>
                </a:solidFill>
                <a:effectLst/>
                <a:latin typeface="Times New Roman" pitchFamily="18" charset="0"/>
                <a:cs typeface="Times New Roman" pitchFamily="18" charset="0"/>
              </a:rPr>
              <a:t>Ле</a:t>
            </a:r>
            <a:r>
              <a:rPr lang="ru-RU" sz="3200" b="1" i="0" dirty="0" smtClean="0">
                <a:solidFill>
                  <a:srgbClr val="212121"/>
                </a:solidFill>
                <a:effectLst/>
                <a:latin typeface="Times New Roman" pitchFamily="18" charset="0"/>
                <a:cs typeface="Times New Roman" pitchFamily="18" charset="0"/>
              </a:rPr>
              <a:t> Виконт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74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260648"/>
            <a:ext cx="8208912" cy="55312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6" name="TextBox 5"/>
          <p:cNvSpPr txBox="1"/>
          <p:nvPr/>
        </p:nvSpPr>
        <p:spPr>
          <a:xfrm>
            <a:off x="848380" y="5828365"/>
            <a:ext cx="75400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0" dirty="0" smtClean="0">
                <a:effectLst/>
                <a:latin typeface="Times New Roman" pitchFamily="18" charset="0"/>
                <a:cs typeface="Times New Roman" pitchFamily="18" charset="0"/>
              </a:rPr>
              <a:t>           Людовик   </a:t>
            </a:r>
            <a:r>
              <a:rPr lang="en-US" sz="3600" b="1" i="0" dirty="0" smtClean="0">
                <a:effectLst/>
                <a:latin typeface="Times New Roman" pitchFamily="18" charset="0"/>
                <a:cs typeface="Times New Roman" pitchFamily="18" charset="0"/>
              </a:rPr>
              <a:t>XIV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817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0067" y="2664224"/>
            <a:ext cx="4499992" cy="345638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  В 1668 году вышли первые книги  басен под названием «Басни Эзопа», переложенные на стихи г-ном де Лафонтеном». 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03984"/>
            <a:ext cx="4211198" cy="56166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4887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295</TotalTime>
  <Words>137</Words>
  <Application>Microsoft Office PowerPoint</Application>
  <PresentationFormat>Экран (4:3)</PresentationFormat>
  <Paragraphs>37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Бумажная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Эзоп жил около середины VI века                              до Рождества  Христова</vt:lpstr>
      <vt:lpstr>Презентация PowerPoint</vt:lpstr>
      <vt:lpstr>Презентация PowerPoint</vt:lpstr>
      <vt:lpstr>Презентация PowerPoint</vt:lpstr>
      <vt:lpstr>         Стрекоза и муравей </vt:lpstr>
      <vt:lpstr>Презентация PowerPoint</vt:lpstr>
      <vt:lpstr>             Ворона и лисица</vt:lpstr>
      <vt:lpstr>           Le Corbeau et le Renard</vt:lpstr>
      <vt:lpstr>                    Волк и ягненок</vt:lpstr>
      <vt:lpstr>             Le loup  et  l’ agneau</vt:lpstr>
      <vt:lpstr>            Лиса и виноград</vt:lpstr>
      <vt:lpstr>           Le renard et les raisins</vt:lpstr>
      <vt:lpstr>Презентация PowerPoint</vt:lpstr>
      <vt:lpstr>       Merci  pour    votre             attention.           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luda</dc:creator>
  <cp:lastModifiedBy>luda</cp:lastModifiedBy>
  <cp:revision>28</cp:revision>
  <dcterms:created xsi:type="dcterms:W3CDTF">2021-12-15T12:22:28Z</dcterms:created>
  <dcterms:modified xsi:type="dcterms:W3CDTF">2022-01-07T16:06:51Z</dcterms:modified>
</cp:coreProperties>
</file>