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5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E06CF-5802-40FD-8FF9-AE98C07C1350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51A55-9F23-44A9-9054-606B02C8BC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E06CF-5802-40FD-8FF9-AE98C07C1350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51A55-9F23-44A9-9054-606B02C8BC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E06CF-5802-40FD-8FF9-AE98C07C1350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51A55-9F23-44A9-9054-606B02C8BC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E06CF-5802-40FD-8FF9-AE98C07C1350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51A55-9F23-44A9-9054-606B02C8BC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E06CF-5802-40FD-8FF9-AE98C07C1350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51A55-9F23-44A9-9054-606B02C8BC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E06CF-5802-40FD-8FF9-AE98C07C1350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51A55-9F23-44A9-9054-606B02C8BC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E06CF-5802-40FD-8FF9-AE98C07C1350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51A55-9F23-44A9-9054-606B02C8BC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E06CF-5802-40FD-8FF9-AE98C07C1350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51A55-9F23-44A9-9054-606B02C8BC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E06CF-5802-40FD-8FF9-AE98C07C1350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51A55-9F23-44A9-9054-606B02C8BC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E06CF-5802-40FD-8FF9-AE98C07C1350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51A55-9F23-44A9-9054-606B02C8BC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E06CF-5802-40FD-8FF9-AE98C07C1350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51A55-9F23-44A9-9054-606B02C8BC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E06CF-5802-40FD-8FF9-AE98C07C1350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51A55-9F23-44A9-9054-606B02C8BC8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miloliza.com/sukhomlinskij-rasskazy-i-skazki-dlya-detej" TargetMode="External"/><Relationship Id="rId3" Type="http://schemas.openxmlformats.org/officeDocument/2006/relationships/hyperlink" Target="https://n-shkola.ru/" TargetMode="External"/><Relationship Id="rId7" Type="http://schemas.openxmlformats.org/officeDocument/2006/relationships/hyperlink" Target="https://text.ru/rd/aHR0cHM6Ly93d3cucHJvZGxlbmthLm9yZy9tZXRvZGljaGVza2llLXJhenJhYm90a2kvNjIyNjAtdXJvay1zb3N0cmFkYW5pZS1pLW1pbG9zZXJkaWU=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text.ru/rd/aHR0cHM6Ly9pbmZvdXJvay5ydS9rb25zcGVrdC11cm9rYS1wby1vcmtzZS1uYS10ZW11LW1pbG9zZXJkaWUtaS1zb3N0cmFkYW5pZS1rbGFzcy0zODgzNzU5Lmh0bWw=" TargetMode="External"/><Relationship Id="rId5" Type="http://schemas.openxmlformats.org/officeDocument/2006/relationships/hyperlink" Target="https://www.kakprosto.ru/kak-953208-kak-belyy-cvetok-romashki-stal-simvolom-dobroty-i-miloserdiya" TargetMode="External"/><Relationship Id="rId4" Type="http://schemas.openxmlformats.org/officeDocument/2006/relationships/hyperlink" Target="https://pravoslavie.ru/48912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-1\Desktop\Конкурс ОРКСЭ\4244-1000x83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357158" y="1214422"/>
            <a:ext cx="857256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45085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МИЛОСЕРДИЕ И СОСТРАДАНИЕ»</a:t>
            </a:r>
          </a:p>
          <a:p>
            <a:pPr marR="0" lvl="0" indent="45085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R="0" lvl="0" indent="45085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Презентация к уроку по курсу:</a:t>
            </a:r>
          </a:p>
          <a:p>
            <a:pPr marR="0" lvl="0" indent="45085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«Основы религиозных культур и светской этики»,</a:t>
            </a:r>
          </a:p>
          <a:p>
            <a:pPr marR="0" lvl="0" indent="45085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модуль: «Основы православной культуры</a:t>
            </a:r>
            <a:r>
              <a:rPr lang="ru-RU" altLang="zh-CN" sz="2800" b="1" i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R="0" lvl="0" indent="45085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zh-CN" sz="20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</a:t>
            </a:r>
          </a:p>
          <a:p>
            <a:pPr marR="0" lvl="0" indent="45085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zh-CN" sz="20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Составитель</a:t>
            </a:r>
            <a:r>
              <a:rPr kumimoji="0" lang="ru-RU" altLang="zh-CN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: </a:t>
            </a:r>
            <a:endParaRPr kumimoji="0" lang="ru-RU" alt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zh-CN" sz="20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r>
              <a:rPr lang="ru-RU" altLang="zh-CN" sz="2000" b="1" i="1" dirty="0" err="1" smtClean="0">
                <a:latin typeface="Times New Roman" pitchFamily="18" charset="0"/>
                <a:cs typeface="Times New Roman" pitchFamily="18" charset="0"/>
              </a:rPr>
              <a:t>Доронькина</a:t>
            </a:r>
            <a:r>
              <a:rPr lang="ru-RU" altLang="zh-CN" sz="2000" b="1" i="1" dirty="0" smtClean="0">
                <a:latin typeface="Times New Roman" pitchFamily="18" charset="0"/>
                <a:cs typeface="Times New Roman" pitchFamily="18" charset="0"/>
              </a:rPr>
              <a:t> Анастасия Евгеньевна,</a:t>
            </a:r>
          </a:p>
          <a:p>
            <a:pPr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zh-CN" sz="2000" b="1" i="1" dirty="0" smtClean="0">
                <a:latin typeface="Times New Roman" pitchFamily="18" charset="0"/>
                <a:cs typeface="Times New Roman" pitchFamily="18" charset="0"/>
              </a:rPr>
              <a:t>                         учитель начальных  классов</a:t>
            </a:r>
          </a:p>
          <a:p>
            <a:pPr algn="ctr"/>
            <a:r>
              <a:rPr lang="ru-RU" altLang="zh-CN" sz="24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МАОУ«</a:t>
            </a:r>
            <a:r>
              <a:rPr lang="ru-RU" altLang="zh-CN" sz="2400" b="1" i="1" dirty="0" err="1" smtClean="0">
                <a:latin typeface="Times New Roman" pitchFamily="18" charset="0"/>
                <a:cs typeface="Times New Roman" pitchFamily="18" charset="0"/>
              </a:rPr>
              <a:t>Видновская</a:t>
            </a:r>
            <a:r>
              <a:rPr lang="ru-RU" altLang="zh-CN" sz="2400" b="1" i="1" dirty="0" smtClean="0">
                <a:latin typeface="Times New Roman" pitchFamily="18" charset="0"/>
                <a:cs typeface="Times New Roman" pitchFamily="18" charset="0"/>
              </a:rPr>
              <a:t> СОШ № 10»</a:t>
            </a:r>
          </a:p>
          <a:p>
            <a:pPr indent="450850" algn="ctr" fontAlgn="base">
              <a:spcBef>
                <a:spcPct val="0"/>
              </a:spcBef>
              <a:spcAft>
                <a:spcPct val="0"/>
              </a:spcAft>
            </a:pPr>
            <a:endParaRPr lang="ru-RU" altLang="zh-CN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indent="450850" algn="ctr" fontAlgn="base">
              <a:spcBef>
                <a:spcPct val="0"/>
              </a:spcBef>
              <a:spcAft>
                <a:spcPct val="0"/>
              </a:spcAft>
            </a:pPr>
            <a:endParaRPr lang="ru-RU" altLang="zh-CN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zh-CN" sz="2000" b="1" i="1" dirty="0" smtClean="0">
                <a:latin typeface="Times New Roman" pitchFamily="18" charset="0"/>
                <a:cs typeface="Times New Roman" pitchFamily="18" charset="0"/>
              </a:rPr>
              <a:t>г. Видное </a:t>
            </a:r>
          </a:p>
          <a:p>
            <a:pPr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zh-CN" sz="2000" b="1" i="1" dirty="0" smtClean="0">
                <a:latin typeface="Times New Roman" pitchFamily="18" charset="0"/>
                <a:cs typeface="Times New Roman" pitchFamily="18" charset="0"/>
              </a:rPr>
              <a:t>2021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-1\Desktop\Конкурс ОРКСЭ\4244-1000x83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00034" y="928670"/>
            <a:ext cx="842968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Милосердие в моем понимании-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ласка, любовь, сострадание.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— маме усталой помочь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— бабушку навестить.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обиду свою превозмочь,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того, кто обидел — простить.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— птичек и кошек кормить.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цветы на окне поливать.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Всё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живое на свете любить,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жалеть, и ценить, и прощать.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			Виктор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Павлов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-1\Desktop\Конкурс ОРКСЭ\4244-1000x83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785786" y="1285860"/>
            <a:ext cx="77153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«Добро, которое ты делаешь от сердца, ты делаешь всегда себе» </a:t>
            </a: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					(Л. Толстой)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-1\Desktop\Конкурс ОРКСЭ\4244-1000x83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357290" y="1285860"/>
            <a:ext cx="778671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«…во всем, как хотите, чтобы с вами поступали люди, так поступайте и вы с ними, ибо в этом закон и пророки»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Матф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. 7:12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-1\Desktop\Конкурс ОРКСЭ\4244-1000x83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500298" y="2214554"/>
            <a:ext cx="37360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СПАСИБО ЗА УРОК !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3714752"/>
            <a:ext cx="8643998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i="1" dirty="0" smtClean="0">
                <a:latin typeface="Times New Roman" pitchFamily="18" charset="0"/>
                <a:cs typeface="Times New Roman" pitchFamily="18" charset="0"/>
              </a:rPr>
              <a:t>Источники: </a:t>
            </a:r>
          </a:p>
          <a:p>
            <a:r>
              <a:rPr lang="ru-RU" sz="1200" b="1" i="1" dirty="0" smtClean="0">
                <a:latin typeface="Times New Roman" pitchFamily="18" charset="0"/>
                <a:cs typeface="Times New Roman" pitchFamily="18" charset="0"/>
              </a:rPr>
              <a:t>«Основы религиозных культур и светской этики. Основы православной культуры. 4 класс: учеб. Для </a:t>
            </a:r>
            <a:r>
              <a:rPr lang="ru-RU" sz="1200" b="1" i="1" dirty="0" err="1" smtClean="0">
                <a:latin typeface="Times New Roman" pitchFamily="18" charset="0"/>
                <a:cs typeface="Times New Roman" pitchFamily="18" charset="0"/>
              </a:rPr>
              <a:t>общеобразоват</a:t>
            </a:r>
            <a:r>
              <a:rPr lang="ru-RU" sz="1200" b="1" i="1" dirty="0" smtClean="0">
                <a:latin typeface="Times New Roman" pitchFamily="18" charset="0"/>
                <a:cs typeface="Times New Roman" pitchFamily="18" charset="0"/>
              </a:rPr>
              <a:t>. Организаций/А.В. Кураев.-5-е изд., </a:t>
            </a:r>
            <a:r>
              <a:rPr lang="ru-RU" sz="1200" b="1" i="1" dirty="0" err="1" smtClean="0">
                <a:latin typeface="Times New Roman" pitchFamily="18" charset="0"/>
                <a:cs typeface="Times New Roman" pitchFamily="18" charset="0"/>
              </a:rPr>
              <a:t>перераб</a:t>
            </a:r>
            <a:r>
              <a:rPr lang="ru-RU" sz="1200" b="1" i="1" dirty="0" smtClean="0">
                <a:latin typeface="Times New Roman" pitchFamily="18" charset="0"/>
                <a:cs typeface="Times New Roman" pitchFamily="18" charset="0"/>
              </a:rPr>
              <a:t>.- М.: Просвещение, 2018.-144 </a:t>
            </a:r>
            <a:r>
              <a:rPr lang="ru-RU" sz="1200" b="1" i="1" dirty="0" err="1" smtClean="0">
                <a:latin typeface="Times New Roman" pitchFamily="18" charset="0"/>
                <a:cs typeface="Times New Roman" pitchFamily="18" charset="0"/>
              </a:rPr>
              <a:t>с.:ил</a:t>
            </a:r>
            <a:r>
              <a:rPr lang="ru-RU" sz="12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200" b="1" i="1" dirty="0" smtClean="0">
                <a:latin typeface="Times New Roman" pitchFamily="18" charset="0"/>
                <a:cs typeface="Times New Roman" pitchFamily="18" charset="0"/>
              </a:rPr>
              <a:t>Ожегов С.И. Словарь русского языка.</a:t>
            </a:r>
          </a:p>
          <a:p>
            <a:r>
              <a:rPr lang="ru-RU" sz="1200" b="1" i="1" dirty="0" smtClean="0">
                <a:latin typeface="Times New Roman" pitchFamily="18" charset="0"/>
                <a:cs typeface="Times New Roman" pitchFamily="18" charset="0"/>
              </a:rPr>
              <a:t>Шевченко Л.Л.(автор-составитель). Диалоги. Вечные вопросы жизни глазами юных современников.- М.: Центр поддержки культурно-исторических традиций Отечества,2019. 152 с., ил.</a:t>
            </a:r>
          </a:p>
          <a:p>
            <a:r>
              <a:rPr lang="ru-RU" sz="1200" b="1" i="1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https://n-shkola.ru/</a:t>
            </a:r>
            <a:r>
              <a:rPr lang="ru-RU" sz="1200" b="1" i="1" dirty="0" smtClean="0">
                <a:latin typeface="Times New Roman" pitchFamily="18" charset="0"/>
                <a:cs typeface="Times New Roman" pitchFamily="18" charset="0"/>
              </a:rPr>
              <a:t>  Зачем творить добро? О. В. </a:t>
            </a:r>
            <a:r>
              <a:rPr lang="ru-RU" sz="1200" b="1" i="1" dirty="0" err="1" smtClean="0">
                <a:latin typeface="Times New Roman" pitchFamily="18" charset="0"/>
                <a:cs typeface="Times New Roman" pitchFamily="18" charset="0"/>
              </a:rPr>
              <a:t>Бобкова</a:t>
            </a:r>
            <a:r>
              <a:rPr lang="ru-RU" sz="1200" b="1" i="1" dirty="0" smtClean="0">
                <a:latin typeface="Times New Roman" pitchFamily="18" charset="0"/>
                <a:cs typeface="Times New Roman" pitchFamily="18" charset="0"/>
              </a:rPr>
              <a:t>, учитель начальных классов, школа № 10, г. Россошь, Воронежская область.</a:t>
            </a:r>
          </a:p>
          <a:p>
            <a:r>
              <a:rPr lang="ru-RU" sz="1200" b="1" i="1" u="sng" dirty="0" smtClean="0">
                <a:latin typeface="Times New Roman" pitchFamily="18" charset="0"/>
                <a:cs typeface="Times New Roman" pitchFamily="18" charset="0"/>
                <a:hlinkClick r:id="rId4"/>
              </a:rPr>
              <a:t>https://pravoslavie.ru/48912.html</a:t>
            </a:r>
            <a:r>
              <a:rPr lang="ru-RU" sz="1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200" b="1" i="1" u="sng" dirty="0" smtClean="0">
                <a:latin typeface="Times New Roman" pitchFamily="18" charset="0"/>
                <a:cs typeface="Times New Roman" pitchFamily="18" charset="0"/>
                <a:hlinkClick r:id="rId5"/>
              </a:rPr>
              <a:t>https://www.kakprosto.ru/kak-953208-kak-belyy-cvetok-romashki-stal-simvolom-dobroty-i-miloserdiya#ixzz6lnpoKSS3</a:t>
            </a:r>
            <a:endParaRPr lang="ru-RU" sz="12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b="1" i="1" u="sng" dirty="0" smtClean="0">
                <a:latin typeface="Times New Roman" pitchFamily="18" charset="0"/>
                <a:cs typeface="Times New Roman" pitchFamily="18" charset="0"/>
                <a:hlinkClick r:id="rId6"/>
              </a:rPr>
              <a:t>infourok.ru/</a:t>
            </a:r>
            <a:r>
              <a:rPr lang="en-US" sz="1200" b="1" i="1" u="sng" dirty="0" err="1" smtClean="0">
                <a:latin typeface="Times New Roman" pitchFamily="18" charset="0"/>
                <a:cs typeface="Times New Roman" pitchFamily="18" charset="0"/>
                <a:hlinkClick r:id="rId6"/>
              </a:rPr>
              <a:t>konspekt-uroka-po-orkse-na-temu-milose</a:t>
            </a:r>
            <a:r>
              <a:rPr lang="en-US" sz="1200" b="1" i="1" u="sng" dirty="0" smtClean="0">
                <a:latin typeface="Times New Roman" pitchFamily="18" charset="0"/>
                <a:cs typeface="Times New Roman" pitchFamily="18" charset="0"/>
                <a:hlinkClick r:id="rId6"/>
              </a:rPr>
              <a:t>...e-klass-3883759.html</a:t>
            </a:r>
            <a:endParaRPr lang="ru-RU" sz="12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b="1" i="1" u="sng" dirty="0" smtClean="0">
                <a:latin typeface="Times New Roman" pitchFamily="18" charset="0"/>
                <a:cs typeface="Times New Roman" pitchFamily="18" charset="0"/>
                <a:hlinkClick r:id="rId7"/>
              </a:rPr>
              <a:t>www.prodlenka.org/metodicheskie-razrabotki</a:t>
            </a:r>
            <a:endParaRPr lang="ru-RU" sz="12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b="1" i="1" u="sng" dirty="0" smtClean="0">
                <a:latin typeface="Times New Roman" pitchFamily="18" charset="0"/>
                <a:cs typeface="Times New Roman" pitchFamily="18" charset="0"/>
                <a:hlinkClick r:id="rId8"/>
              </a:rPr>
              <a:t>https://www.miloliza.com/sukhomlinskij-rasskazy-i-skazki-dlya-detej</a:t>
            </a:r>
            <a:endParaRPr lang="ru-RU" sz="12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-1\Desktop\Конкурс ОРКСЭ\4244-1000x83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14338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00034" y="928670"/>
            <a:ext cx="842968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Милосердие в моем понимании-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ласка, любовь, сострадание.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— маме усталой помочь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— бабушку навестить.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обиду свою превозмочь,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того, кто обидел — простить.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— птичек и кошек кормить.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цветы на окне поливать.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Всё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живое на свете любить,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жалеть, и ценить, и прощать.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			Виктор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Павлов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-1\Desktop\Конкурс ОРКСЭ\4244-1000x83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9219" name="Picture 3" descr="C:\Users\User-1\Desktop\Конкурс ОРКСЭ\VGXm9nQYPnY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357166"/>
            <a:ext cx="4429156" cy="428682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000628" y="4071942"/>
            <a:ext cx="41433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Василий Александрович</a:t>
            </a:r>
          </a:p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Сухомлинский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-1\Desktop\Конкурс ОРКСЭ\4244-1000x83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0" y="1500174"/>
            <a:ext cx="892971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Сострадание, сочувствие, сопереживание, жалость.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-1\Desktop\Конкурс ОРКСЭ\4244-1000x83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0" y="17144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МИЛОСЕРДИЕ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-1\Desktop\Конкурс ОРКСЭ\4244-1000x83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857356" y="857232"/>
            <a:ext cx="642942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ТЕМА УРОКА:</a:t>
            </a:r>
          </a:p>
          <a:p>
            <a:pPr algn="ctr"/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«МИЛОСЕРДИЕ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СОСТРАДАНИЕ»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857224" y="2500306"/>
            <a:ext cx="7072362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Цели:</a:t>
            </a:r>
          </a:p>
          <a:p>
            <a:pPr marR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научиться понимать христианское значение слов милосердие и сострадание;</a:t>
            </a:r>
          </a:p>
          <a:p>
            <a:pPr marR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осознать суть христианского отношения к « ближнему»;</a:t>
            </a:r>
          </a:p>
          <a:p>
            <a:pPr marR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будем учиться быть доброжелательными и отзывчивыми.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-1\Desktop\Конкурс ОРКСЭ\4244-1000x83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0" y="500042"/>
            <a:ext cx="9072626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Притча о добром самарянине</a:t>
            </a:r>
          </a:p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«Один человек шел из Иерусалима в Иерихон, и на него напали разбойники. Они раздели этого человека, изранили и ушли, оставив его едва живым. Мимо проходил священник, а затем левит, но оба, увидев его, прошли мимо. Проезжал один самарянин, сжалился и, подойдя, перевязал ему раны, смазав их маслом и вином. Посадив раненого на своего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осла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, самарянин привез его в гостиницу и позаботился о нем. На другой день, отъезжая, вынул два динария, дал хозяину гостиницы и сказал ему: “Позаботься о нем; и все, что ты еще истратишь на него, я, когда возвращусь, отдам тебе долг”».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-1\Desktop\Конкурс ОРКСЭ\4244-1000x83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121" name="Picture 1" descr="C:\Users\User-1\Desktop\Конкурс ОРКСЭ\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571480"/>
            <a:ext cx="7143750" cy="40767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0" y="5643578"/>
            <a:ext cx="8858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МИЛОСТЬ, МИЛОСТЫНЯ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-1\Desktop\Конкурс ОРКСЭ\4244-1000x83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214414" y="714356"/>
            <a:ext cx="742955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Пословицы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милосердии</a:t>
            </a:r>
          </a:p>
          <a:p>
            <a:pPr algn="just"/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Доброе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сердце о чужой беде болит.</a:t>
            </a:r>
          </a:p>
          <a:p>
            <a:pPr algn="just">
              <a:buFont typeface="Arial" pitchFamily="34" charset="0"/>
              <a:buChar char="•"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Милосердие – это сила, могущая защитить то, что беззащитно.</a:t>
            </a:r>
          </a:p>
          <a:p>
            <a:pPr algn="just">
              <a:buFont typeface="Arial" pitchFamily="34" charset="0"/>
              <a:buChar char="•"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Милосердие никогда не пропадет зря.</a:t>
            </a:r>
          </a:p>
          <a:p>
            <a:pPr algn="just">
              <a:buFont typeface="Arial" pitchFamily="34" charset="0"/>
              <a:buChar char="•"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Милосердие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начинается дома. 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551</Words>
  <Application>Microsoft Office PowerPoint</Application>
  <PresentationFormat>Экран (4:3)</PresentationFormat>
  <Paragraphs>74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User-1</dc:creator>
  <cp:lastModifiedBy>User-1</cp:lastModifiedBy>
  <cp:revision>15</cp:revision>
  <dcterms:created xsi:type="dcterms:W3CDTF">2021-02-07T17:17:14Z</dcterms:created>
  <dcterms:modified xsi:type="dcterms:W3CDTF">2021-02-11T18:06:30Z</dcterms:modified>
</cp:coreProperties>
</file>