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8" r:id="rId3"/>
    <p:sldId id="320" r:id="rId4"/>
    <p:sldId id="322" r:id="rId5"/>
    <p:sldId id="327" r:id="rId6"/>
    <p:sldId id="324" r:id="rId7"/>
    <p:sldId id="329" r:id="rId8"/>
    <p:sldId id="293" r:id="rId9"/>
    <p:sldId id="276" r:id="rId10"/>
    <p:sldId id="278" r:id="rId11"/>
    <p:sldId id="280" r:id="rId12"/>
    <p:sldId id="305" r:id="rId13"/>
    <p:sldId id="303" r:id="rId14"/>
    <p:sldId id="301" r:id="rId15"/>
    <p:sldId id="289" r:id="rId16"/>
    <p:sldId id="295" r:id="rId17"/>
    <p:sldId id="292" r:id="rId18"/>
    <p:sldId id="299" r:id="rId19"/>
    <p:sldId id="307" r:id="rId20"/>
    <p:sldId id="309" r:id="rId21"/>
    <p:sldId id="311" r:id="rId22"/>
    <p:sldId id="313" r:id="rId23"/>
    <p:sldId id="331" r:id="rId24"/>
    <p:sldId id="333" r:id="rId25"/>
    <p:sldId id="315" r:id="rId26"/>
    <p:sldId id="258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  <a:srgbClr val="84EEFC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1BBEC-C981-4C6D-A970-5A277537BC7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9037-9B92-4E06-B0EE-7127B0B8B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A7D70-E9DA-4845-92CD-F479E511E4BE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</a:rPr>
              <a:t> Личностные УУД позволяют сделать учение осмысленным, обеспечивают ученику значимость решения учебных задач, увязывая их с реальными жизненными целями и ситуациями. Направлены на осознание, исследование и принятие жизненных ценностей и смыслов, позволяют сориентироваться в нравственных нормах, правилах, оценках, выработать свою жизненную позицию в отношении мира, людей, самого себя и своего будущего.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</a:rPr>
              <a:t>ВНУТРЕННЯЯ ПОЗИЦИЯ В начальной школе формирование личностных универсальных действий должно реализоваться путём  развития у школьника задач самоопределения: «Я знаю...»; «Я умею...»; «Я создаю...»; «Я стремлюсь...».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</a:rPr>
              <a:t>   МОТИВАЦИЯ Установление связи между целью учебной деятельности и ее мотивом -  определение того </a:t>
            </a:r>
            <a:r>
              <a:rPr lang="ru-RU" altLang="ru-RU" b="1" smtClean="0">
                <a:solidFill>
                  <a:srgbClr val="000099"/>
                </a:solidFill>
                <a:latin typeface="Times New Roman" pitchFamily="18" charset="0"/>
              </a:rPr>
              <a:t>«какое значение, смысл имеет для меня учение».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</a:rPr>
              <a:t>   НРАВСТВЕННО-ЭТИЧЕСКАЯ ОЦЕНКА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Выделение морально-этического содержания событий и действий.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Построение системы нравственных ценностей как основания морального выбора.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Нравственно-этическое оценивание событий и действий с точки зрения моральных норм.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Ориентировка в моральной дилемме и осуществление личностного морального выбора.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</a:rPr>
              <a:t>   Где же идёт развитие личностных УУД?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</a:rPr>
              <a:t>   На основе анализа текста организуется обсуждение нравственного содержания и система поступков героя, что способствует развитию этических чувств, как регуляторов морального поведения.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F4465E-7C1C-436F-8E8F-75977B6550E6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  Качество усвоения знаний определяется </a:t>
            </a:r>
            <a:r>
              <a:rPr lang="ru-RU" b="1" dirty="0" smtClean="0">
                <a:latin typeface="Times New Roman" pitchFamily="18" charset="0"/>
              </a:rPr>
              <a:t>многообразием и характером</a:t>
            </a:r>
            <a:r>
              <a:rPr lang="ru-RU" dirty="0" smtClean="0">
                <a:latin typeface="Times New Roman" pitchFamily="18" charset="0"/>
              </a:rPr>
              <a:t> видов универсальных действий.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  Овладение ими происходит в контексте </a:t>
            </a:r>
            <a:r>
              <a:rPr lang="ru-RU" b="1" dirty="0" smtClean="0">
                <a:latin typeface="Times New Roman" pitchFamily="18" charset="0"/>
              </a:rPr>
              <a:t>разных </a:t>
            </a:r>
            <a:r>
              <a:rPr lang="ru-RU" dirty="0" smtClean="0">
                <a:latin typeface="Times New Roman" pitchFamily="18" charset="0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95E9B9-8C9D-444B-AF84-2C514FD53853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</a:rPr>
              <a:t>Регулятивные УУД 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  <a:endParaRPr lang="ru-RU" altLang="ru-RU" sz="14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Целеполагание</a:t>
            </a:r>
            <a:r>
              <a:rPr lang="ru-RU" altLang="ru-RU" sz="1400" b="1" u="sng" smtClean="0"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latin typeface="Times New Roman" pitchFamily="18" charset="0"/>
              </a:rPr>
              <a:t> постановка учебной задачи на основе соотнесения того, что уже известно и усвоено учащимися, и того, что еще неизвестно. </a:t>
            </a:r>
            <a:endParaRPr lang="ru-RU" altLang="ru-RU" sz="14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Планирование</a:t>
            </a:r>
            <a:r>
              <a:rPr lang="ru-RU" altLang="ru-RU" sz="1400" b="1" smtClean="0">
                <a:latin typeface="Times New Roman" pitchFamily="18" charset="0"/>
              </a:rPr>
              <a:t> – </a:t>
            </a:r>
            <a:r>
              <a:rPr lang="ru-RU" altLang="ru-RU" sz="1400" smtClean="0">
                <a:latin typeface="Times New Roman" pitchFamily="18" charset="0"/>
              </a:rPr>
              <a:t>определение последовательности промежуточных целей с учетом конечного результата, составление плана и последовательности действий </a:t>
            </a:r>
            <a:endParaRPr lang="ru-RU" altLang="ru-RU" sz="1400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Прогнозирование</a:t>
            </a:r>
            <a:r>
              <a:rPr lang="ru-RU" altLang="ru-RU" sz="1400" u="sng" smtClean="0"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предвосхищение результата и уровня усвоения знаний </a:t>
            </a:r>
            <a:endParaRPr lang="ru-RU" altLang="ru-RU" sz="14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Контроль</a:t>
            </a:r>
            <a:r>
              <a:rPr lang="ru-RU" altLang="ru-RU" sz="1400" smtClean="0">
                <a:latin typeface="Times New Roman" pitchFamily="18" charset="0"/>
              </a:rPr>
              <a:t> – сличение способа действия и его результата с заданным эталоном с целью обнаружения отклонений и отличий от эталона </a:t>
            </a:r>
            <a:endParaRPr lang="ru-RU" altLang="ru-RU" sz="14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Коррекция</a:t>
            </a:r>
            <a:r>
              <a:rPr lang="ru-RU" altLang="ru-RU" sz="1400" smtClean="0">
                <a:latin typeface="Times New Roman" pitchFamily="18" charset="0"/>
              </a:rPr>
              <a:t> – внесение необходимых дополнений и корректив в план и способ действия в случае расхождения эталона, реального действия и его результата </a:t>
            </a:r>
            <a:endParaRPr lang="ru-RU" altLang="ru-RU" sz="14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Оценка</a:t>
            </a:r>
            <a:r>
              <a:rPr lang="ru-RU" altLang="ru-RU" sz="1400" smtClean="0">
                <a:latin typeface="Times New Roman" pitchFamily="18" charset="0"/>
              </a:rPr>
              <a:t> – выделение и осознание уч-ся того, что уже усвоено и что еще нужно усвоить, осознание качества и уровня усвоения </a:t>
            </a:r>
            <a:endParaRPr lang="ru-RU" altLang="ru-RU" sz="14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b="1" i="1" u="sng" smtClean="0">
                <a:latin typeface="Times New Roman" pitchFamily="18" charset="0"/>
              </a:rPr>
              <a:t>Саморегуляция</a:t>
            </a:r>
            <a:r>
              <a:rPr lang="ru-RU" altLang="ru-RU" sz="1400" smtClean="0">
                <a:latin typeface="Times New Roman" pitchFamily="18" charset="0"/>
              </a:rPr>
              <a:t> – способность к мобилизации сил и энергии, к волевому усилию и к преодолению препятствий</a:t>
            </a:r>
            <a:r>
              <a:rPr lang="ru-RU" altLang="ru-RU" sz="100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A7D70-E9DA-4845-92CD-F479E511E4BE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</a:rPr>
              <a:t> Личностные УУД позволяют сделать учение осмысленным, обеспечивают ученику значимость решения учебных задач, увязывая их с реальными жизненными целями и ситуациями. Направлены на осознание, исследование и принятие жизненных ценностей и смыслов, позволяют сориентироваться в нравственных нормах, правилах, оценках, выработать свою жизненную позицию в отношении мира, людей, самого себя и своего будущего.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</a:rPr>
              <a:t>ВНУТРЕННЯЯ ПОЗИЦИЯ В начальной школе формирование личностных универсальных действий должно реализоваться путём  развития у школьника задач самоопределения: «Я знаю...»; «Я умею...»; «Я создаю...»; «Я стремлюсь...».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</a:rPr>
              <a:t>   МОТИВАЦИЯ Установление связи между целью учебной деятельности и ее мотивом -  определение того </a:t>
            </a:r>
            <a:r>
              <a:rPr lang="ru-RU" altLang="ru-RU" b="1" smtClean="0">
                <a:solidFill>
                  <a:srgbClr val="000099"/>
                </a:solidFill>
                <a:latin typeface="Times New Roman" pitchFamily="18" charset="0"/>
              </a:rPr>
              <a:t>«какое значение, смысл имеет для меня учение».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</a:rPr>
              <a:t>   НРАВСТВЕННО-ЭТИЧЕСКАЯ ОЦЕНКА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Выделение морально-этического содержания событий и действий.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Построение системы нравственных ценностей как основания морального выбора.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Нравственно-этическое оценивание событий и действий с точки зрения моральных норм.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ru-RU" altLang="ru-RU" smtClean="0">
                <a:latin typeface="Times New Roman" pitchFamily="18" charset="0"/>
              </a:rPr>
              <a:t>Ориентировка в моральной дилемме и осуществление личностного морального выбора.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</a:rPr>
              <a:t>   Где же идёт развитие личностных УУД?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</a:rPr>
              <a:t>   На основе анализа текста организуется обсуждение нравственного содержания и система поступков героя, что способствует развитию этических чувств, как регуляторов морального поведения.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6384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9" y="6511145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7125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302" y="1412660"/>
            <a:ext cx="7665396" cy="27830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Требования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 результатам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освоения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ООП НОО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3" name="Рисунок 12" descr="redtarg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5773" y="766916"/>
            <a:ext cx="964116" cy="964116"/>
          </a:xfrm>
          <a:prstGeom prst="rect">
            <a:avLst/>
          </a:prstGeom>
        </p:spPr>
      </p:pic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7" cstate="print"/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399914"/>
              </p:ext>
            </p:extLst>
          </p:nvPr>
        </p:nvGraphicFramePr>
        <p:xfrm>
          <a:off x="1399308" y="1"/>
          <a:ext cx="774469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346"/>
                <a:gridCol w="3872346"/>
              </a:tblGrid>
              <a:tr h="4651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2010г)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2021г)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5318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6.Развитие самостоятельности и личной ответственности за свои поступки, в том числе в информационной деятельности, на основе представлений о нравственных нормах, социальной справедливости и свободе;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8.Развитие этических чувств, доброжелательности и эмоционально-нравственной отзывчивости, понимания и сопереживания чувствам других людей;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9.Развитие навыков сотрудничества со взрослыми и сверстниками в разных социальных ситуациях, умения не создавать конфликтов и находить выходы из спорных ситуаций;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5.Принятие и освоение социальной роли обучающегося, развитие мотивов учебной деятельности и формирование личностного смысла учения;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4.Овладение начальными навыками адаптации в динамично изменяющемся и развивающемся мире;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3.Формирование уважительного отношения к иному мнению, истории и культуре других народов;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Духовно – нравственное воспитание</a:t>
                      </a:r>
                      <a:endParaRPr lang="ru-RU" sz="2800" b="1" i="1" dirty="0"/>
                    </a:p>
                  </a:txBody>
                  <a:tcPr/>
                </a:tc>
              </a:tr>
              <a:tr h="49975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Признание индивидуальности каждого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человека.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Проявление сопереживания, уважения и доброжелательности.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Неприятие любых форм поведения, направленных  на причинение физического  и морального вреда другим людям.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2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738717"/>
              </p:ext>
            </p:extLst>
          </p:nvPr>
        </p:nvGraphicFramePr>
        <p:xfrm>
          <a:off x="1704108" y="235527"/>
          <a:ext cx="7135092" cy="64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546"/>
                <a:gridCol w="3567546"/>
              </a:tblGrid>
              <a:tr h="4683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solidFill>
                            <a:schemeClr val="tx1"/>
                          </a:solidFill>
                        </a:rPr>
                        <a:t>Стало (ФГОС 2021г)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8008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7.Формирование эстетических потребностей, ценностей и чувств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Эстетическое</a:t>
                      </a:r>
                      <a:r>
                        <a:rPr lang="ru-RU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воспитание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3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Уважительное отношение и интерес к художественной культуре, восприимчивость к разным видам искусства, традициям и творчеству своего и других народов.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Стремление к самовыражению в разных видах художественной деятельности.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17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115680"/>
              </p:ext>
            </p:extLst>
          </p:nvPr>
        </p:nvGraphicFramePr>
        <p:xfrm>
          <a:off x="1579418" y="168852"/>
          <a:ext cx="7149812" cy="649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906"/>
                <a:gridCol w="3574906"/>
              </a:tblGrid>
              <a:tr h="46470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(ФГЩС 2021)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32166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10.Формирование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воспитание, формирование культуры здоровья и эмоционального благополучия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45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правил здорового и безопасного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себя и других людей образа жизни в окружающей среде, в том числе информационной.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Бережное отношение к физическому  и психическому здоровью.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3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18468"/>
              </p:ext>
            </p:extLst>
          </p:nvPr>
        </p:nvGraphicFramePr>
        <p:xfrm>
          <a:off x="1593273" y="180109"/>
          <a:ext cx="7162800" cy="6438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663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2985"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мотивации к творческому труду, работе на результат, бережному отношению к материальным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духовным ценностям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Трудовое воспитание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0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Осознание ценности труда в жизни человека и общества, ответственное потребление и бережное отношение к результатам труда,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навыки участия в различных  видах трудовой деятельности, интерес к различным профессиям.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61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15163"/>
              </p:ext>
            </p:extLst>
          </p:nvPr>
        </p:nvGraphicFramePr>
        <p:xfrm>
          <a:off x="1746536" y="1889414"/>
          <a:ext cx="7301348" cy="301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674"/>
                <a:gridCol w="3650674"/>
              </a:tblGrid>
              <a:tr h="4254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5742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было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Экологическое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воспитание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21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Бережное отношение к природе.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Неприятие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действий, приносящих ей вред.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34836" y="206952"/>
            <a:ext cx="6945456" cy="12339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Личностные результаты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0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122188"/>
              </p:ext>
            </p:extLst>
          </p:nvPr>
        </p:nvGraphicFramePr>
        <p:xfrm>
          <a:off x="1440873" y="498764"/>
          <a:ext cx="7483186" cy="480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593"/>
                <a:gridCol w="3741593"/>
              </a:tblGrid>
              <a:tr h="4776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Было(ФГОС 2010)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2021)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723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целостного, социально ориентированного взгляда на мир в его органичном единстве и разнообразии природы, народов, культур и религий;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Ценность</a:t>
                      </a:r>
                      <a:r>
                        <a:rPr lang="ru-RU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научного познания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0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представления о научной картине мира.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 интересы, активность, инициативность, любознательность и самостоятельность в познании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7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638175"/>
            <a:ext cx="6715123" cy="4191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3200" b="1" i="1" dirty="0" smtClean="0">
                <a:solidFill>
                  <a:srgbClr val="FF0000"/>
                </a:solidFill>
              </a:rPr>
              <a:t> результаты группируются по видам УУД: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5959" y="1591326"/>
            <a:ext cx="5891216" cy="15423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66925" y="3468408"/>
            <a:ext cx="5810250" cy="1122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86" y="4935581"/>
            <a:ext cx="5810250" cy="11604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64579" y="1700805"/>
            <a:ext cx="5133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Овладение универсальными учебными познавательными действиями – базовые логические, базовые исследовательские, работа с информацией</a:t>
            </a:r>
            <a:endParaRPr lang="ru-RU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05062" y="3468408"/>
            <a:ext cx="513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Овладение универсальными учебными коммуникативными действиями – общение, совместная деятельность</a:t>
            </a:r>
            <a:endParaRPr lang="ru-RU" sz="20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09824" y="5007957"/>
            <a:ext cx="513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Овладение универсальными учебными регулятивными действиями – самоорганизация, самоконтроль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39344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90230" y="235528"/>
            <a:ext cx="7238999" cy="9487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07573" y="332509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/>
              <a:t>Метапредметные</a:t>
            </a:r>
            <a:r>
              <a:rPr lang="ru-RU" sz="4400" b="1" i="1" dirty="0" smtClean="0"/>
              <a:t> УУД</a:t>
            </a:r>
            <a:endParaRPr lang="ru-RU" sz="4400" b="1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7170"/>
              </p:ext>
            </p:extLst>
          </p:nvPr>
        </p:nvGraphicFramePr>
        <p:xfrm>
          <a:off x="1181098" y="2927210"/>
          <a:ext cx="7200900" cy="6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34337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45496"/>
              </p:ext>
            </p:extLst>
          </p:nvPr>
        </p:nvGraphicFramePr>
        <p:xfrm>
          <a:off x="1371599" y="1300299"/>
          <a:ext cx="7772400" cy="537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015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Было(ФГОС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2010)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2021)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67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Познавательные результаты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8011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10.Овладение логическими действиями сравнения, анализа, синтеза, обобщения, классификации по родовидовым признакам, установления аналогий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причинно – следственных связей, построения рассуждений, отнесения к известным понятиям.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Базовые  логические действия</a:t>
                      </a:r>
                      <a:endParaRPr lang="ru-RU" sz="2000" b="1" dirty="0"/>
                    </a:p>
                  </a:txBody>
                  <a:tcPr/>
                </a:tc>
              </a:tr>
              <a:tr h="40183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Сравнивать объекты, устанавливать основания для сравнения, устанавливать аналогии.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Объединять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части объекта (объекты) по определенному признаку.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Определять существенный признак для классификации, классифицировать предложенные объекты.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Находить закономерности и противоречия в рассматриваемых  фактах, данных и наблюдениях на основе предложенного педагогическим работником алгоритма.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Выявлять недостаток информации для решения учебной (практической ) задачи  на основе предложенного алгоритма.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Устанавливать причинно – следственные связи в ситуациях, поддающихся непосредственному наблюдению или знакомых по опыту, делать выводы.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32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86761"/>
              </p:ext>
            </p:extLst>
          </p:nvPr>
        </p:nvGraphicFramePr>
        <p:xfrm>
          <a:off x="1181098" y="2927210"/>
          <a:ext cx="7200900" cy="6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34337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28071"/>
              </p:ext>
            </p:extLst>
          </p:nvPr>
        </p:nvGraphicFramePr>
        <p:xfrm>
          <a:off x="1523997" y="0"/>
          <a:ext cx="7620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1"/>
                <a:gridCol w="3810001"/>
              </a:tblGrid>
              <a:tr h="47472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Было(ФГОС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</a:p>
                  </a:txBody>
                  <a:tcPr/>
                </a:tc>
              </a:tr>
              <a:tr h="4747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Познавательные результаты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908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2.Освоение способов решения проблем творческого и поискового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Базовые исследовательские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действия</a:t>
                      </a:r>
                      <a:endParaRPr lang="ru-RU" sz="2000" b="1" dirty="0"/>
                    </a:p>
                  </a:txBody>
                  <a:tcPr/>
                </a:tc>
              </a:tr>
              <a:tr h="51806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Определять разрыв между</a:t>
                      </a:r>
                      <a:r>
                        <a:rPr lang="ru-RU" baseline="0" dirty="0" smtClean="0"/>
                        <a:t> реальным 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желательным состоянием объекта  (ситуации) на основе предложенных педагогическим работником вопросов.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помощью педагогического работника формулировать цель, планировать изменения объекта, ситуации.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Сравнивать несколько вариантов  решения задачи, выбирать наиболее подходящий  (на основе предложенных критериев)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Проводить по предложенному плану опыт , несложное исследование по установлению особенностей объекта изучения и связей между объектами (часть – целое, причина – следствие)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Формулировать выводы и подкреплять их доказательствами на основе результатов проведенного наблюдения  (опыта, измерения, классификации, сравнения, исследования)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Прогнозировать возможное развитие процессов, событий и их последствия в аналогичных или сходных ситуациях.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2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87458"/>
              </p:ext>
            </p:extLst>
          </p:nvPr>
        </p:nvGraphicFramePr>
        <p:xfrm>
          <a:off x="1181098" y="2927210"/>
          <a:ext cx="7200900" cy="6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34337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79165"/>
              </p:ext>
            </p:extLst>
          </p:nvPr>
        </p:nvGraphicFramePr>
        <p:xfrm>
          <a:off x="1468579" y="207819"/>
          <a:ext cx="7675420" cy="657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710"/>
                <a:gridCol w="3837710"/>
              </a:tblGrid>
              <a:tr h="48252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</a:p>
                  </a:txBody>
                  <a:tcPr/>
                </a:tc>
              </a:tr>
              <a:tr h="4825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Познавательные результаты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524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8.Использование различных способов поиска (в справочных источниках и открытом учебном информационном пространстве сети Интернет),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предмета; в том числе умение вводить текст с помощью клавиатуры, фиксировать (записывать) в цифровой форме измеряемые величины и анализировать изображения, звуки,  готовить свое выступление и выступать с аудио-, видео- и графическим сопровождением; соблюдать нормы информационной избирательности, этики и этикета;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7. Активное использование речевых средств и средств информационных и коммуникационных технологий (далее – ИКТ) для решения коммуникативных и познавательных задач;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Работа</a:t>
                      </a:r>
                      <a:r>
                        <a:rPr lang="ru-RU" sz="2400" b="1" baseline="0" dirty="0" smtClean="0"/>
                        <a:t> с информацией</a:t>
                      </a:r>
                      <a:endParaRPr lang="ru-RU" sz="2400" b="1" dirty="0"/>
                    </a:p>
                  </a:txBody>
                  <a:tcPr/>
                </a:tc>
              </a:tr>
              <a:tr h="5131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Выбирать источник получения информации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Согласно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заданному алгоритму  находить в предложенном источнике информацию, представленную в явном виде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Распознавать достоверную и недостоверную информацию самостоятельно или на основании предложенного педагогическим работникам способа ее проверки.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Соблюдать с помощью взрослых (педагогических работников, родителей (законных представителей) несовершеннолетних обучающихся) правила информационной безопасности при поиске информации в сети Интернет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Анализировать  и создавать текстовую, видео, графическую, звуковую информацию в соответствии с учебной задачей.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928688" y="260350"/>
            <a:ext cx="82153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ФГОС устанавливает требования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к результатам освоения ООП НОО :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7950" y="2636838"/>
            <a:ext cx="2663850" cy="187228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ЛИЧНОСТНЫЕ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59832" y="4365104"/>
            <a:ext cx="3025055" cy="194429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МЕТАПРЕДМЕТНЫЕ</a:t>
            </a: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143625" y="2636838"/>
            <a:ext cx="3000375" cy="194429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rPr>
              <a:t>ПРЕДМЕТНЫЕ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>
            <a:off x="1778000" y="1371600"/>
            <a:ext cx="167957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4457700" y="1385888"/>
            <a:ext cx="68580" cy="2979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>
            <a:off x="5472113" y="1428751"/>
            <a:ext cx="1331912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74442"/>
              </p:ext>
            </p:extLst>
          </p:nvPr>
        </p:nvGraphicFramePr>
        <p:xfrm>
          <a:off x="1181098" y="2927210"/>
          <a:ext cx="7200900" cy="6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34337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60023"/>
              </p:ext>
            </p:extLst>
          </p:nvPr>
        </p:nvGraphicFramePr>
        <p:xfrm>
          <a:off x="1385455" y="0"/>
          <a:ext cx="7758544" cy="687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272"/>
                <a:gridCol w="3879272"/>
              </a:tblGrid>
              <a:tr h="4704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</a:p>
                  </a:txBody>
                  <a:tcPr/>
                </a:tc>
              </a:tr>
              <a:tr h="4704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Коммуникативные результаты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483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11.Готовность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событий;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9.Овладение навыками смыслового чтения текстов различных стилей и жанров в соответствии с целями и задачами; осознанно строить речевое высказывание в соответствии с задачами коммуникации и составлять тексты в устной и письменной формах.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Готовить свое выступление и выступать с аудио, видео и графическим сопровождением.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Общение</a:t>
                      </a:r>
                      <a:endParaRPr lang="ru-RU" sz="2400" b="1" dirty="0"/>
                    </a:p>
                  </a:txBody>
                  <a:tcPr/>
                </a:tc>
              </a:tr>
              <a:tr h="54586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Воспринимать и формулировать суждения, выражать эмоции в соответствии с целями и условиями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общения в знакомой среде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Проявлять уважительное отношение к собеседнику, соблюдать правила ведения диалога и дискуссии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Признавать возможность существования разных точек зрения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Корректно и аргументированно высказывать свое мнение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Строить речевое высказывание в соответствии с поставленной задачей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Создавать устные и письменные тексты (описание, рассуждение, повествование)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Готовить небольшие публичные выступления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Подбирать иллюстративный материал (рисунки, фото, плакаты) к тексту выступления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7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239168"/>
              </p:ext>
            </p:extLst>
          </p:nvPr>
        </p:nvGraphicFramePr>
        <p:xfrm>
          <a:off x="1181098" y="2927210"/>
          <a:ext cx="7200900" cy="6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34337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32833"/>
              </p:ext>
            </p:extLst>
          </p:nvPr>
        </p:nvGraphicFramePr>
        <p:xfrm>
          <a:off x="1357745" y="0"/>
          <a:ext cx="7592290" cy="65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145"/>
                <a:gridCol w="3796145"/>
              </a:tblGrid>
              <a:tr h="49222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</a:p>
                  </a:txBody>
                  <a:tcPr/>
                </a:tc>
              </a:tr>
              <a:tr h="4922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Коммуникативные результаты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138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12.Определение общей цели и путей ее достижения; умение договариваться о распределении функций и ролей в совместной деятельности; осуществлять взаимный контроль в совместной деятельности, адекватно оценивать собственное поведение и поведение окружающих;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отовность конструктивно разрешать конфликты посредством учета интересов сторон и сотрудничества;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Совместная</a:t>
                      </a:r>
                      <a:r>
                        <a:rPr lang="ru-RU" sz="2400" b="1" baseline="0" dirty="0" smtClean="0"/>
                        <a:t> деятельность</a:t>
                      </a:r>
                      <a:endParaRPr lang="ru-RU" sz="2400" b="1" dirty="0"/>
                    </a:p>
                  </a:txBody>
                  <a:tcPr/>
                </a:tc>
              </a:tr>
              <a:tr h="4749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dirty="0" smtClean="0"/>
                        <a:t>Формулировать краткосрочные и долгосрочные цели (индивидуальные</a:t>
                      </a:r>
                      <a:r>
                        <a:rPr lang="ru-RU" sz="1500" baseline="0" dirty="0" smtClean="0"/>
                        <a:t> с учетом участия в коллективных задачах) в стандартной (типовой) ситуации на основе предложенного формата планирования, распределения промежуточных шагов и сроков.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/>
                        <a:t>Принимать цель совместной деятельности, коллективно строить действия по ее достижению: распределять роли, договариваться, обсуждать процесс и результат совместной работы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/>
                        <a:t>Проявлять готовность руководить, выполнять поручения, подчиняться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/>
                        <a:t>Ответственно выполнять свою часть работы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/>
                        <a:t>Оценивать свой вклад в общий результат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500" baseline="0" dirty="0" smtClean="0"/>
                        <a:t>Выполнять совместные проектные задания с опорой на предложенные образцы.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5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2822"/>
              </p:ext>
            </p:extLst>
          </p:nvPr>
        </p:nvGraphicFramePr>
        <p:xfrm>
          <a:off x="1440872" y="1403713"/>
          <a:ext cx="7703128" cy="545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564"/>
                <a:gridCol w="3851564"/>
              </a:tblGrid>
              <a:tr h="4761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 (ФГОС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</a:p>
                  </a:txBody>
                  <a:tcPr/>
                </a:tc>
              </a:tr>
              <a:tr h="4617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Регулятивные</a:t>
                      </a:r>
                      <a:r>
                        <a:rPr lang="ru-RU" sz="2400" b="1" i="1" baseline="0" dirty="0" smtClean="0"/>
                        <a:t> </a:t>
                      </a:r>
                      <a:r>
                        <a:rPr lang="ru-RU" sz="2400" b="1" i="1" dirty="0" smtClean="0"/>
                        <a:t>УУД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1704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 3.формирование умения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Самоорганизация</a:t>
                      </a:r>
                      <a:endParaRPr lang="ru-RU" sz="2400" b="1" dirty="0"/>
                    </a:p>
                  </a:txBody>
                  <a:tcPr/>
                </a:tc>
              </a:tr>
              <a:tr h="18468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Планировать действия по решению учебной задачи для получения результата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Выстраивать  последовательность выбранных действий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704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умения понимать причины успеха/неуспеха учебной деятельности и способности конструктивно действовать даже в ситуациях неуспеха;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2400" b="1" dirty="0" smtClean="0"/>
                        <a:t>Самоконтроль</a:t>
                      </a:r>
                      <a:endParaRPr lang="ru-RU" sz="2400" b="1" dirty="0"/>
                    </a:p>
                  </a:txBody>
                  <a:tcPr/>
                </a:tc>
              </a:tr>
              <a:tr h="1746231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Устанавливать причины  успеха/неудач учебной деятельности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Корректировать свои учебные действия для преодоления ошибок.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90229" y="166255"/>
            <a:ext cx="7487516" cy="1101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Регулятивные УУД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8982" y="1747920"/>
            <a:ext cx="8285018" cy="4126407"/>
            <a:chOff x="579247" y="1446022"/>
            <a:chExt cx="8361680" cy="1974214"/>
          </a:xfrm>
        </p:grpSpPr>
        <p:sp>
          <p:nvSpPr>
            <p:cNvPr id="3" name="object 3"/>
            <p:cNvSpPr/>
            <p:nvPr/>
          </p:nvSpPr>
          <p:spPr>
            <a:xfrm>
              <a:off x="579247" y="1446022"/>
              <a:ext cx="8361680" cy="1158240"/>
            </a:xfrm>
            <a:custGeom>
              <a:avLst/>
              <a:gdLst/>
              <a:ahLst/>
              <a:cxnLst/>
              <a:rect l="l" t="t" r="r" b="b"/>
              <a:pathLst>
                <a:path w="8361680" h="1158239">
                  <a:moveTo>
                    <a:pt x="8168639" y="0"/>
                  </a:moveTo>
                  <a:lnTo>
                    <a:pt x="192963" y="0"/>
                  </a:lnTo>
                  <a:lnTo>
                    <a:pt x="148720" y="5094"/>
                  </a:lnTo>
                  <a:lnTo>
                    <a:pt x="108105" y="19606"/>
                  </a:lnTo>
                  <a:lnTo>
                    <a:pt x="72276" y="42377"/>
                  </a:lnTo>
                  <a:lnTo>
                    <a:pt x="42393" y="72251"/>
                  </a:lnTo>
                  <a:lnTo>
                    <a:pt x="19613" y="108070"/>
                  </a:lnTo>
                  <a:lnTo>
                    <a:pt x="5096" y="148676"/>
                  </a:lnTo>
                  <a:lnTo>
                    <a:pt x="0" y="192912"/>
                  </a:lnTo>
                  <a:lnTo>
                    <a:pt x="0" y="964819"/>
                  </a:lnTo>
                  <a:lnTo>
                    <a:pt x="5096" y="1009055"/>
                  </a:lnTo>
                  <a:lnTo>
                    <a:pt x="19613" y="1049661"/>
                  </a:lnTo>
                  <a:lnTo>
                    <a:pt x="42393" y="1085480"/>
                  </a:lnTo>
                  <a:lnTo>
                    <a:pt x="72276" y="1115354"/>
                  </a:lnTo>
                  <a:lnTo>
                    <a:pt x="108105" y="1138125"/>
                  </a:lnTo>
                  <a:lnTo>
                    <a:pt x="148720" y="1152637"/>
                  </a:lnTo>
                  <a:lnTo>
                    <a:pt x="192963" y="1157732"/>
                  </a:lnTo>
                  <a:lnTo>
                    <a:pt x="8168639" y="1157732"/>
                  </a:lnTo>
                  <a:lnTo>
                    <a:pt x="8212876" y="1152637"/>
                  </a:lnTo>
                  <a:lnTo>
                    <a:pt x="8253482" y="1138125"/>
                  </a:lnTo>
                  <a:lnTo>
                    <a:pt x="8289301" y="1115354"/>
                  </a:lnTo>
                  <a:lnTo>
                    <a:pt x="8319175" y="1085480"/>
                  </a:lnTo>
                  <a:lnTo>
                    <a:pt x="8341946" y="1049661"/>
                  </a:lnTo>
                  <a:lnTo>
                    <a:pt x="8356458" y="1009055"/>
                  </a:lnTo>
                  <a:lnTo>
                    <a:pt x="8361553" y="964819"/>
                  </a:lnTo>
                  <a:lnTo>
                    <a:pt x="8361553" y="192912"/>
                  </a:lnTo>
                  <a:lnTo>
                    <a:pt x="8356458" y="148676"/>
                  </a:lnTo>
                  <a:lnTo>
                    <a:pt x="8341946" y="108070"/>
                  </a:lnTo>
                  <a:lnTo>
                    <a:pt x="8319175" y="72251"/>
                  </a:lnTo>
                  <a:lnTo>
                    <a:pt x="8289301" y="42377"/>
                  </a:lnTo>
                  <a:lnTo>
                    <a:pt x="8253482" y="19606"/>
                  </a:lnTo>
                  <a:lnTo>
                    <a:pt x="8212876" y="5094"/>
                  </a:lnTo>
                  <a:lnTo>
                    <a:pt x="816863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47" y="2262505"/>
              <a:ext cx="8361553" cy="11577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1091" y="109389"/>
            <a:ext cx="71212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</a:rPr>
              <a:t>Детализация и </a:t>
            </a:r>
            <a:r>
              <a:rPr sz="2800" b="1" spc="-5" dirty="0">
                <a:solidFill>
                  <a:srgbClr val="FF0000"/>
                </a:solidFill>
              </a:rPr>
              <a:t>конкретизация </a:t>
            </a:r>
            <a:r>
              <a:rPr sz="2800" b="1" dirty="0">
                <a:solidFill>
                  <a:srgbClr val="FF0000"/>
                </a:solidFill>
              </a:rPr>
              <a:t>требований </a:t>
            </a:r>
            <a:r>
              <a:rPr sz="2800" b="1" spc="-715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к предметным </a:t>
            </a:r>
            <a:r>
              <a:rPr sz="2800" b="1" spc="-5" dirty="0">
                <a:solidFill>
                  <a:srgbClr val="FF0000"/>
                </a:solidFill>
              </a:rPr>
              <a:t>результатам реализации </a:t>
            </a:r>
            <a:r>
              <a:rPr sz="2800" b="1" dirty="0">
                <a:solidFill>
                  <a:srgbClr val="FF0000"/>
                </a:solidFill>
              </a:rPr>
              <a:t> основных</a:t>
            </a:r>
            <a:r>
              <a:rPr sz="2800" b="1" spc="-20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образовательных</a:t>
            </a:r>
            <a:r>
              <a:rPr sz="2800" b="1" spc="-35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программ</a:t>
            </a:r>
          </a:p>
        </p:txBody>
      </p:sp>
      <p:sp>
        <p:nvSpPr>
          <p:cNvPr id="6" name="object 6"/>
          <p:cNvSpPr/>
          <p:nvPr/>
        </p:nvSpPr>
        <p:spPr>
          <a:xfrm>
            <a:off x="603732" y="4807372"/>
            <a:ext cx="8337550" cy="0"/>
          </a:xfrm>
          <a:custGeom>
            <a:avLst/>
            <a:gdLst/>
            <a:ahLst/>
            <a:cxnLst/>
            <a:rect l="l" t="t" r="r" b="b"/>
            <a:pathLst>
              <a:path w="8337550">
                <a:moveTo>
                  <a:pt x="0" y="0"/>
                </a:moveTo>
                <a:lnTo>
                  <a:pt x="8337067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5855" y="1828800"/>
            <a:ext cx="836814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Новое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детализированных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требованиях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предметным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результатам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проектах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ФГОС: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988" y="3463636"/>
            <a:ext cx="7777480" cy="239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z="2600" b="1" spc="-5" dirty="0">
                <a:latin typeface="Calibri"/>
                <a:cs typeface="Calibri"/>
              </a:rPr>
              <a:t>Использование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двух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принципов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структурирования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конкретизированных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требований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к</a:t>
            </a:r>
            <a:r>
              <a:rPr sz="2600" b="1" spc="-10" dirty="0">
                <a:latin typeface="Calibri"/>
                <a:cs typeface="Calibri"/>
              </a:rPr>
              <a:t> результатам</a:t>
            </a:r>
            <a:r>
              <a:rPr sz="2600" b="1" spc="-10">
                <a:latin typeface="Calibri"/>
                <a:cs typeface="Calibri"/>
              </a:rPr>
              <a:t>: </a:t>
            </a:r>
            <a:r>
              <a:rPr sz="2600" b="1" spc="-300">
                <a:latin typeface="Calibri"/>
                <a:cs typeface="Calibri"/>
              </a:rPr>
              <a:t> </a:t>
            </a:r>
            <a:endParaRPr lang="ru-RU" sz="2600" b="1" spc="-3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mtClean="0">
                <a:latin typeface="Calibri"/>
                <a:cs typeface="Calibri"/>
              </a:rPr>
              <a:t>по</a:t>
            </a:r>
            <a:r>
              <a:rPr sz="2600" b="1" spc="-15" smtClean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частям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(годам)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изучения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предмета,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по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модулям.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2600" b="1" dirty="0">
                <a:latin typeface="Calibri"/>
                <a:cs typeface="Calibri"/>
              </a:rPr>
              <a:t>Состав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модулей </a:t>
            </a:r>
            <a:r>
              <a:rPr sz="2600" b="1" dirty="0">
                <a:latin typeface="Calibri"/>
                <a:cs typeface="Calibri"/>
              </a:rPr>
              <a:t>в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ОРКСЭ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(начальное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общее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образование)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9446" y="5609657"/>
            <a:ext cx="45720" cy="883920"/>
          </a:xfrm>
          <a:custGeom>
            <a:avLst/>
            <a:gdLst/>
            <a:ahLst/>
            <a:cxnLst/>
            <a:rect l="l" t="t" r="r" b="b"/>
            <a:pathLst>
              <a:path w="45719" h="662939">
                <a:moveTo>
                  <a:pt x="45718" y="0"/>
                </a:moveTo>
                <a:lnTo>
                  <a:pt x="0" y="0"/>
                </a:lnTo>
                <a:lnTo>
                  <a:pt x="0" y="662622"/>
                </a:lnTo>
                <a:lnTo>
                  <a:pt x="45718" y="662622"/>
                </a:lnTo>
                <a:lnTo>
                  <a:pt x="45718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op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 contrast="78000"/>
          </a:blip>
          <a:stretch>
            <a:fillRect/>
          </a:stretch>
        </p:blipFill>
        <p:spPr>
          <a:xfrm rot="3604411">
            <a:off x="374708" y="-228972"/>
            <a:ext cx="2488057" cy="3328357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t="34192" b="36837"/>
          <a:stretch>
            <a:fillRect/>
          </a:stretch>
        </p:blipFill>
        <p:spPr>
          <a:xfrm>
            <a:off x="3044331" y="2855248"/>
            <a:ext cx="5163750" cy="2000051"/>
          </a:xfrm>
          <a:prstGeom prst="rect">
            <a:avLst/>
          </a:prstGeom>
        </p:spPr>
      </p:pic>
      <p:pic>
        <p:nvPicPr>
          <p:cNvPr id="5" name="Рисунок 4" descr="eedb338d7d94fcd1cbf1a125f0ecd91c.png"/>
          <p:cNvPicPr>
            <a:picLocks noChangeAspect="1"/>
          </p:cNvPicPr>
          <p:nvPr/>
        </p:nvPicPr>
        <p:blipFill>
          <a:blip r:embed="rId4" cstate="print"/>
          <a:srcRect l="23651" r="17460"/>
          <a:stretch>
            <a:fillRect/>
          </a:stretch>
        </p:blipFill>
        <p:spPr>
          <a:xfrm>
            <a:off x="517679" y="1959434"/>
            <a:ext cx="2705220" cy="4593770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219" y="6307386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239218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2Q58PICm7ry58PICSf37vcdc_PIC2018.png"/>
          <p:cNvPicPr>
            <a:picLocks noChangeAspect="1"/>
          </p:cNvPicPr>
          <p:nvPr/>
        </p:nvPicPr>
        <p:blipFill>
          <a:blip r:embed="rId3" cstate="print"/>
          <a:srcRect b="68489"/>
          <a:stretch>
            <a:fillRect/>
          </a:stretch>
        </p:blipFill>
        <p:spPr>
          <a:xfrm>
            <a:off x="2957247" y="843172"/>
            <a:ext cx="5163750" cy="2175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-2738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Предметы, для которых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прописали требования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образовательным результатам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годам обучения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66836" r="49546"/>
          <a:stretch>
            <a:fillRect/>
          </a:stretch>
        </p:blipFill>
        <p:spPr>
          <a:xfrm>
            <a:off x="3087880" y="4720954"/>
            <a:ext cx="2605342" cy="228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92277" y="3490027"/>
            <a:ext cx="151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987" y="3588002"/>
            <a:ext cx="2394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0" y="5242626"/>
            <a:ext cx="2318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9878" y="1998685"/>
            <a:ext cx="1904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1191" y="1966031"/>
            <a:ext cx="2111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ru-RU" sz="2200" dirty="0"/>
          </a:p>
        </p:txBody>
      </p:sp>
      <p:pic>
        <p:nvPicPr>
          <p:cNvPr id="20" name="Рисунок 19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9171" y="4664924"/>
            <a:ext cx="2710543" cy="21930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c5b3b13ec61509abf9754df29f7f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478"/>
          <a:stretch>
            <a:fillRect/>
          </a:stretch>
        </p:blipFill>
        <p:spPr>
          <a:xfrm>
            <a:off x="5468139" y="1660735"/>
            <a:ext cx="4010398" cy="4859791"/>
          </a:xfrm>
        </p:spPr>
      </p:pic>
      <p:pic>
        <p:nvPicPr>
          <p:cNvPr id="9" name="Рисунок 8" descr="33658PICU6rpKd7E58PIC3469_PIC2018.png"/>
          <p:cNvPicPr>
            <a:picLocks noChangeAspect="1"/>
          </p:cNvPicPr>
          <p:nvPr/>
        </p:nvPicPr>
        <p:blipFill>
          <a:blip r:embed="rId3" cstate="print"/>
          <a:srcRect t="40608"/>
          <a:stretch>
            <a:fillRect/>
          </a:stretch>
        </p:blipFill>
        <p:spPr>
          <a:xfrm>
            <a:off x="1315844" y="1688549"/>
            <a:ext cx="6200077" cy="4721279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vertical-banner-png.png"/>
          <p:cNvPicPr>
            <a:picLocks noChangeAspect="1"/>
          </p:cNvPicPr>
          <p:nvPr/>
        </p:nvPicPr>
        <p:blipFill>
          <a:blip r:embed="rId6" cstate="print"/>
          <a:srcRect t="12540"/>
          <a:stretch>
            <a:fillRect/>
          </a:stretch>
        </p:blipFill>
        <p:spPr>
          <a:xfrm rot="16200000">
            <a:off x="3412556" y="-3336354"/>
            <a:ext cx="1873404" cy="8698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3138" y="267666"/>
            <a:ext cx="611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Требования к результатам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4 предметов разбили не по годам, </a:t>
            </a:r>
            <a:b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A4EDFE"/>
                </a:solidFill>
                <a:latin typeface="Arial" pitchFamily="34" charset="0"/>
                <a:cs typeface="Arial" pitchFamily="34" charset="0"/>
              </a:rPr>
              <a:t>а разделили на тематические модули</a:t>
            </a:r>
            <a:endParaRPr lang="ru-RU" sz="2400" dirty="0">
              <a:solidFill>
                <a:srgbClr val="A4EDF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94" y="2285330"/>
            <a:ext cx="2508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4442" y="4716966"/>
            <a:ext cx="1777218" cy="46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53899" y="4705144"/>
            <a:ext cx="193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838" y="2271710"/>
            <a:ext cx="2018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Физическая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16" name="Рисунок 15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315" y="1338943"/>
            <a:ext cx="1382485" cy="1382485"/>
          </a:xfrm>
          <a:prstGeom prst="rect">
            <a:avLst/>
          </a:prstGeom>
        </p:spPr>
      </p:pic>
      <p:pic>
        <p:nvPicPr>
          <p:cNvPr id="17" name="Рисунок 16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3396343"/>
            <a:ext cx="1382485" cy="1382485"/>
          </a:xfrm>
          <a:prstGeom prst="rect">
            <a:avLst/>
          </a:prstGeom>
        </p:spPr>
      </p:pic>
      <p:pic>
        <p:nvPicPr>
          <p:cNvPr id="18" name="Рисунок 17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6829" y="3439887"/>
            <a:ext cx="1382485" cy="1382485"/>
          </a:xfrm>
          <a:prstGeom prst="rect">
            <a:avLst/>
          </a:prstGeom>
        </p:spPr>
      </p:pic>
      <p:pic>
        <p:nvPicPr>
          <p:cNvPr id="19" name="Рисунок 18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058" y="1349829"/>
            <a:ext cx="1382485" cy="1382485"/>
          </a:xfrm>
          <a:prstGeom prst="rect">
            <a:avLst/>
          </a:prstGeom>
        </p:spPr>
      </p:pic>
      <p:pic>
        <p:nvPicPr>
          <p:cNvPr id="21" name="Рисунок 20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r="9199" b="23193"/>
          <a:stretch>
            <a:fillRect/>
          </a:stretch>
        </p:blipFill>
        <p:spPr>
          <a:xfrm rot="16200000">
            <a:off x="3112787" y="4040384"/>
            <a:ext cx="1578233" cy="4056997"/>
          </a:xfrm>
          <a:prstGeom prst="rect">
            <a:avLst/>
          </a:prstGeom>
        </p:spPr>
      </p:pic>
      <p:pic>
        <p:nvPicPr>
          <p:cNvPr id="22" name="Рисунок 21" descr="9e0fcb8a5bb6cce0f01f796b9e715b0f.png"/>
          <p:cNvPicPr>
            <a:picLocks noChangeAspect="1"/>
          </p:cNvPicPr>
          <p:nvPr/>
        </p:nvPicPr>
        <p:blipFill>
          <a:blip r:embed="rId8" cstate="print"/>
          <a:srcRect l="67013" t="22632" r="9199" b="23193"/>
          <a:stretch>
            <a:fillRect/>
          </a:stretch>
        </p:blipFill>
        <p:spPr>
          <a:xfrm>
            <a:off x="0" y="3"/>
            <a:ext cx="1138216" cy="16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0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6G58PIC1Feckyv70s8f6_PIC2018.png"/>
          <p:cNvPicPr>
            <a:picLocks noChangeAspect="1"/>
          </p:cNvPicPr>
          <p:nvPr/>
        </p:nvPicPr>
        <p:blipFill>
          <a:blip r:embed="rId2" cstate="print"/>
          <a:srcRect l="13492" t="15079" r="17302" b="52222"/>
          <a:stretch>
            <a:fillRect/>
          </a:stretch>
        </p:blipFill>
        <p:spPr>
          <a:xfrm>
            <a:off x="2046511" y="3010750"/>
            <a:ext cx="6161314" cy="2911078"/>
          </a:xfrm>
          <a:prstGeom prst="rect">
            <a:avLst/>
          </a:prstGeom>
        </p:spPr>
      </p:pic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3" cstate="print"/>
          <a:srcRect t="20714" b="16250"/>
          <a:stretch>
            <a:fillRect/>
          </a:stretch>
        </p:blipFill>
        <p:spPr>
          <a:xfrm>
            <a:off x="1796135" y="0"/>
            <a:ext cx="6901549" cy="3352801"/>
          </a:xfrm>
          <a:prstGeom prst="rect">
            <a:avLst/>
          </a:prstGeom>
        </p:spPr>
      </p:pic>
      <p:pic>
        <p:nvPicPr>
          <p:cNvPr id="6" name="Рисунок 5" descr="0_17a7ae_b890003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52" y="1869368"/>
            <a:ext cx="2549392" cy="4553203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877" y="63182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dba78_94da0ccb_orig.png"/>
          <p:cNvPicPr>
            <a:picLocks noChangeAspect="1"/>
          </p:cNvPicPr>
          <p:nvPr/>
        </p:nvPicPr>
        <p:blipFill>
          <a:blip r:embed="rId7" cstate="print"/>
          <a:srcRect l="9188"/>
          <a:stretch>
            <a:fillRect/>
          </a:stretch>
        </p:blipFill>
        <p:spPr>
          <a:xfrm rot="1766783">
            <a:off x="7840335" y="1715186"/>
            <a:ext cx="917989" cy="1181344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7152" y="4259384"/>
            <a:ext cx="1886221" cy="1934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1840" y="476672"/>
            <a:ext cx="47679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данный момент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обновленном ФГОС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требований  к результатам по годам обучения для трех предметов в начальной школе: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родной язык, литературное чтение на родном языке и ОРКСЭ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207774"/>
            <a:ext cx="555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Школьники изучают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 три предмета и проходят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аттестацию по ним,  так как они входят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перечень обязательных предметов </a:t>
            </a:r>
            <a:b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 24.3.2 обновленного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начального общего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образования)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>
            <a:lum bright="-11000" contrast="82000"/>
          </a:blip>
          <a:srcRect/>
          <a:stretch>
            <a:fillRect/>
          </a:stretch>
        </p:blipFill>
        <p:spPr bwMode="auto">
          <a:xfrm>
            <a:off x="163016" y="6551143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895d2d1cba9841eabab60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352" y="715535"/>
            <a:ext cx="6141934" cy="3961161"/>
          </a:xfrm>
          <a:prstGeom prst="rect">
            <a:avLst/>
          </a:prstGeom>
        </p:spPr>
      </p:pic>
      <p:pic>
        <p:nvPicPr>
          <p:cNvPr id="12" name="Рисунок 11" descr="0_cbdf9_4c58f07b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674" y="278317"/>
            <a:ext cx="2092979" cy="21726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02972" y="2601683"/>
            <a:ext cx="4796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шаблон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fppt.com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186542"/>
            <a:ext cx="729342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5572" y="6281057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114626908.png"/>
          <p:cNvPicPr>
            <a:picLocks noChangeAspect="1"/>
          </p:cNvPicPr>
          <p:nvPr/>
        </p:nvPicPr>
        <p:blipFill>
          <a:blip r:embed="rId6" cstate="print"/>
          <a:srcRect r="7329"/>
          <a:stretch>
            <a:fillRect/>
          </a:stretch>
        </p:blipFill>
        <p:spPr>
          <a:xfrm>
            <a:off x="4464091" y="2163058"/>
            <a:ext cx="4679909" cy="46949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4218" y="2812472"/>
            <a:ext cx="6996546" cy="3424815"/>
          </a:xfrm>
        </p:spPr>
        <p:txBody>
          <a:bodyPr>
            <a:normAutofit fontScale="85000" lnSpcReduction="10000"/>
          </a:bodyPr>
          <a:lstStyle/>
          <a:p>
            <a:pPr marL="446088" indent="-446088"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Формирование у обучающихся основ российской гражданской идентичности</a:t>
            </a:r>
          </a:p>
          <a:p>
            <a:pPr marL="446088" indent="-446088"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Готовность обучающихся к саморазвитию; мотивацию к познанию и обучению;</a:t>
            </a:r>
          </a:p>
          <a:p>
            <a:pPr marL="446088" indent="-446088"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Ценностные установки и социально значимые качества личности;</a:t>
            </a:r>
          </a:p>
          <a:p>
            <a:pPr marL="446088" indent="-446088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Активное участие в социально значимой деятельности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70571" y="167121"/>
            <a:ext cx="5473700" cy="2519363"/>
            <a:chOff x="555" y="2823"/>
            <a:chExt cx="973" cy="1065"/>
          </a:xfrm>
        </p:grpSpPr>
        <p:pic>
          <p:nvPicPr>
            <p:cNvPr id="13318" name="Picture 6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3322" name="Picture 10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Rectangle 44"/>
          <p:cNvSpPr>
            <a:spLocks noChangeArrowheads="1"/>
          </p:cNvSpPr>
          <p:nvPr/>
        </p:nvSpPr>
        <p:spPr bwMode="auto">
          <a:xfrm>
            <a:off x="2875395" y="762002"/>
            <a:ext cx="4608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tx2">
                    <a:lumMod val="50000"/>
                  </a:schemeClr>
                </a:solidFill>
              </a:rPr>
              <a:t>Личностные </a:t>
            </a: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</a:rPr>
              <a:t>результаты</a:t>
            </a:r>
            <a:endParaRPr lang="ru-RU" alt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gray">
          <a:xfrm>
            <a:off x="1866467" y="1579275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179388" y="188912"/>
            <a:ext cx="8964612" cy="1182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Метапредметные</a:t>
            </a:r>
            <a:endParaRPr lang="ru-RU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результаты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97024" y="2845954"/>
            <a:ext cx="2663825" cy="1873250"/>
            <a:chOff x="555" y="2823"/>
            <a:chExt cx="973" cy="1065"/>
          </a:xfrm>
        </p:grpSpPr>
        <p:pic>
          <p:nvPicPr>
            <p:cNvPr id="12311" name="Picture 1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2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15" name="Picture 17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6385636" y="3411519"/>
            <a:ext cx="2304256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3202" y="2679700"/>
            <a:ext cx="2808287" cy="1951038"/>
            <a:chOff x="555" y="2823"/>
            <a:chExt cx="973" cy="1065"/>
          </a:xfrm>
        </p:grpSpPr>
        <p:pic>
          <p:nvPicPr>
            <p:cNvPr id="12306" name="Picture 20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10" name="Picture 24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615249" y="3175992"/>
            <a:ext cx="2525050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latin typeface="Verdana" pitchFamily="34" charset="0"/>
              </a:rPr>
              <a:t>Познавательные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13125" y="3393209"/>
            <a:ext cx="2663825" cy="1835150"/>
            <a:chOff x="555" y="2823"/>
            <a:chExt cx="973" cy="1065"/>
          </a:xfrm>
        </p:grpSpPr>
        <p:pic>
          <p:nvPicPr>
            <p:cNvPr id="12301" name="Picture 2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05" name="Picture 31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3512694" y="3844458"/>
            <a:ext cx="2520280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Коммуникативные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890" y="4419601"/>
            <a:ext cx="2729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1.Базовые логические действия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2.Начальные исследовательские действия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3.Работа с информацией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26873" y="5056909"/>
            <a:ext cx="2272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1.Общение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2.Совместная деятельность, презентация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0" y="4627418"/>
            <a:ext cx="253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1.Саморегуляция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2.Самоконтроль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461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145" y="2549237"/>
            <a:ext cx="7148945" cy="321180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110000"/>
              </a:lnSpc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Включают освоенный обучающимися в ходе изучения учебного предмета опыт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специфический для данной предметной области, по получению нового знания, его преобразованию и применению.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27003" y="618625"/>
            <a:ext cx="5545137" cy="1711429"/>
            <a:chOff x="555" y="2823"/>
            <a:chExt cx="973" cy="973"/>
          </a:xfrm>
          <a:solidFill>
            <a:schemeClr val="accent1"/>
          </a:solidFill>
        </p:grpSpPr>
        <p:sp>
          <p:nvSpPr>
            <p:cNvPr id="14343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4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5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2293432" y="846255"/>
            <a:ext cx="50122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Предметные </a:t>
            </a:r>
          </a:p>
          <a:p>
            <a:pPr algn="ctr" eaLnBrk="1" hangingPunct="1"/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</a:rPr>
              <a:t>результаты</a:t>
            </a:r>
            <a:endParaRPr lang="ru-RU" alt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366764" y="1111537"/>
            <a:ext cx="77772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Научно – методологической основой для разработки требований к личностным,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предметным результатам является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FF0000"/>
                </a:solidFill>
                <a:latin typeface="Times New Roman" pitchFamily="18" charset="0"/>
              </a:rPr>
              <a:t>системно-деятельностный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</a:rPr>
              <a:t>подход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5425" y="2812472"/>
            <a:ext cx="7385339" cy="3424815"/>
          </a:xfrm>
        </p:spPr>
        <p:txBody>
          <a:bodyPr>
            <a:normAutofit fontScale="77500" lnSpcReduction="20000"/>
          </a:bodyPr>
          <a:lstStyle/>
          <a:p>
            <a:pPr marL="446088" indent="-446088" algn="ctr" eaLnBrk="1" hangingPunct="1"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Достигаются в единстве учебной и воспитательной деятельности организации в соответствии с традиционными российскими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духовно – нравственными ценностями, принятыми в обществе правилами и нормами поведения и способствуют процессам самопознания, самовоспитания и саморазвития, формулирования внутренней позиции личности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70571" y="167121"/>
            <a:ext cx="5473700" cy="2519363"/>
            <a:chOff x="555" y="2823"/>
            <a:chExt cx="973" cy="1065"/>
          </a:xfrm>
        </p:grpSpPr>
        <p:pic>
          <p:nvPicPr>
            <p:cNvPr id="13318" name="Picture 6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3322" name="Picture 10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Rectangle 44"/>
          <p:cNvSpPr>
            <a:spLocks noChangeArrowheads="1"/>
          </p:cNvSpPr>
          <p:nvPr/>
        </p:nvSpPr>
        <p:spPr bwMode="auto">
          <a:xfrm>
            <a:off x="2875395" y="762002"/>
            <a:ext cx="4608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tx2">
                    <a:lumMod val="50000"/>
                  </a:schemeClr>
                </a:solidFill>
              </a:rPr>
              <a:t>Личностные </a:t>
            </a: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</a:rPr>
              <a:t>результаты</a:t>
            </a:r>
            <a:endParaRPr lang="ru-RU" alt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24" y="0"/>
            <a:ext cx="7029449" cy="105727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Личностные результаты сгруппированы по  направлениям воспитания: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5959" y="934102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6431" y="3384588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6431" y="1762780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5959" y="2563856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5959" y="4186564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7379" y="5100963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24097" y="1020154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Гражданско - патриотическое</a:t>
            </a:r>
            <a:endParaRPr lang="ru-RU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95518" y="2649909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Эстетическое</a:t>
            </a:r>
            <a:endParaRPr lang="ru-RU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14570" y="1848832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Духовно - нравственное</a:t>
            </a:r>
            <a:endParaRPr lang="ru-RU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05061" y="3439864"/>
            <a:ext cx="513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Физическое воспитание, формирование культуры здоровья и эмоционального благополучия</a:t>
            </a:r>
            <a:endParaRPr lang="ru-RU" sz="1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95517" y="4186564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Трудовое </a:t>
            </a:r>
            <a:endParaRPr lang="ru-RU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95511" y="5187015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Экологическое</a:t>
            </a:r>
            <a:endParaRPr lang="ru-RU" sz="2800" b="1" i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7379" y="5991876"/>
            <a:ext cx="5810250" cy="695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57460" y="6077928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Ценность научного познания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87308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099476"/>
              </p:ext>
            </p:extLst>
          </p:nvPr>
        </p:nvGraphicFramePr>
        <p:xfrm>
          <a:off x="1593273" y="1759528"/>
          <a:ext cx="7108248" cy="472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124"/>
                <a:gridCol w="3554124"/>
              </a:tblGrid>
              <a:tr h="4622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(ФГОС 2010г)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Стало (ФГОС 2021)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774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1.Формирование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</a:t>
                      </a:r>
                    </a:p>
                    <a:p>
                      <a:r>
                        <a:rPr lang="ru-RU" sz="1600" dirty="0" smtClean="0"/>
                        <a:t>формирование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ценностей  многонационального российского общества; становление гуманистических и демократических ценностных ориентаций;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 – патриотическое воспитание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65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Становление ценностного отношения к своей Родине – России.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Осознание</a:t>
                      </a:r>
                      <a:r>
                        <a:rPr lang="ru-RU" sz="1400" baseline="0" dirty="0" smtClean="0"/>
                        <a:t> своей этнокультурной и российской гражданской идентичности.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Сопричастность  к прошлому, настоящему и будущему своей страны и родного края.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Уважение к своему и другим народам.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Первоначальные представления о человеке как члене общества, о правах и ответственности, уважении и достоинстве человека, о нравственно – этических нормах поведения и правилах межличностных отношений.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07127" y="276225"/>
            <a:ext cx="6945456" cy="12339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9952" y="507422"/>
            <a:ext cx="741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Личностные результаты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14816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2234</Words>
  <Application>Microsoft Office PowerPoint</Application>
  <PresentationFormat>Экран (4:3)</PresentationFormat>
  <Paragraphs>225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Требования  к результатам  освоения  ООП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 результаты сгруппированы по  направлениям воспитания: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Метапредметные результаты группируются по видам УУД: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Регулятивные УУД</vt:lpstr>
      <vt:lpstr>Детализация и конкретизация требований  к предметным результатам реализации  основных образовательных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111</cp:lastModifiedBy>
  <cp:revision>143</cp:revision>
  <dcterms:created xsi:type="dcterms:W3CDTF">2014-11-21T11:00:06Z</dcterms:created>
  <dcterms:modified xsi:type="dcterms:W3CDTF">2021-12-09T01:41:39Z</dcterms:modified>
</cp:coreProperties>
</file>