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7" r:id="rId3"/>
    <p:sldId id="278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  <p:sldId id="275" r:id="rId23"/>
    <p:sldId id="276" r:id="rId24"/>
    <p:sldId id="280" r:id="rId25"/>
    <p:sldId id="281" r:id="rId26"/>
    <p:sldId id="282" r:id="rId27"/>
    <p:sldId id="283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4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4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1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8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9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0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6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6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6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3137" y="1894721"/>
            <a:ext cx="103632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Основные подходы к оценке глобальных компетенций учащихся основной школы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6490" y="5114367"/>
            <a:ext cx="8791575" cy="1375210"/>
          </a:xfrm>
        </p:spPr>
        <p:txBody>
          <a:bodyPr>
            <a:normAutofit/>
          </a:bodyPr>
          <a:lstStyle/>
          <a:p>
            <a:pPr algn="r"/>
            <a:r>
              <a:rPr lang="ru-RU" sz="4000" dirty="0" err="1"/>
              <a:t>Непотачева</a:t>
            </a:r>
            <a:r>
              <a:rPr lang="ru-RU" sz="4000" dirty="0"/>
              <a:t> Светлана Петровна, МАОУ «СОШ №14» НГО</a:t>
            </a:r>
          </a:p>
        </p:txBody>
      </p:sp>
    </p:spTree>
    <p:extLst>
      <p:ext uri="{BB962C8B-B14F-4D97-AF65-F5344CB8AC3E}">
        <p14:creationId xmlns:p14="http://schemas.microsoft.com/office/powerpoint/2010/main" val="3594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157" y="2045732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Федеральный мониторинг ставит следующие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977" y="3654425"/>
            <a:ext cx="10515600" cy="29061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определение сущности глобальной компетентности как компонента функциональной грамотности </a:t>
            </a:r>
          </a:p>
          <a:p>
            <a:pPr algn="just"/>
            <a:r>
              <a:rPr lang="ru-RU" sz="3200" dirty="0"/>
              <a:t>выявление взаимосвязи </a:t>
            </a:r>
            <a:r>
              <a:rPr lang="ru-RU" sz="3200" dirty="0" err="1"/>
              <a:t>знаниевой</a:t>
            </a:r>
            <a:r>
              <a:rPr lang="ru-RU" sz="3200" dirty="0"/>
              <a:t> составляющей глобальной компетентности и содержания ФГОС ООО</a:t>
            </a:r>
          </a:p>
          <a:p>
            <a:pPr algn="just"/>
            <a:r>
              <a:rPr lang="ru-RU" sz="3200" dirty="0"/>
              <a:t>представление отобранного предметного содержания глобальных компетенций </a:t>
            </a:r>
          </a:p>
        </p:txBody>
      </p:sp>
    </p:spTree>
    <p:extLst>
      <p:ext uri="{BB962C8B-B14F-4D97-AF65-F5344CB8AC3E}">
        <p14:creationId xmlns:p14="http://schemas.microsoft.com/office/powerpoint/2010/main" val="36499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00208"/>
            <a:ext cx="10515600" cy="240014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создание рамки оценивания </a:t>
            </a:r>
            <a:r>
              <a:rPr lang="ru-RU" sz="3200" dirty="0" err="1"/>
              <a:t>сформированности</a:t>
            </a:r>
            <a:r>
              <a:rPr lang="ru-RU" sz="3200" dirty="0"/>
              <a:t> глобальной компетентности </a:t>
            </a:r>
          </a:p>
          <a:p>
            <a:pPr algn="just"/>
            <a:r>
              <a:rPr lang="ru-RU" sz="3200" dirty="0"/>
              <a:t>создание банка заданий с 5 по 9 класс</a:t>
            </a:r>
          </a:p>
          <a:p>
            <a:pPr algn="just"/>
            <a:r>
              <a:rPr lang="ru-RU" sz="3200" dirty="0"/>
              <a:t>создание заданий, которые учитывают установки разработчиков международного мониторинга </a:t>
            </a:r>
          </a:p>
        </p:txBody>
      </p:sp>
    </p:spTree>
    <p:extLst>
      <p:ext uri="{BB962C8B-B14F-4D97-AF65-F5344CB8AC3E}">
        <p14:creationId xmlns:p14="http://schemas.microsoft.com/office/powerpoint/2010/main" val="17636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673" y="3219719"/>
            <a:ext cx="10350321" cy="2387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/>
              <a:t>Глобальная компетентность рассматривается на международном уровне как «многомерная» цель обучения на протяжении всей </a:t>
            </a:r>
            <a:r>
              <a:rPr lang="ru-RU" b="1" dirty="0" err="1" smtClean="0"/>
              <a:t>жизни</a:t>
            </a:r>
            <a:r>
              <a:rPr lang="ru-RU" b="1" dirty="0" err="1" smtClean="0">
                <a:solidFill>
                  <a:schemeClr val="bg1"/>
                </a:solidFill>
              </a:rPr>
              <a:t>жизни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00770"/>
            <a:ext cx="10515600" cy="2915440"/>
          </a:xfrm>
        </p:spPr>
        <p:txBody>
          <a:bodyPr>
            <a:normAutofit/>
          </a:bodyPr>
          <a:lstStyle/>
          <a:p>
            <a:pPr algn="just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1068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90"/>
            <a:ext cx="10515600" cy="392926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ru-RU" dirty="0"/>
              <a:t>Глобальную компетентность (глобальные компетенции) можно рассматривать как специфический обособленный ценностно-интегративный компонент функциональной грамотности, имеющий собственное предметное содержание, ценностную основу и нацеленный на формирование универсальных навыков (</a:t>
            </a:r>
            <a:r>
              <a:rPr lang="ru-RU" dirty="0" err="1"/>
              <a:t>soft</a:t>
            </a:r>
            <a:r>
              <a:rPr lang="ru-RU" dirty="0"/>
              <a:t> </a:t>
            </a:r>
            <a:r>
              <a:rPr lang="ru-RU" dirty="0" err="1"/>
              <a:t>skills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430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85554"/>
            <a:ext cx="10515600" cy="1325563"/>
          </a:xfrm>
        </p:spPr>
        <p:txBody>
          <a:bodyPr/>
          <a:lstStyle/>
          <a:p>
            <a:r>
              <a:rPr lang="ru-RU" b="1" dirty="0"/>
              <a:t>Особенности глобальной компетентности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740" y="2953088"/>
            <a:ext cx="11319029" cy="28795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а) динамизм содержания под воздействием постоянно изменяющегося мира;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б) осознание взаимосвязи и взаимопроникновения локального и глобального;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в) включение в контент глобальной компетенции представлений о межкультурных взаимодействиях;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г) деятельностная направленность;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д) коммуникативная направленность;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/>
              <a:t>е) ценностная основа </a:t>
            </a:r>
          </a:p>
        </p:txBody>
      </p:sp>
    </p:spTree>
    <p:extLst>
      <p:ext uri="{BB962C8B-B14F-4D97-AF65-F5344CB8AC3E}">
        <p14:creationId xmlns:p14="http://schemas.microsoft.com/office/powerpoint/2010/main" val="31332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423" y="182562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В оценивании глобальной компетентности учитывают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1056"/>
            <a:ext cx="10515600" cy="4030461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− овладение знаниями о процессе глобализации, его проявлении во всех сферах и влиянии на все стороны жизни человека и общества; </a:t>
            </a:r>
          </a:p>
          <a:p>
            <a:pPr marL="0" indent="0">
              <a:buNone/>
            </a:pPr>
            <a:r>
              <a:rPr lang="ru-RU" dirty="0"/>
              <a:t>− формирование аналитического и критического мышления; </a:t>
            </a:r>
          </a:p>
          <a:p>
            <a:pPr marL="0" indent="0">
              <a:buNone/>
            </a:pPr>
            <a:r>
              <a:rPr lang="ru-RU" dirty="0"/>
              <a:t>− осознание собственной культурной идентичности и понимание культурного многообразия мира; </a:t>
            </a:r>
          </a:p>
          <a:p>
            <a:pPr marL="0" indent="0">
              <a:buNone/>
            </a:pPr>
            <a:r>
              <a:rPr lang="ru-RU" dirty="0"/>
              <a:t>− освоение опыта отношения к различным культурам, основанного на понимании ценности культурного многообразия.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301" y="1927597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Овладение глобальной компетентностью выражается  в способности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301" y="3355758"/>
            <a:ext cx="10676138" cy="32739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− критически рассматривать с различных точек зрения вопросы и ситуации глобального характера и межкультурного взаимодействия и эффективно действовать в этих ситуациях; </a:t>
            </a:r>
          </a:p>
          <a:p>
            <a:pPr marL="0" indent="0" algn="just">
              <a:buNone/>
            </a:pPr>
            <a:r>
              <a:rPr lang="ru-RU" dirty="0"/>
              <a:t>− осознавать, каким образом культурные, религиозные, политические, расовые и иные различия могут оказывать влияние на суждения, взгляды и мировоззрение; </a:t>
            </a:r>
          </a:p>
          <a:p>
            <a:pPr marL="0" indent="0" algn="just">
              <a:buNone/>
            </a:pPr>
            <a:r>
              <a:rPr lang="ru-RU" dirty="0"/>
              <a:t>− вступать в открытое, уважительное и эффективное взаимодействие с другими людьми на основе разделяемого всеми уважения к человеческому достоинству.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2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63108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Проверка </a:t>
            </a:r>
            <a:r>
              <a:rPr lang="ru-RU" b="1" dirty="0" err="1"/>
              <a:t>сформированности</a:t>
            </a:r>
            <a:r>
              <a:rPr lang="ru-RU" b="1" dirty="0"/>
              <a:t> глобальной компетенции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380" y="3429000"/>
            <a:ext cx="10515600" cy="3216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1) «Знание и понимание» </a:t>
            </a:r>
          </a:p>
          <a:p>
            <a:pPr marL="0" indent="0">
              <a:buNone/>
            </a:pPr>
            <a:r>
              <a:rPr lang="ru-RU" dirty="0"/>
              <a:t>а) осознание и понимание глобальных проблем</a:t>
            </a:r>
          </a:p>
          <a:p>
            <a:pPr marL="0" indent="0">
              <a:buNone/>
            </a:pPr>
            <a:r>
              <a:rPr lang="ru-RU" dirty="0"/>
              <a:t>б) осознание и понимание межкультурных различий, взаимопонимание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2) «Умения» </a:t>
            </a:r>
          </a:p>
          <a:p>
            <a:pPr marL="0" indent="0">
              <a:buNone/>
            </a:pPr>
            <a:r>
              <a:rPr lang="ru-RU" dirty="0"/>
              <a:t>а) аналитическое мышление </a:t>
            </a:r>
          </a:p>
          <a:p>
            <a:pPr marL="0" indent="0">
              <a:buNone/>
            </a:pPr>
            <a:r>
              <a:rPr lang="ru-RU" dirty="0"/>
              <a:t>б) критическое мышление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4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7597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Предметное содержание глобальной компетентности ( 5 класс)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855" y="3429000"/>
            <a:ext cx="10515600" cy="30482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Человек и природа (аспекты: охрана природы, ответственное отношение к живой природе). </a:t>
            </a:r>
          </a:p>
          <a:p>
            <a:pPr algn="just"/>
            <a:r>
              <a:rPr lang="ru-RU" dirty="0"/>
              <a:t>Здоровье как ценность. </a:t>
            </a:r>
          </a:p>
          <a:p>
            <a:pPr algn="just"/>
            <a:r>
              <a:rPr lang="ru-RU" dirty="0"/>
              <a:t>Традиции и обычаи (аспекты: многообразие культур и идентификация с определенной культурой). </a:t>
            </a:r>
          </a:p>
          <a:p>
            <a:pPr algn="just"/>
            <a:r>
              <a:rPr lang="ru-RU" dirty="0"/>
              <a:t>Права человека как ценность. </a:t>
            </a:r>
          </a:p>
          <a:p>
            <a:pPr algn="just"/>
            <a:r>
              <a:rPr lang="ru-RU" dirty="0"/>
              <a:t>Семья (аспект: роль семьи в воспитании и образовании ребенка). </a:t>
            </a:r>
          </a:p>
        </p:txBody>
      </p:sp>
    </p:spTree>
    <p:extLst>
      <p:ext uri="{BB962C8B-B14F-4D97-AF65-F5344CB8AC3E}">
        <p14:creationId xmlns:p14="http://schemas.microsoft.com/office/powerpoint/2010/main" val="34316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91" y="2103437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Предметное содержание глобальной компетентности (7 класс)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00654"/>
            <a:ext cx="10515600" cy="2577699"/>
          </a:xfrm>
        </p:spPr>
        <p:txBody>
          <a:bodyPr/>
          <a:lstStyle/>
          <a:p>
            <a:pPr algn="just"/>
            <a:r>
              <a:rPr lang="ru-RU" dirty="0"/>
              <a:t>Основные причины возникновения глобальных проблем. </a:t>
            </a:r>
          </a:p>
          <a:p>
            <a:pPr algn="just"/>
            <a:r>
              <a:rPr lang="ru-RU" dirty="0"/>
              <a:t>Человек и природа (аспект: экологический кризис и его причины). </a:t>
            </a:r>
          </a:p>
          <a:p>
            <a:pPr algn="just"/>
            <a:r>
              <a:rPr lang="ru-RU" dirty="0"/>
              <a:t>Здоровье (аспект: глобальные проблемы и основы здорового образа жизни). </a:t>
            </a:r>
          </a:p>
        </p:txBody>
      </p:sp>
    </p:spTree>
    <p:extLst>
      <p:ext uri="{BB962C8B-B14F-4D97-AF65-F5344CB8AC3E}">
        <p14:creationId xmlns:p14="http://schemas.microsoft.com/office/powerpoint/2010/main" val="2477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91" y="159024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Глобальные компетенции - это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97478"/>
            <a:ext cx="10515600" cy="32346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       Сочетание знаний, умений, взглядов, отношений и ценностей, успешно применяемых при личном или виртуальном взаимодействии с людьми, которые принадлежат к другой культурной среде, и при участии в решении глобальных проблем, не имеющих национальных границ и оказывающих влияние на жизнь нынешнего и будущих поколений.</a:t>
            </a:r>
          </a:p>
        </p:txBody>
      </p:sp>
    </p:spTree>
    <p:extLst>
      <p:ext uri="{BB962C8B-B14F-4D97-AF65-F5344CB8AC3E}">
        <p14:creationId xmlns:p14="http://schemas.microsoft.com/office/powerpoint/2010/main" val="3895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Предметное содержание глобальной компетентности (7 класс)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75476"/>
            <a:ext cx="10515600" cy="3332301"/>
          </a:xfrm>
        </p:spPr>
        <p:txBody>
          <a:bodyPr/>
          <a:lstStyle/>
          <a:p>
            <a:pPr algn="just"/>
            <a:r>
              <a:rPr lang="ru-RU" dirty="0"/>
              <a:t>Традиции и обычаи (аспект: понимание необходимости межкультурного диалога). </a:t>
            </a:r>
          </a:p>
          <a:p>
            <a:pPr algn="just"/>
            <a:r>
              <a:rPr lang="ru-RU" dirty="0"/>
              <a:t>Права человека (аспекты: равноправие, противостояние политическому, расовому, гендерному, религиозному и другим видам неравенства). </a:t>
            </a:r>
          </a:p>
          <a:p>
            <a:pPr algn="just"/>
            <a:r>
              <a:rPr lang="ru-RU" dirty="0"/>
              <a:t>Семья (аспект: роль семьи в жизни общества). </a:t>
            </a:r>
          </a:p>
          <a:p>
            <a:pPr algn="just"/>
            <a:r>
              <a:rPr lang="ru-RU" dirty="0"/>
              <a:t>Образование как ценность и право.</a:t>
            </a:r>
          </a:p>
        </p:txBody>
      </p:sp>
    </p:spTree>
    <p:extLst>
      <p:ext uri="{BB962C8B-B14F-4D97-AF65-F5344CB8AC3E}">
        <p14:creationId xmlns:p14="http://schemas.microsoft.com/office/powerpoint/2010/main" val="33195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0822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Проверке подлежат следующие умения: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56385"/>
            <a:ext cx="10515600" cy="3536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 Оценивать информацию, формулировать аргументы, объяснять причины возникновения ситуации. </a:t>
            </a:r>
          </a:p>
          <a:p>
            <a:pPr marL="0" indent="0" algn="just">
              <a:buNone/>
            </a:pPr>
            <a:r>
              <a:rPr lang="ru-RU" dirty="0"/>
              <a:t>2. Распознавать и анализировать перспективы развития ситуаций, различные мнения. </a:t>
            </a:r>
          </a:p>
          <a:p>
            <a:pPr marL="0" indent="0" algn="just">
              <a:buNone/>
            </a:pPr>
            <a:r>
              <a:rPr lang="ru-RU" dirty="0"/>
              <a:t>3. Оценивать действия и их последствия, раскрывать причинно-следственные связи между действиями и их результатами (последствиями); прогнозировать последствия и результаты действий и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15277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9841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Условия формирования глобальной компетентности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3447711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1. Быть целостным и непрерывным с 5-го по 9-й классы основной школы; </a:t>
            </a:r>
          </a:p>
          <a:p>
            <a:pPr marL="0" indent="0" algn="just">
              <a:buNone/>
            </a:pPr>
            <a:r>
              <a:rPr lang="ru-RU" dirty="0"/>
              <a:t>2. Определять общие цели и дифференцировать задачи по их достижению на каждом этапе формирования (то есть в каждом классе основной школы); </a:t>
            </a:r>
          </a:p>
          <a:p>
            <a:pPr marL="0" indent="0" algn="just">
              <a:buNone/>
            </a:pPr>
            <a:r>
              <a:rPr lang="ru-RU" dirty="0"/>
              <a:t>3. Сочетать образовательные и воспитательные задачи;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221" y="178555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Условия формирования глобальной компетентности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365" y="3111117"/>
            <a:ext cx="10515600" cy="3479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4. Учитывать требования преемственности содержания и их последовательное усложнение; </a:t>
            </a:r>
          </a:p>
          <a:p>
            <a:pPr marL="0" indent="0" algn="just">
              <a:buNone/>
            </a:pPr>
            <a:r>
              <a:rPr lang="ru-RU" sz="2400" dirty="0"/>
              <a:t>5. Отбирать содержание с учетом возрастных особенностей школьников, накопленных ими контекстных знаний, а также «чувствительных» для российского общества вопросов; </a:t>
            </a:r>
          </a:p>
          <a:p>
            <a:pPr marL="0" indent="0" algn="just">
              <a:buNone/>
            </a:pPr>
            <a:r>
              <a:rPr lang="ru-RU" sz="2400" dirty="0"/>
              <a:t>6. Развивать метапредметные умения и способствовать достижению метапредметных образовательных результатов; </a:t>
            </a:r>
          </a:p>
          <a:p>
            <a:pPr marL="0" indent="0" algn="just">
              <a:buNone/>
            </a:pPr>
            <a:r>
              <a:rPr lang="ru-RU" sz="2400" dirty="0"/>
              <a:t>7. Развивать интегративные подходы и организовывать междисциплинарную интеграцию учителей.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Общая характеристика тестовых заданий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Тестирование проводилось на основе </a:t>
            </a:r>
            <a:r>
              <a:rPr lang="ru-RU" u="sng" dirty="0" smtClean="0"/>
              <a:t>18 комплексных </a:t>
            </a:r>
            <a:r>
              <a:rPr lang="ru-RU" dirty="0" smtClean="0"/>
              <a:t>ситуаций, включавших </a:t>
            </a:r>
            <a:r>
              <a:rPr lang="ru-RU" u="sng" dirty="0" smtClean="0"/>
              <a:t>69 заданий </a:t>
            </a:r>
            <a:r>
              <a:rPr lang="ru-RU" dirty="0" smtClean="0"/>
              <a:t>на проверку познавательных умений: в </a:t>
            </a:r>
            <a:r>
              <a:rPr lang="ru-RU" u="sng" dirty="0" smtClean="0"/>
              <a:t>37 заданиях </a:t>
            </a:r>
            <a:r>
              <a:rPr lang="ru-RU" dirty="0" smtClean="0"/>
              <a:t>– анализировать и оценивать информацию, формулировать аргументы, объяснять проблемы и ситуации; в </a:t>
            </a:r>
            <a:r>
              <a:rPr lang="ru-RU" u="sng" dirty="0" smtClean="0"/>
              <a:t>18 заданиях</a:t>
            </a:r>
            <a:r>
              <a:rPr lang="ru-RU" dirty="0" smtClean="0"/>
              <a:t> – выявлять и анализировать различные точки </a:t>
            </a:r>
            <a:r>
              <a:rPr lang="ru-RU" dirty="0"/>
              <a:t>зрения; в </a:t>
            </a:r>
            <a:r>
              <a:rPr lang="ru-RU" u="sng" dirty="0" smtClean="0"/>
              <a:t>14 </a:t>
            </a:r>
            <a:r>
              <a:rPr lang="ru-RU" u="sng" dirty="0"/>
              <a:t>заданиях </a:t>
            </a:r>
            <a:r>
              <a:rPr lang="ru-RU" dirty="0"/>
              <a:t>– оценивать действия и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val="41771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Для оценки глобальных компетенций разработчиками заданий были выбраны следующие ситуативные контексты: культура и межкультурные отношения (25% заданий); социально-экономическое развитие и взаимозависимость (37,5% заданий); экологические риски (12,5% заданий); общественные институты, конфликты и права человека (25% заданий).</a:t>
            </a:r>
          </a:p>
        </p:txBody>
      </p:sp>
    </p:spTree>
    <p:extLst>
      <p:ext uri="{BB962C8B-B14F-4D97-AF65-F5344CB8AC3E}">
        <p14:creationId xmlns:p14="http://schemas.microsoft.com/office/powerpoint/2010/main" val="7471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837" y="36512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Пример задания на глобальные компетенции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4" y="1690690"/>
            <a:ext cx="11307196" cy="4916172"/>
          </a:xfrm>
        </p:spPr>
      </p:pic>
    </p:spTree>
    <p:extLst>
      <p:ext uri="{BB962C8B-B14F-4D97-AF65-F5344CB8AC3E}">
        <p14:creationId xmlns:p14="http://schemas.microsoft.com/office/powerpoint/2010/main" val="9622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Основные выводы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ru-RU" dirty="0"/>
              <a:t>формирование глобальных компетенций в значительной степени требует ориентации на предметные и </a:t>
            </a:r>
            <a:r>
              <a:rPr lang="ru-RU" dirty="0" err="1"/>
              <a:t>метапредметные</a:t>
            </a:r>
            <a:r>
              <a:rPr lang="ru-RU" dirty="0"/>
              <a:t> познавательные результаты образовательной деятельности: </a:t>
            </a:r>
            <a:r>
              <a:rPr lang="ru-RU" u="sng" dirty="0" smtClean="0"/>
              <a:t>повысится </a:t>
            </a:r>
            <a:r>
              <a:rPr lang="ru-RU" u="sng" dirty="0"/>
              <a:t>читательская грамотность – повысится степень </a:t>
            </a:r>
            <a:r>
              <a:rPr lang="ru-RU" u="sng" dirty="0" err="1"/>
              <a:t>сформированности</a:t>
            </a:r>
            <a:r>
              <a:rPr lang="ru-RU" u="sng" dirty="0"/>
              <a:t> глобальных компетенций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4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23" y="1825625"/>
            <a:ext cx="7737953" cy="5032375"/>
          </a:xfrm>
        </p:spPr>
      </p:pic>
    </p:spTree>
    <p:extLst>
      <p:ext uri="{BB962C8B-B14F-4D97-AF65-F5344CB8AC3E}">
        <p14:creationId xmlns:p14="http://schemas.microsoft.com/office/powerpoint/2010/main" val="2188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Модель оценки глобальных компетенций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1597485"/>
            <a:ext cx="8796270" cy="5260515"/>
          </a:xfrm>
        </p:spPr>
      </p:pic>
    </p:spTree>
    <p:extLst>
      <p:ext uri="{BB962C8B-B14F-4D97-AF65-F5344CB8AC3E}">
        <p14:creationId xmlns:p14="http://schemas.microsoft.com/office/powerpoint/2010/main" val="33632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388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PISA</a:t>
            </a:r>
            <a:r>
              <a:rPr lang="ru-RU" sz="3600" b="1" dirty="0"/>
              <a:t> (</a:t>
            </a:r>
            <a:r>
              <a:rPr lang="en-US" sz="3600" b="1" dirty="0" err="1"/>
              <a:t>Programme</a:t>
            </a:r>
            <a:r>
              <a:rPr lang="en-US" sz="3600" b="1" dirty="0"/>
              <a:t> for International Student Assessment)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58550"/>
            <a:ext cx="10515600" cy="324922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ru-RU" dirty="0"/>
              <a:t>Международная программа по оценке образовательных достижений учащихся – тест, оценивающий функциональную грамотность школьников в разных странах мира и умение применять знания на практике.</a:t>
            </a:r>
          </a:p>
          <a:p>
            <a:pPr algn="just">
              <a:lnSpc>
                <a:spcPct val="110000"/>
              </a:lnSpc>
            </a:pPr>
            <a:r>
              <a:rPr lang="ru-RU" dirty="0"/>
              <a:t>Проходит  раз в три года. Принимают участие подростки 15 лет.</a:t>
            </a:r>
          </a:p>
          <a:p>
            <a:pPr algn="just">
              <a:lnSpc>
                <a:spcPct val="110000"/>
              </a:lnSpc>
            </a:pPr>
            <a:r>
              <a:rPr lang="ru-RU" dirty="0"/>
              <a:t>Разработан в 1997 году, впервые прошёл в 2000 году</a:t>
            </a:r>
          </a:p>
        </p:txBody>
      </p:sp>
    </p:spTree>
    <p:extLst>
      <p:ext uri="{BB962C8B-B14F-4D97-AF65-F5344CB8AC3E}">
        <p14:creationId xmlns:p14="http://schemas.microsoft.com/office/powerpoint/2010/main" val="3602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796" y="2103437"/>
            <a:ext cx="10515600" cy="1325563"/>
          </a:xfrm>
        </p:spPr>
        <p:txBody>
          <a:bodyPr/>
          <a:lstStyle/>
          <a:p>
            <a:r>
              <a:rPr lang="ru-RU" b="1" dirty="0"/>
              <a:t>Итоги исследования </a:t>
            </a:r>
            <a:r>
              <a:rPr lang="en-US" b="1" dirty="0"/>
              <a:t>PISA (2</a:t>
            </a:r>
            <a:r>
              <a:rPr lang="ru-RU" b="1" dirty="0"/>
              <a:t>000 – 2015)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83404"/>
            <a:ext cx="10515600" cy="1603375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Лучшее среднее образование в странах Восточной Азии:  Китай, Корея, Сингапур, Япония; </a:t>
            </a:r>
          </a:p>
          <a:p>
            <a:pPr marL="0" indent="0" algn="just">
              <a:buNone/>
            </a:pPr>
            <a:endParaRPr lang="ru-RU" sz="3200" dirty="0"/>
          </a:p>
          <a:p>
            <a:pPr algn="just"/>
            <a:r>
              <a:rPr lang="ru-RU" sz="3200" dirty="0"/>
              <a:t>В Европе: Финляндия, Эстония, Швейцария, Польша, Нидерланды</a:t>
            </a:r>
          </a:p>
        </p:txBody>
      </p:sp>
    </p:spTree>
    <p:extLst>
      <p:ext uri="{BB962C8B-B14F-4D97-AF65-F5344CB8AC3E}">
        <p14:creationId xmlns:p14="http://schemas.microsoft.com/office/powerpoint/2010/main" val="13193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3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Результаты России в рейтинге стран в 2018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545" y="2809277"/>
            <a:ext cx="10515600" cy="38029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/>
              <a:t>Читательская грамотность</a:t>
            </a:r>
            <a:r>
              <a:rPr lang="ru-RU" dirty="0"/>
              <a:t>: 31 место  (2015 – 26) ( Китай – 1, Канада – 6,  Новая Зеландия – 12, США – 13, Великобритания – 14, Австралия – 16)</a:t>
            </a:r>
          </a:p>
          <a:p>
            <a:pPr algn="just"/>
            <a:endParaRPr lang="ru-RU" dirty="0"/>
          </a:p>
          <a:p>
            <a:pPr algn="just"/>
            <a:r>
              <a:rPr lang="ru-RU" u="sng" dirty="0"/>
              <a:t>Математическая грамотность</a:t>
            </a:r>
            <a:r>
              <a:rPr lang="ru-RU" dirty="0"/>
              <a:t>: 30 место  (2015 – 23) ( Китай – 1, Канада – 12, Великобритания – 18, Новая Зеландия – 27, Австралия – 29, США – 37)</a:t>
            </a:r>
          </a:p>
          <a:p>
            <a:pPr algn="just"/>
            <a:endParaRPr lang="ru-RU" dirty="0"/>
          </a:p>
          <a:p>
            <a:pPr algn="just"/>
            <a:r>
              <a:rPr lang="ru-RU" u="sng" dirty="0"/>
              <a:t>Естественнонаучная грамотность</a:t>
            </a:r>
            <a:r>
              <a:rPr lang="ru-RU" dirty="0"/>
              <a:t>: 33 место  (2015 – 32)( Китай – 1, Канада – 8, Новая Зеландия – 12, Великобритания 14,  Австралия – 17, США – 18)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3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63108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Задачи международного исследования «глобальных компетенций»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4354"/>
            <a:ext cx="10515600" cy="28085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500" dirty="0"/>
              <a:t>Как выпускники школ готовы жить и работать в условиях глобализации;</a:t>
            </a:r>
          </a:p>
          <a:p>
            <a:pPr algn="just"/>
            <a:r>
              <a:rPr lang="ru-RU" sz="3500" dirty="0"/>
              <a:t>Как учащиеся воспринимают проблемы глобального характера и проблемы взаимодействия культур;</a:t>
            </a:r>
          </a:p>
          <a:p>
            <a:pPr algn="just"/>
            <a:r>
              <a:rPr lang="ru-RU" sz="3500" dirty="0"/>
              <a:t>Какие подходы к образованию в области разнообразия культур, взаимодействия культур и глобализации используются в школе?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5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8099" y="2754094"/>
            <a:ext cx="10515600" cy="32827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500" dirty="0"/>
              <a:t>Какие подходы используются для организации совместной работы учащихся-представителей разных культур? </a:t>
            </a:r>
          </a:p>
          <a:p>
            <a:pPr algn="just"/>
            <a:r>
              <a:rPr lang="ru-RU" sz="3500" dirty="0"/>
              <a:t>Какие подходы используются в школе при обучении детей - представителей разных культур; как формируются глобальные компетенции в этих условиях? </a:t>
            </a:r>
          </a:p>
          <a:p>
            <a:pPr algn="just"/>
            <a:r>
              <a:rPr lang="ru-RU" sz="3500" dirty="0"/>
              <a:t>Как школа справляется с проблемами гендерных различий и стереотипов?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5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02168"/>
            <a:ext cx="10515600" cy="264872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Формируется глобальное образовательное пространство с едиными образовательными ориентирами и появляется возможность целенаправленно использовать эти ориентиры для совершенствования национальных образовательных стандартов, для организации деятельности образовательных учреждений и учителей.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3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10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000109</Template>
  <TotalTime>901</TotalTime>
  <Words>1196</Words>
  <Application>Microsoft Office PowerPoint</Application>
  <PresentationFormat>Широкоэкранный</PresentationFormat>
  <Paragraphs>97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000109</vt:lpstr>
      <vt:lpstr>Основные подходы к оценке глобальных компетенций учащихся основной школы </vt:lpstr>
      <vt:lpstr>Глобальные компетенции - это</vt:lpstr>
      <vt:lpstr>Модель оценки глобальных компетенций</vt:lpstr>
      <vt:lpstr>PISA (Programme for International Student Assessment) </vt:lpstr>
      <vt:lpstr>Итоги исследования PISA (2000 – 2015)</vt:lpstr>
      <vt:lpstr>Результаты России в рейтинге стран в 2018 году</vt:lpstr>
      <vt:lpstr>Задачи международного исследования «глобальных компетенций»</vt:lpstr>
      <vt:lpstr>Презентация PowerPoint</vt:lpstr>
      <vt:lpstr>Презентация PowerPoint</vt:lpstr>
      <vt:lpstr>Федеральный мониторинг ставит следующие задачи:</vt:lpstr>
      <vt:lpstr>Презентация PowerPoint</vt:lpstr>
      <vt:lpstr>Глобальная компетентность рассматривается на международном уровне как «многомерная» цель обучения на протяжении всей жизнижизни. </vt:lpstr>
      <vt:lpstr>Презентация PowerPoint</vt:lpstr>
      <vt:lpstr>Особенности глобальной компетентности</vt:lpstr>
      <vt:lpstr>В оценивании глобальной компетентности учитывают</vt:lpstr>
      <vt:lpstr>Овладение глобальной компетентностью выражается  в способности ученика</vt:lpstr>
      <vt:lpstr>Проверка сформированности глобальной компетенции включает:</vt:lpstr>
      <vt:lpstr>Предметное содержание глобальной компетентности ( 5 класс)</vt:lpstr>
      <vt:lpstr>Предметное содержание глобальной компетентности (7 класс)</vt:lpstr>
      <vt:lpstr>Предметное содержание глобальной компетентности (7 класс)</vt:lpstr>
      <vt:lpstr>Проверке подлежат следующие умения: </vt:lpstr>
      <vt:lpstr>Условия формирования глобальной компетентности </vt:lpstr>
      <vt:lpstr>Условия формирования глобальной компетентности </vt:lpstr>
      <vt:lpstr>Общая характеристика тестовых заданий </vt:lpstr>
      <vt:lpstr>Презентация PowerPoint</vt:lpstr>
      <vt:lpstr>Пример задания на глобальные компетенции</vt:lpstr>
      <vt:lpstr>Основные выводы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оценке глобальных компетенций учащихся основной школы </dc:title>
  <dc:creator>Svetlana</dc:creator>
  <cp:lastModifiedBy>Svetlana</cp:lastModifiedBy>
  <cp:revision>46</cp:revision>
  <dcterms:created xsi:type="dcterms:W3CDTF">2021-12-11T00:45:16Z</dcterms:created>
  <dcterms:modified xsi:type="dcterms:W3CDTF">2021-12-14T12:46:53Z</dcterms:modified>
</cp:coreProperties>
</file>