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9" r:id="rId2"/>
    <p:sldId id="266" r:id="rId3"/>
    <p:sldId id="284" r:id="rId4"/>
    <p:sldId id="262" r:id="rId5"/>
    <p:sldId id="263" r:id="rId6"/>
    <p:sldId id="264" r:id="rId7"/>
    <p:sldId id="265" r:id="rId8"/>
    <p:sldId id="278" r:id="rId9"/>
    <p:sldId id="285" r:id="rId10"/>
    <p:sldId id="289" r:id="rId11"/>
    <p:sldId id="268" r:id="rId12"/>
    <p:sldId id="286" r:id="rId13"/>
    <p:sldId id="290" r:id="rId14"/>
    <p:sldId id="291" r:id="rId15"/>
    <p:sldId id="292" r:id="rId16"/>
    <p:sldId id="294" r:id="rId17"/>
    <p:sldId id="293" r:id="rId18"/>
    <p:sldId id="288" r:id="rId19"/>
    <p:sldId id="283" r:id="rId2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7" autoAdjust="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4C6180-C4D7-44EB-91C2-F2986497964A}" type="datetime1">
              <a:rPr lang="ru-RU" smtClean="0"/>
              <a:t>01.01.2022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CD50D-2287-4053-9796-500DFA5D700B}" type="datetime1">
              <a:rPr lang="ru-RU" smtClean="0"/>
              <a:pPr/>
              <a:t>01.01.2022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120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16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54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27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682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092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011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337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019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387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cxnSp>
        <p:nvCxnSpPr>
          <p:cNvPr id="5" name="Прямая соединительная линия 4" descr="Разделитель титульного слайда&#10;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C41AA1B3-8A3B-4B1B-A759-E2D7641772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89044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 маркера-изображения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Полилиния: Фигура 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8" name="Полилиния: Фигура 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9" name="Полилиния: Фигура 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олилиния: Фигура 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олилиния: Фигура 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8" name="Рисунок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9" name="Рисунок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0" name="Рисунок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179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Скругленный прямоугольник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45" name="Скругленный прямоугольник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6" name="Прямоугольник: Скругленные углы 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7" name="Скругленный прямоугольник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8" name="Скругленный прямоугольник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Сюда можно добавить выделенный текст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, маркеры-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200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2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3" y="2358090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200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3">
            <a:extLst>
              <a:ext uri="{FF2B5EF4-FFF2-40B4-BE49-F238E27FC236}">
                <a16:creationId xmlns:a16="http://schemas.microsoft.com/office/drawing/2014/main" id="{E6E9DC6E-6F00-46BA-B990-095D92A358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79984"/>
            <a:ext cx="4348065" cy="434806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Заголовок раздела</a:t>
            </a:r>
          </a:p>
        </p:txBody>
      </p:sp>
      <p:sp>
        <p:nvSpPr>
          <p:cNvPr id="27" name="Текст 9">
            <a:extLst>
              <a:ext uri="{FF2B5EF4-FFF2-40B4-BE49-F238E27FC236}">
                <a16:creationId xmlns:a16="http://schemas.microsoft.com/office/drawing/2014/main" id="{76D2E128-93A5-440C-A234-55AC27F90F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54721"/>
            <a:ext cx="3998591" cy="39985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 dirty="0"/>
              <a:t>Заголовок раздела</a:t>
            </a:r>
          </a:p>
        </p:txBody>
      </p:sp>
      <p:sp>
        <p:nvSpPr>
          <p:cNvPr id="28" name="Текст 9">
            <a:extLst>
              <a:ext uri="{FF2B5EF4-FFF2-40B4-BE49-F238E27FC236}">
                <a16:creationId xmlns:a16="http://schemas.microsoft.com/office/drawing/2014/main" id="{315814FC-F14E-4ECD-A97E-869936E55D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193897"/>
            <a:ext cx="3120238" cy="312023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 dirty="0"/>
              <a:t>Заголовок раздела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A8E117AC-4076-4663-96EA-12A984AAA63A}"/>
              </a:ext>
            </a:extLst>
          </p:cNvPr>
          <p:cNvSpPr/>
          <p:nvPr userDrawn="1"/>
        </p:nvSpPr>
        <p:spPr>
          <a:xfrm>
            <a:off x="4740115" y="2772299"/>
            <a:ext cx="494967" cy="1963434"/>
          </a:xfrm>
          <a:custGeom>
            <a:avLst/>
            <a:gdLst>
              <a:gd name="connsiteX0" fmla="*/ 258706 w 494967"/>
              <a:gd name="connsiteY0" fmla="*/ 0 h 1963434"/>
              <a:gd name="connsiteX1" fmla="*/ 324121 w 494967"/>
              <a:gd name="connsiteY1" fmla="*/ 135794 h 1963434"/>
              <a:gd name="connsiteX2" fmla="*/ 494967 w 494967"/>
              <a:gd name="connsiteY2" fmla="*/ 982025 h 1963434"/>
              <a:gd name="connsiteX3" fmla="*/ 324121 w 494967"/>
              <a:gd name="connsiteY3" fmla="*/ 1828257 h 1963434"/>
              <a:gd name="connsiteX4" fmla="*/ 259003 w 494967"/>
              <a:gd name="connsiteY4" fmla="*/ 1963434 h 1963434"/>
              <a:gd name="connsiteX5" fmla="*/ 241238 w 494967"/>
              <a:gd name="connsiteY5" fmla="*/ 1934192 h 1963434"/>
              <a:gd name="connsiteX6" fmla="*/ 0 w 494967"/>
              <a:gd name="connsiteY6" fmla="*/ 981472 h 1963434"/>
              <a:gd name="connsiteX7" fmla="*/ 241238 w 494967"/>
              <a:gd name="connsiteY7" fmla="*/ 28753 h 196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67" h="1963434">
                <a:moveTo>
                  <a:pt x="258706" y="0"/>
                </a:moveTo>
                <a:lnTo>
                  <a:pt x="324121" y="135794"/>
                </a:lnTo>
                <a:cubicBezTo>
                  <a:pt x="434133" y="395891"/>
                  <a:pt x="494967" y="681854"/>
                  <a:pt x="494967" y="982025"/>
                </a:cubicBezTo>
                <a:cubicBezTo>
                  <a:pt x="494967" y="1282196"/>
                  <a:pt x="434133" y="1568159"/>
                  <a:pt x="324121" y="1828257"/>
                </a:cubicBezTo>
                <a:lnTo>
                  <a:pt x="259003" y="1963434"/>
                </a:lnTo>
                <a:lnTo>
                  <a:pt x="241238" y="1934192"/>
                </a:lnTo>
                <a:cubicBezTo>
                  <a:pt x="87390" y="1650983"/>
                  <a:pt x="0" y="1326433"/>
                  <a:pt x="0" y="981472"/>
                </a:cubicBezTo>
                <a:cubicBezTo>
                  <a:pt x="0" y="636511"/>
                  <a:pt x="87390" y="311961"/>
                  <a:pt x="241238" y="28753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:a16="http://schemas.microsoft.com/office/drawing/2014/main" id="{33BA9298-2BC7-49EF-BEB7-E71095424207}"/>
              </a:ext>
            </a:extLst>
          </p:cNvPr>
          <p:cNvSpPr/>
          <p:nvPr userDrawn="1"/>
        </p:nvSpPr>
        <p:spPr>
          <a:xfrm>
            <a:off x="8245937" y="2863999"/>
            <a:ext cx="491664" cy="1780035"/>
          </a:xfrm>
          <a:custGeom>
            <a:avLst/>
            <a:gdLst>
              <a:gd name="connsiteX0" fmla="*/ 279162 w 491664"/>
              <a:gd name="connsiteY0" fmla="*/ 0 h 1780035"/>
              <a:gd name="connsiteX1" fmla="*/ 334593 w 491664"/>
              <a:gd name="connsiteY1" fmla="*/ 115068 h 1780035"/>
              <a:gd name="connsiteX2" fmla="*/ 491664 w 491664"/>
              <a:gd name="connsiteY2" fmla="*/ 893069 h 1780035"/>
              <a:gd name="connsiteX3" fmla="*/ 334593 w 491664"/>
              <a:gd name="connsiteY3" fmla="*/ 1671070 h 1780035"/>
              <a:gd name="connsiteX4" fmla="*/ 282102 w 491664"/>
              <a:gd name="connsiteY4" fmla="*/ 1780035 h 1780035"/>
              <a:gd name="connsiteX5" fmla="*/ 265807 w 491664"/>
              <a:gd name="connsiteY5" fmla="*/ 1758245 h 1780035"/>
              <a:gd name="connsiteX6" fmla="*/ 0 w 491664"/>
              <a:gd name="connsiteY6" fmla="*/ 888052 h 1780035"/>
              <a:gd name="connsiteX7" fmla="*/ 265807 w 491664"/>
              <a:gd name="connsiteY7" fmla="*/ 17859 h 17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664" h="1780035">
                <a:moveTo>
                  <a:pt x="279162" y="0"/>
                </a:moveTo>
                <a:lnTo>
                  <a:pt x="334593" y="115068"/>
                </a:lnTo>
                <a:cubicBezTo>
                  <a:pt x="435735" y="354195"/>
                  <a:pt x="491664" y="617100"/>
                  <a:pt x="491664" y="893069"/>
                </a:cubicBezTo>
                <a:cubicBezTo>
                  <a:pt x="491664" y="1169038"/>
                  <a:pt x="435735" y="1431944"/>
                  <a:pt x="334593" y="1671070"/>
                </a:cubicBezTo>
                <a:lnTo>
                  <a:pt x="282102" y="1780035"/>
                </a:lnTo>
                <a:lnTo>
                  <a:pt x="265807" y="1758245"/>
                </a:lnTo>
                <a:cubicBezTo>
                  <a:pt x="97991" y="1509844"/>
                  <a:pt x="0" y="1210391"/>
                  <a:pt x="0" y="888052"/>
                </a:cubicBezTo>
                <a:cubicBezTo>
                  <a:pt x="0" y="565713"/>
                  <a:pt x="97991" y="266261"/>
                  <a:pt x="265807" y="17859"/>
                </a:cubicBezTo>
                <a:close/>
              </a:path>
            </a:pathLst>
          </a:custGeom>
          <a:pattFill prst="dkUpDiag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D850331C-9383-4367-8C09-8FBE227C98B4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D5AADDFA-0151-46BA-B788-3C5B8FC5B5FD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CC98EDD7-AC10-482C-9B0F-9EE170C1F8C4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46C6BDBB-2B70-456D-86FB-0A63D587A509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DD294FD8-6E9C-409A-81F3-C1E9BE998524}"/>
              </a:ext>
            </a:extLst>
          </p:cNvPr>
          <p:cNvSpPr/>
          <p:nvPr userDrawn="1"/>
        </p:nvSpPr>
        <p:spPr>
          <a:xfrm rot="13336516">
            <a:off x="137666" y="5349121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E9CE551E-3C50-4DFC-B1F0-E75C36EB546C}"/>
              </a:ext>
            </a:extLst>
          </p:cNvPr>
          <p:cNvSpPr/>
          <p:nvPr userDrawn="1"/>
        </p:nvSpPr>
        <p:spPr>
          <a:xfrm rot="5738060">
            <a:off x="100722" y="596209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1A30495D-C647-4038-8E7F-16125414CE5D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487EAD8B-C2A9-4ED7-BA79-62CE2E5D80F9}"/>
              </a:ext>
            </a:extLst>
          </p:cNvPr>
          <p:cNvSpPr/>
          <p:nvPr userDrawn="1"/>
        </p:nvSpPr>
        <p:spPr>
          <a:xfrm rot="3693105">
            <a:off x="270909" y="5041123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Текст 18">
            <a:extLst>
              <a:ext uri="{FF2B5EF4-FFF2-40B4-BE49-F238E27FC236}">
                <a16:creationId xmlns:a16="http://schemas.microsoft.com/office/drawing/2014/main" id="{C614E990-EC62-437B-ADF0-038FF35A2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9057" y="2505766"/>
            <a:ext cx="3374987" cy="885825"/>
          </a:xfrm>
        </p:spPr>
        <p:txBody>
          <a:bodyPr rtlCol="0" anchor="ctr"/>
          <a:lstStyle>
            <a:lvl1pPr marL="0" indent="0" algn="ctr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2" name="Текст 20">
            <a:extLst>
              <a:ext uri="{FF2B5EF4-FFF2-40B4-BE49-F238E27FC236}">
                <a16:creationId xmlns:a16="http://schemas.microsoft.com/office/drawing/2014/main" id="{A6926E00-3D05-4600-B7E9-74F56D038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968" y="2505766"/>
            <a:ext cx="3025513" cy="885825"/>
          </a:xfrm>
        </p:spPr>
        <p:txBody>
          <a:bodyPr rtlCol="0" anchor="ctr"/>
          <a:lstStyle>
            <a:lvl1pPr marL="0" indent="0" algn="ctr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56EA1CAB-F73E-42AE-AC55-B00392B492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4076" y="2490630"/>
            <a:ext cx="2090738" cy="900962"/>
          </a:xfrm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8000" b="1" i="0" dirty="0">
                <a:latin typeface="+mj-lt"/>
              </a:defRPr>
            </a:lvl1pPr>
          </a:lstStyle>
          <a:p>
            <a:pPr marL="266700" lvl="0" indent="-266700" algn="ctr" rtl="0"/>
            <a:r>
              <a:rPr lang="ru-RU" noProof="0" dirty="0"/>
              <a:t>3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34357700-1BDF-40C0-BFE9-5F837ADED4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0138" y="4015478"/>
            <a:ext cx="2489200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A3F3E97F-9A21-4431-909B-D1E580B19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1124" y="4015478"/>
            <a:ext cx="2489200" cy="1011238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2445CEA3-6928-4E8E-8E52-B7043F3580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37600" y="4015478"/>
            <a:ext cx="2090738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1597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странство для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070BDE6F-3ADC-465D-A1D5-2E3FEE5E3685}"/>
              </a:ext>
            </a:extLst>
          </p:cNvPr>
          <p:cNvSpPr/>
          <p:nvPr userDrawn="1"/>
        </p:nvSpPr>
        <p:spPr>
          <a:xfrm rot="4308689">
            <a:off x="9605830" y="-345925"/>
            <a:ext cx="2706415" cy="2832124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3B7A27A-7EBF-4E8D-A115-E66CB9FAB63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19756"/>
            <a:ext cx="0" cy="43698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BFFAC39-59BE-48F2-AD63-62BEFC00B1D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504678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5">
            <a:extLst>
              <a:ext uri="{FF2B5EF4-FFF2-40B4-BE49-F238E27FC236}">
                <a16:creationId xmlns:a16="http://schemas.microsoft.com/office/drawing/2014/main" id="{FA965502-3EB0-4B3F-B1BD-4A4FCF7FF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id="{C18A1C3D-3A6C-4F03-9E67-CC675C5FE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5757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469CF172-1F46-411E-B0E1-B0220CFB3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18782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BD9E85DB-9B95-40F2-9F0B-3D21BC9DC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18782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</p:spTree>
    <p:extLst>
      <p:ext uri="{BB962C8B-B14F-4D97-AF65-F5344CB8AC3E}">
        <p14:creationId xmlns:p14="http://schemas.microsoft.com/office/powerpoint/2010/main" val="104447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,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2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cxnSp>
        <p:nvCxnSpPr>
          <p:cNvPr id="15" name="Прямая со стрелкой 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Название элемента</a:t>
            </a:r>
          </a:p>
        </p:txBody>
      </p:sp>
      <p:sp>
        <p:nvSpPr>
          <p:cNvPr id="50" name="Текст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месяц, год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Рисунок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Рисунок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Рисунок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, без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Спасибо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lnSpc>
                <a:spcPct val="70000"/>
              </a:lnSpc>
              <a:defRPr sz="55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Контактный номер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Адрес веб-сайта</a:t>
            </a:r>
          </a:p>
        </p:txBody>
      </p:sp>
    </p:spTree>
    <p:extLst>
      <p:ext uri="{BB962C8B-B14F-4D97-AF65-F5344CB8AC3E}">
        <p14:creationId xmlns:p14="http://schemas.microsoft.com/office/powerpoint/2010/main" val="130215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ое изображение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-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5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3" name="Рисунок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Рисунок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Рисунок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308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маркера-изображения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8" name="Рисунок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Рисунок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296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осьмиугольник 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Надпись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ru-RU" sz="1200" noProof="0" dirty="0">
                <a:solidFill>
                  <a:schemeClr val="tx2"/>
                </a:solidFill>
                <a:latin typeface="+mj-lt"/>
              </a:rPr>
              <a:t>Ваш логотип или название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53" r:id="rId14"/>
    <p:sldLayoutId id="2147483672" r:id="rId15"/>
    <p:sldLayoutId id="2147483673" r:id="rId16"/>
    <p:sldLayoutId id="2147483674" r:id="rId17"/>
    <p:sldLayoutId id="2147483677" r:id="rId18"/>
    <p:sldLayoutId id="2147483654" r:id="rId19"/>
    <p:sldLayoutId id="2147483660" r:id="rId20"/>
    <p:sldLayoutId id="2147483661" r:id="rId21"/>
    <p:sldLayoutId id="2147483681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 descr="Цветок крупным планом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583F255-AF13-4756-96C9-236AB3183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>
            <a:fillRect/>
          </a:stretch>
        </p:blipFill>
        <p:spPr>
          <a:xfrm>
            <a:off x="86714" y="86714"/>
            <a:ext cx="12018572" cy="6684572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7236" y="2044666"/>
            <a:ext cx="8060878" cy="1449788"/>
          </a:xfrm>
        </p:spPr>
        <p:txBody>
          <a:bodyPr rtlCol="0"/>
          <a:lstStyle/>
          <a:p>
            <a:pPr algn="ctr" rtl="0"/>
            <a:r>
              <a:rPr lang="ru-RU" sz="3600" dirty="0"/>
              <a:t>Аркадий Петрович Гайдар</a:t>
            </a:r>
            <a:br>
              <a:rPr lang="ru-RU" sz="3600" dirty="0"/>
            </a:br>
            <a:r>
              <a:rPr lang="ru-RU" sz="3600" dirty="0"/>
              <a:t>«Тимур и его команда»</a:t>
            </a:r>
          </a:p>
        </p:txBody>
      </p:sp>
      <p:cxnSp>
        <p:nvCxnSpPr>
          <p:cNvPr id="15" name="Прямая соединительная линия 14" descr="Разделитель">
            <a:extLst>
              <a:ext uri="{FF2B5EF4-FFF2-40B4-BE49-F238E27FC236}">
                <a16:creationId xmlns:a16="http://schemas.microsoft.com/office/drawing/2014/main" id="{E99227BA-E7FE-418C-A9C9-21C49E9DF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747428" y="2219465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3498" y="5514313"/>
            <a:ext cx="5282503" cy="936000"/>
          </a:xfrm>
        </p:spPr>
        <p:txBody>
          <a:bodyPr rtlCol="0"/>
          <a:lstStyle/>
          <a:p>
            <a:pPr rtl="0"/>
            <a:r>
              <a:rPr lang="ru-RU" dirty="0"/>
              <a:t>Макарова Т.В.</a:t>
            </a:r>
          </a:p>
          <a:p>
            <a:pPr rtl="0"/>
            <a:r>
              <a:rPr lang="ru-RU" dirty="0"/>
              <a:t>Макарова И.М. </a:t>
            </a:r>
          </a:p>
        </p:txBody>
      </p:sp>
      <p:grpSp>
        <p:nvGrpSpPr>
          <p:cNvPr id="34" name="Группа 33" title="геометрическая фигура">
            <a:extLst>
              <a:ext uri="{FF2B5EF4-FFF2-40B4-BE49-F238E27FC236}">
                <a16:creationId xmlns:a16="http://schemas.microsoft.com/office/drawing/2014/main" id="{F83DDF3D-91CE-40FB-BC3D-FFB1B5D89E47}"/>
              </a:ext>
            </a:extLst>
          </p:cNvPr>
          <p:cNvGrpSpPr/>
          <p:nvPr/>
        </p:nvGrpSpPr>
        <p:grpSpPr>
          <a:xfrm rot="14400000">
            <a:off x="6563218" y="5318007"/>
            <a:ext cx="1166491" cy="1379850"/>
            <a:chOff x="2451164" y="891257"/>
            <a:chExt cx="2066510" cy="2444489"/>
          </a:xfrm>
        </p:grpSpPr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B6D0B8EE-8E06-4051-87BF-62C153F3FBBB}"/>
                </a:ext>
              </a:extLst>
            </p:cNvPr>
            <p:cNvSpPr/>
            <p:nvPr/>
          </p:nvSpPr>
          <p:spPr>
            <a:xfrm rot="4308689">
              <a:off x="2494071" y="848350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298CE312-D679-4677-A70A-DD8680158C70}"/>
                </a:ext>
              </a:extLst>
            </p:cNvPr>
            <p:cNvSpPr/>
            <p:nvPr/>
          </p:nvSpPr>
          <p:spPr>
            <a:xfrm rot="17100000">
              <a:off x="2845997" y="2637537"/>
              <a:ext cx="749854" cy="646563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EA0819D-3E98-4D61-B6B7-3DFA3BA70485}"/>
              </a:ext>
            </a:extLst>
          </p:cNvPr>
          <p:cNvSpPr txBox="1"/>
          <p:nvPr/>
        </p:nvSpPr>
        <p:spPr>
          <a:xfrm>
            <a:off x="9960429" y="2493228"/>
            <a:ext cx="849079" cy="7071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  <a:latin typeface="+mj-lt"/>
              </a:rPr>
              <a:t>3 класс</a:t>
            </a:r>
          </a:p>
        </p:txBody>
      </p:sp>
    </p:spTree>
    <p:extLst>
      <p:ext uri="{BB962C8B-B14F-4D97-AF65-F5344CB8AC3E}">
        <p14:creationId xmlns:p14="http://schemas.microsoft.com/office/powerpoint/2010/main" val="4026287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FA6AC-2861-42B6-BDBC-1CC9F8175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FB6C0-A83F-4D75-BA61-A147C4A7261D}"/>
              </a:ext>
            </a:extLst>
          </p:cNvPr>
          <p:cNvSpPr txBox="1"/>
          <p:nvPr/>
        </p:nvSpPr>
        <p:spPr>
          <a:xfrm>
            <a:off x="964734" y="939567"/>
            <a:ext cx="9731229" cy="1828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AD96E-7728-417D-A773-E3EE620DE177}"/>
              </a:ext>
            </a:extLst>
          </p:cNvPr>
          <p:cNvSpPr txBox="1"/>
          <p:nvPr/>
        </p:nvSpPr>
        <p:spPr>
          <a:xfrm>
            <a:off x="964734" y="1048516"/>
            <a:ext cx="609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effectLst/>
                <a:latin typeface="+mj-lt"/>
              </a:rPr>
              <a:t>Что же хотел сказать нам автор, создав эту повесть?</a:t>
            </a:r>
          </a:p>
          <a:p>
            <a:pPr algn="l"/>
            <a:endParaRPr lang="ru-RU" sz="2400" b="0" i="0" dirty="0">
              <a:effectLst/>
              <a:latin typeface="+mj-lt"/>
            </a:endParaRPr>
          </a:p>
          <a:p>
            <a:pPr algn="l"/>
            <a:r>
              <a:rPr lang="ru-RU" sz="2400" b="0" i="0" dirty="0">
                <a:effectLst/>
                <a:latin typeface="+mj-lt"/>
              </a:rPr>
              <a:t>Нужна ли эта книга современному читателю?</a:t>
            </a:r>
          </a:p>
          <a:p>
            <a:pPr algn="l"/>
            <a:endParaRPr lang="ru-RU" sz="2400" b="0" i="0" dirty="0">
              <a:effectLst/>
              <a:latin typeface="+mj-lt"/>
            </a:endParaRPr>
          </a:p>
          <a:p>
            <a:pPr algn="l"/>
            <a:r>
              <a:rPr lang="ru-RU" sz="2400" b="0" i="0" dirty="0">
                <a:effectLst/>
                <a:latin typeface="+mj-lt"/>
              </a:rPr>
              <a:t>Посоветовали бы вы прочитать её своим ровесникам?</a:t>
            </a:r>
          </a:p>
          <a:p>
            <a:pPr algn="l"/>
            <a:endParaRPr lang="ru-RU" sz="2400" b="0" i="0" dirty="0">
              <a:effectLst/>
              <a:latin typeface="+mj-lt"/>
            </a:endParaRPr>
          </a:p>
          <a:p>
            <a:r>
              <a:rPr lang="ru-RU" sz="2400" b="0" i="0" dirty="0">
                <a:effectLst/>
                <a:latin typeface="+mj-lt"/>
              </a:rPr>
              <a:t>Хотели бы вы быть похожими на ребят? </a:t>
            </a:r>
            <a:endParaRPr lang="ru-RU" sz="2400" dirty="0"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AC9D6C-73D2-4564-9175-4059B1543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336" y="411061"/>
            <a:ext cx="4428588" cy="622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8F0BE1F-DA5B-41F6-9625-CD1501B4B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742" y="1840964"/>
            <a:ext cx="3942761" cy="432000"/>
          </a:xfrm>
        </p:spPr>
        <p:txBody>
          <a:bodyPr rtlCol="0"/>
          <a:lstStyle/>
          <a:p>
            <a:pPr algn="ctr" rtl="0"/>
            <a:r>
              <a:rPr lang="ru-RU" dirty="0"/>
              <a:t>Мы – тимуровцы!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CCF06E-4528-4A0F-A6B9-9DD69DF5D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11</a:t>
            </a:fld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6EB28-7802-4829-8236-969FF2C0D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84" y="267009"/>
            <a:ext cx="4371509" cy="641538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83F3ADF-EFC4-422B-BF9E-D7D9D1932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061" y="0"/>
            <a:ext cx="2561088" cy="30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83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FA6AC-2861-42B6-BDBC-1CC9F8175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12</a:t>
            </a:fld>
            <a:endParaRPr lang="ru-RU" noProof="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84199A-6C69-4024-9A54-DEDB7C7DD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592" y="132979"/>
            <a:ext cx="4574562" cy="64542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0D0949-6748-4486-B933-FB20711ED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172" y="0"/>
            <a:ext cx="2502367" cy="298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47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FA6AC-2861-42B6-BDBC-1CC9F8175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13</a:t>
            </a:fld>
            <a:endParaRPr lang="ru-RU" noProof="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0D0949-6748-4486-B933-FB20711E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172" y="0"/>
            <a:ext cx="2502367" cy="29861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0331E7-E09F-4BF5-B58D-C2EB8C990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479" y="272119"/>
            <a:ext cx="5232045" cy="62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05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FA6AC-2861-42B6-BDBC-1CC9F8175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14</a:t>
            </a:fld>
            <a:endParaRPr lang="ru-RU" noProof="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0D0949-6748-4486-B933-FB20711E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172" y="0"/>
            <a:ext cx="2502367" cy="29861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DCB00B-C88B-4523-B755-3DB281AA1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422" y="351247"/>
            <a:ext cx="6207853" cy="59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04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FA6AC-2861-42B6-BDBC-1CC9F8175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15</a:t>
            </a:fld>
            <a:endParaRPr lang="ru-RU" noProof="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0D0949-6748-4486-B933-FB20711E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172" y="0"/>
            <a:ext cx="2502367" cy="29861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794FB6-0F1B-4384-A90A-5A7C99F03C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1894079" y="1627464"/>
            <a:ext cx="7568818" cy="378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3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FA6AC-2861-42B6-BDBC-1CC9F8175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16</a:t>
            </a:fld>
            <a:endParaRPr lang="ru-RU" noProof="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0D0949-6748-4486-B933-FB20711E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172" y="0"/>
            <a:ext cx="2502367" cy="29861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3CBBEC-D5A8-4658-B3A4-4FA3547FC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447" y="114780"/>
            <a:ext cx="61341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58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FA6AC-2861-42B6-BDBC-1CC9F8175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17</a:t>
            </a:fld>
            <a:endParaRPr lang="ru-RU" noProof="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0D0949-6748-4486-B933-FB20711E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172" y="0"/>
            <a:ext cx="2502367" cy="29861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9058BE-D542-4E91-83E2-9DC320F33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881" y="27519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17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FA6AC-2861-42B6-BDBC-1CC9F8175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18</a:t>
            </a:fld>
            <a:endParaRPr lang="ru-RU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C7545-165F-413A-827B-8E72791A4FF0}"/>
              </a:ext>
            </a:extLst>
          </p:cNvPr>
          <p:cNvSpPr txBox="1"/>
          <p:nvPr/>
        </p:nvSpPr>
        <p:spPr>
          <a:xfrm>
            <a:off x="557582" y="1047839"/>
            <a:ext cx="6094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000000"/>
                </a:solidFill>
                <a:effectLst/>
                <a:latin typeface="+mj-lt"/>
              </a:rPr>
              <a:t>Найдите героев произведения</a:t>
            </a:r>
            <a:endParaRPr lang="ru-RU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ctr"/>
            <a:r>
              <a:rPr lang="ru-RU" sz="2400" b="1" i="0" dirty="0">
                <a:solidFill>
                  <a:srgbClr val="000000"/>
                </a:solidFill>
                <a:effectLst/>
                <a:latin typeface="+mj-lt"/>
              </a:rPr>
              <a:t>А. П. Гайдара «Тимур и его команда»</a:t>
            </a:r>
            <a:endParaRPr lang="ru-RU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76F618-54EA-444C-94DA-2CE014D13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308" y="218375"/>
            <a:ext cx="4234784" cy="6431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E34A27-25A9-4402-9239-5694A4C3D46D}"/>
              </a:ext>
            </a:extLst>
          </p:cNvPr>
          <p:cNvSpPr txBox="1"/>
          <p:nvPr/>
        </p:nvSpPr>
        <p:spPr>
          <a:xfrm>
            <a:off x="453776" y="4303552"/>
            <a:ext cx="6412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+mj-lt"/>
              </a:rPr>
              <a:t>Ответы:</a:t>
            </a:r>
            <a:r>
              <a:rPr lang="ru-RU" b="0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+mj-lt"/>
              </a:rPr>
              <a:t>Тимур, Женя, Ольга,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+mj-lt"/>
              </a:rPr>
              <a:t>Нюрка</a:t>
            </a:r>
            <a:r>
              <a:rPr lang="ru-RU" b="0" i="0" dirty="0">
                <a:solidFill>
                  <a:srgbClr val="000000"/>
                </a:solidFill>
                <a:effectLst/>
                <a:latin typeface="+mj-lt"/>
              </a:rPr>
              <a:t>, Квакин,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+mj-lt"/>
              </a:rPr>
              <a:t>Ладыгин</a:t>
            </a:r>
            <a:r>
              <a:rPr lang="ru-RU" b="0" i="0" dirty="0">
                <a:solidFill>
                  <a:srgbClr val="000000"/>
                </a:solidFill>
                <a:effectLst/>
                <a:latin typeface="+mj-lt"/>
              </a:rPr>
              <a:t>, Рита, коза, молочница, Гейка, Алёшка, Коля, Фигура, Симаков.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5906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Листья">
            <a:extLst>
              <a:ext uri="{FF2B5EF4-FFF2-40B4-BE49-F238E27FC236}">
                <a16:creationId xmlns:a16="http://schemas.microsoft.com/office/drawing/2014/main" id="{C6EF0DE7-33B5-D141-BBF6-CAB5BBE641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" r="11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>
              <a:lnSpc>
                <a:spcPct val="70000"/>
              </a:lnSpc>
            </a:pPr>
            <a:r>
              <a:rPr lang="ru-RU" sz="5500" dirty="0"/>
              <a:t>Спасибо за внимание!</a:t>
            </a:r>
          </a:p>
        </p:txBody>
      </p:sp>
      <p:cxnSp>
        <p:nvCxnSpPr>
          <p:cNvPr id="5" name="Прямая соединительная линия 4" descr="Разделитель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/>
              <a:t>Макарова Т.В.</a:t>
            </a:r>
          </a:p>
          <a:p>
            <a:pPr rtl="0"/>
            <a:r>
              <a:rPr lang="ru-RU" dirty="0"/>
              <a:t>Макарова И.М. </a:t>
            </a:r>
          </a:p>
          <a:p>
            <a:pPr rtl="0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C0C0649-6849-4E10-AA6A-FB624B410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709" y="2312002"/>
            <a:ext cx="1711350" cy="13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4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23">
            <a:extLst>
              <a:ext uri="{FF2B5EF4-FFF2-40B4-BE49-F238E27FC236}">
                <a16:creationId xmlns:a16="http://schemas.microsoft.com/office/drawing/2014/main" id="{7DDE25BB-92A4-43F5-9121-27E4398711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0841" y="1398781"/>
            <a:ext cx="4391870" cy="4213454"/>
          </a:xfrm>
        </p:spPr>
        <p:txBody>
          <a:bodyPr rtlCol="0"/>
          <a:lstStyle/>
          <a:p>
            <a:pPr rtl="0"/>
            <a:r>
              <a:rPr lang="ru-RU" sz="2800" b="0" i="0" dirty="0" err="1">
                <a:solidFill>
                  <a:schemeClr val="tx1"/>
                </a:solidFill>
                <a:effectLst/>
                <a:latin typeface="+mj-lt"/>
              </a:rPr>
              <a:t>Арка́дий</a:t>
            </a:r>
            <a:r>
              <a:rPr lang="ru-RU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ru-RU" sz="2800" b="0" i="0" dirty="0" err="1">
                <a:solidFill>
                  <a:schemeClr val="tx1"/>
                </a:solidFill>
                <a:effectLst/>
                <a:latin typeface="+mj-lt"/>
              </a:rPr>
              <a:t>Петро́вич</a:t>
            </a:r>
            <a:r>
              <a:rPr lang="ru-RU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ru-RU" sz="2800" b="0" i="0" dirty="0" err="1">
                <a:solidFill>
                  <a:schemeClr val="tx1"/>
                </a:solidFill>
                <a:effectLst/>
                <a:latin typeface="+mj-lt"/>
              </a:rPr>
              <a:t>Гайда́р</a:t>
            </a:r>
            <a:r>
              <a:rPr lang="ru-RU" sz="2800" b="0" i="0" dirty="0">
                <a:solidFill>
                  <a:schemeClr val="tx1"/>
                </a:solidFill>
                <a:effectLst/>
                <a:latin typeface="+mj-lt"/>
              </a:rPr>
              <a:t> (настоящая фамилия — </a:t>
            </a:r>
            <a:r>
              <a:rPr lang="ru-RU" sz="2800" b="0" i="0" dirty="0" err="1">
                <a:solidFill>
                  <a:schemeClr val="tx1"/>
                </a:solidFill>
                <a:effectLst/>
                <a:latin typeface="+mj-lt"/>
              </a:rPr>
              <a:t>Го́ликов</a:t>
            </a:r>
            <a:r>
              <a:rPr lang="ru-RU" sz="2800" b="0" i="0" dirty="0">
                <a:solidFill>
                  <a:schemeClr val="tx1"/>
                </a:solidFill>
                <a:effectLst/>
                <a:latin typeface="+mj-lt"/>
              </a:rPr>
              <a:t>) — известный советский детский писатель, участник Гражданской и Великой Отечественной войн.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CF05422-1112-470B-99A8-5D6041CBE9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FEA3A64-949B-4CDB-90D1-7B13BB902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433" y="285226"/>
            <a:ext cx="5041571" cy="630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53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6E4D3D-A96B-4379-9906-7A0D12C43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</a:t>
            </a:fld>
            <a:endParaRPr lang="ru-RU" noProof="0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5FA11FF1-2884-49BD-BCD6-DB02662CE0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26243" y="1264558"/>
            <a:ext cx="5949389" cy="4758737"/>
          </a:xfrm>
        </p:spPr>
        <p:txBody>
          <a:bodyPr/>
          <a:lstStyle/>
          <a:p>
            <a:pPr algn="ctr"/>
            <a:r>
              <a:rPr lang="ru-RU" sz="2800" b="0" i="0" dirty="0">
                <a:solidFill>
                  <a:schemeClr val="tx1"/>
                </a:solidFill>
                <a:effectLst/>
                <a:latin typeface="+mj-lt"/>
              </a:rPr>
              <a:t>Родился в 1904 году в городе Льгов, ныне Курской области, в семье учителя Петра Исидоровича Голикова. Его родители участвовали в революционных выступлениях 1905 года и, опасаясь ареста, уехали в провинциальный Арзамас. Детство провёл в Арзамасе.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3EE321-65FE-45AD-AE5A-1FF66BBB1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40" t="6605"/>
          <a:stretch/>
        </p:blipFill>
        <p:spPr>
          <a:xfrm>
            <a:off x="7071919" y="226503"/>
            <a:ext cx="4314655" cy="64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55" name="Отрывки из фильма “Тимур и его команда” по произведению А.П. Гайдара (скачатьвидеосютуба.рф)">
            <a:hlinkClick r:id="" action="ppaction://media"/>
            <a:extLst>
              <a:ext uri="{FF2B5EF4-FFF2-40B4-BE49-F238E27FC236}">
                <a16:creationId xmlns:a16="http://schemas.microsoft.com/office/drawing/2014/main" id="{1B173F9D-BD06-4B42-A440-E2DFCDBC01D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03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8201" y="337387"/>
            <a:ext cx="8175597" cy="61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9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857" y="1304038"/>
            <a:ext cx="5794629" cy="3376819"/>
          </a:xfrm>
        </p:spPr>
        <p:txBody>
          <a:bodyPr rtlCol="0"/>
          <a:lstStyle/>
          <a:p>
            <a:pPr algn="l"/>
            <a:r>
              <a:rPr lang="ru-RU" b="0" i="0" dirty="0">
                <a:solidFill>
                  <a:srgbClr val="333333"/>
                </a:solidFill>
                <a:effectLst/>
              </a:rPr>
              <a:t>- Назовите главных героев из данного отрывка.</a:t>
            </a:r>
            <a:br>
              <a:rPr lang="ru-RU" b="0" i="0" dirty="0">
                <a:solidFill>
                  <a:srgbClr val="333333"/>
                </a:solidFill>
                <a:effectLst/>
              </a:rPr>
            </a:br>
            <a:br>
              <a:rPr lang="ru-RU" b="0" i="0" dirty="0">
                <a:solidFill>
                  <a:srgbClr val="333333"/>
                </a:solidFill>
                <a:effectLst/>
              </a:rPr>
            </a:br>
            <a:r>
              <a:rPr lang="ru-RU" b="0" i="0" dirty="0">
                <a:solidFill>
                  <a:srgbClr val="333333"/>
                </a:solidFill>
                <a:effectLst/>
              </a:rPr>
              <a:t>- Чем занимались ребята?</a:t>
            </a:r>
            <a:br>
              <a:rPr lang="ru-RU" b="0" i="0" dirty="0">
                <a:solidFill>
                  <a:srgbClr val="333333"/>
                </a:solidFill>
                <a:effectLst/>
              </a:rPr>
            </a:br>
            <a:br>
              <a:rPr lang="ru-RU" b="0" i="0" dirty="0">
                <a:solidFill>
                  <a:srgbClr val="333333"/>
                </a:solidFill>
                <a:effectLst/>
              </a:rPr>
            </a:br>
            <a:r>
              <a:rPr lang="ru-RU" b="0" i="0" dirty="0">
                <a:solidFill>
                  <a:srgbClr val="333333"/>
                </a:solidFill>
                <a:effectLst/>
              </a:rPr>
              <a:t>- Кому помогали ребята?</a:t>
            </a:r>
            <a:br>
              <a:rPr lang="ru-RU" b="0" i="0" dirty="0">
                <a:solidFill>
                  <a:srgbClr val="333333"/>
                </a:solidFill>
                <a:effectLst/>
              </a:rPr>
            </a:br>
            <a:br>
              <a:rPr lang="ru-RU" b="0" i="0" dirty="0">
                <a:solidFill>
                  <a:srgbClr val="333333"/>
                </a:solidFill>
                <a:effectLst/>
              </a:rPr>
            </a:br>
            <a:r>
              <a:rPr lang="ru-RU" b="0" i="0" dirty="0">
                <a:solidFill>
                  <a:srgbClr val="333333"/>
                </a:solidFill>
                <a:effectLst/>
              </a:rPr>
              <a:t>- Как помогали ребята?</a:t>
            </a:r>
          </a:p>
        </p:txBody>
      </p:sp>
      <p:cxnSp>
        <p:nvCxnSpPr>
          <p:cNvPr id="75" name="Прямая соединительная линия 74" descr="Первый разделитель на слайде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 descr="Второй разделитель на слайде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5</a:t>
            </a:fld>
            <a:endParaRPr lang="ru-RU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F2916FB-9946-431E-93D8-8F99F5718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327" y="0"/>
            <a:ext cx="5326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68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844" y="977284"/>
            <a:ext cx="4703542" cy="3485660"/>
          </a:xfrm>
        </p:spPr>
        <p:txBody>
          <a:bodyPr rtlCol="0"/>
          <a:lstStyle/>
          <a:p>
            <a:pPr algn="l"/>
            <a:r>
              <a:rPr lang="ru-RU" b="0" i="0" dirty="0">
                <a:solidFill>
                  <a:srgbClr val="333333"/>
                </a:solidFill>
                <a:effectLst/>
              </a:rPr>
              <a:t>- Как Женя попала на чердак?</a:t>
            </a:r>
            <a:br>
              <a:rPr lang="ru-RU" b="0" i="0" dirty="0">
                <a:solidFill>
                  <a:srgbClr val="333333"/>
                </a:solidFill>
                <a:effectLst/>
              </a:rPr>
            </a:br>
            <a:br>
              <a:rPr lang="ru-RU" b="0" i="0" dirty="0">
                <a:solidFill>
                  <a:srgbClr val="333333"/>
                </a:solidFill>
                <a:effectLst/>
              </a:rPr>
            </a:br>
            <a:br>
              <a:rPr lang="ru-RU" b="0" i="0" dirty="0">
                <a:solidFill>
                  <a:srgbClr val="333333"/>
                </a:solidFill>
                <a:effectLst/>
              </a:rPr>
            </a:br>
            <a:br>
              <a:rPr lang="ru-RU" b="0" i="0" dirty="0">
                <a:solidFill>
                  <a:srgbClr val="333333"/>
                </a:solidFill>
                <a:effectLst/>
              </a:rPr>
            </a:br>
            <a:r>
              <a:rPr lang="ru-RU" b="0" i="0" dirty="0">
                <a:solidFill>
                  <a:srgbClr val="333333"/>
                </a:solidFill>
                <a:effectLst/>
              </a:rPr>
              <a:t>- Что обнаружила Женя на чердаке?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8DBB4ED-F758-47F7-8C51-49732C4094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72"/>
          <a:stretch/>
        </p:blipFill>
        <p:spPr>
          <a:xfrm>
            <a:off x="983237" y="83890"/>
            <a:ext cx="4672013" cy="65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6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57" y="2870169"/>
            <a:ext cx="2951603" cy="2885813"/>
          </a:xfrm>
        </p:spPr>
        <p:txBody>
          <a:bodyPr rtlCol="0"/>
          <a:lstStyle/>
          <a:p>
            <a:pPr marL="457200" indent="-457200" algn="l">
              <a:buFontTx/>
              <a:buChar char="-"/>
            </a:pPr>
            <a:r>
              <a:rPr lang="ru-RU" b="0" i="0" dirty="0">
                <a:solidFill>
                  <a:srgbClr val="333333"/>
                </a:solidFill>
                <a:effectLst/>
                <a:latin typeface="+mj-lt"/>
              </a:rPr>
              <a:t>Кто появился перед Женей?</a:t>
            </a:r>
          </a:p>
          <a:p>
            <a:pPr marL="457200" indent="-457200" algn="l">
              <a:buFontTx/>
              <a:buChar char="-"/>
            </a:pPr>
            <a:endParaRPr lang="ru-RU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457200" indent="-457200" algn="l">
              <a:buFontTx/>
              <a:buChar char="-"/>
            </a:pPr>
            <a:r>
              <a:rPr lang="ru-RU" b="0" i="0" dirty="0">
                <a:solidFill>
                  <a:srgbClr val="333333"/>
                </a:solidFill>
                <a:effectLst/>
                <a:latin typeface="+mj-lt"/>
              </a:rPr>
              <a:t>Как ребята отреагировали на её присутствие на чердаке?</a:t>
            </a:r>
          </a:p>
          <a:p>
            <a:pPr marL="457200" indent="-457200" algn="l">
              <a:buFontTx/>
              <a:buChar char="-"/>
            </a:pPr>
            <a:endParaRPr lang="ru-RU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457200" indent="-457200" algn="l">
              <a:buFontTx/>
              <a:buChar char="-"/>
            </a:pPr>
            <a:r>
              <a:rPr lang="ru-RU" b="0" i="0" dirty="0">
                <a:solidFill>
                  <a:srgbClr val="333333"/>
                </a:solidFill>
                <a:effectLst/>
                <a:latin typeface="+mj-lt"/>
              </a:rPr>
              <a:t>Прочитайте диалог Тимура и Жени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1FEAF6-3744-44DA-A2E5-BAE04EB664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9305" r="93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D249B8-A654-41FD-9724-45A3A5EE1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8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785B3-E83E-42F7-9B77-D4258CB2CF96}"/>
              </a:ext>
            </a:extLst>
          </p:cNvPr>
          <p:cNvSpPr txBox="1"/>
          <p:nvPr/>
        </p:nvSpPr>
        <p:spPr>
          <a:xfrm>
            <a:off x="6097398" y="1613118"/>
            <a:ext cx="60946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ru-RU" sz="2800" b="0" i="0" dirty="0">
                <a:effectLst/>
                <a:latin typeface="+mj-lt"/>
              </a:rPr>
              <a:t>Каким вы себе представляете Тимура? </a:t>
            </a:r>
          </a:p>
          <a:p>
            <a:pPr marL="285750" indent="-285750" algn="l">
              <a:buFontTx/>
              <a:buChar char="-"/>
            </a:pPr>
            <a:r>
              <a:rPr lang="ru-RU" sz="2800" b="0" i="0" dirty="0">
                <a:effectLst/>
                <a:latin typeface="+mj-lt"/>
              </a:rPr>
              <a:t>Какие хорошие дела совершили тимуровцы?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15D030-1ABB-4EF5-9B68-CDDBF56148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1682" b="11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715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844" y="977284"/>
            <a:ext cx="4703542" cy="5054400"/>
          </a:xfrm>
        </p:spPr>
        <p:txBody>
          <a:bodyPr rtlCol="0"/>
          <a:lstStyle/>
          <a:p>
            <a:pPr algn="l"/>
            <a:r>
              <a:rPr lang="ru-RU" b="0" i="0" dirty="0">
                <a:solidFill>
                  <a:srgbClr val="333333"/>
                </a:solidFill>
                <a:effectLst/>
              </a:rPr>
              <a:t>Как вы считаете для Тимура и его команды это была просто игра или нечто более важное?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9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0164F-BCFE-450C-8DE5-3F060155E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70" y="136321"/>
            <a:ext cx="4993896" cy="65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68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573_TF16411174.potx" id="{B9D1EFAA-1B8A-435B-B40B-36E03B99D842}" vid="{BF204853-A097-4AAF-B811-234D352F67A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0</TotalTime>
  <Words>304</Words>
  <Application>Microsoft Office PowerPoint</Application>
  <PresentationFormat>Широкоэкранный</PresentationFormat>
  <Paragraphs>58</Paragraphs>
  <Slides>19</Slides>
  <Notes>10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Rockwell</vt:lpstr>
      <vt:lpstr>Times New Roman</vt:lpstr>
      <vt:lpstr>Тема Office</vt:lpstr>
      <vt:lpstr>Аркадий Петрович Гайдар «Тимур и его команда»</vt:lpstr>
      <vt:lpstr>Презентация PowerPoint</vt:lpstr>
      <vt:lpstr>Презентация PowerPoint</vt:lpstr>
      <vt:lpstr>Презентация PowerPoint</vt:lpstr>
      <vt:lpstr>- Назовите главных героев из данного отрывка.  - Чем занимались ребята?  - Кому помогали ребята?  - Как помогали ребята?</vt:lpstr>
      <vt:lpstr>- Как Женя попала на чердак?    - Что обнаружила Женя на чердаке?</vt:lpstr>
      <vt:lpstr>Презентация PowerPoint</vt:lpstr>
      <vt:lpstr>Презентация PowerPoint</vt:lpstr>
      <vt:lpstr>Как вы считаете для Тимура и его команды это была просто игра или нечто более важное?</vt:lpstr>
      <vt:lpstr>Презентация PowerPoint</vt:lpstr>
      <vt:lpstr>Мы – тимуровцы!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2021-04-21T18:58:54Z</dcterms:created>
  <dcterms:modified xsi:type="dcterms:W3CDTF">2022-01-01T20:56:05Z</dcterms:modified>
</cp:coreProperties>
</file>