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00" r:id="rId3"/>
    <p:sldId id="301" r:id="rId4"/>
    <p:sldId id="298" r:id="rId5"/>
    <p:sldId id="297" r:id="rId6"/>
    <p:sldId id="299" r:id="rId7"/>
    <p:sldId id="302" r:id="rId8"/>
    <p:sldId id="307" r:id="rId9"/>
    <p:sldId id="308" r:id="rId10"/>
    <p:sldId id="309" r:id="rId11"/>
    <p:sldId id="257" r:id="rId12"/>
    <p:sldId id="288" r:id="rId13"/>
    <p:sldId id="312" r:id="rId14"/>
    <p:sldId id="266" r:id="rId15"/>
    <p:sldId id="280" r:id="rId16"/>
    <p:sldId id="284" r:id="rId17"/>
    <p:sldId id="278" r:id="rId18"/>
    <p:sldId id="285" r:id="rId19"/>
    <p:sldId id="286" r:id="rId20"/>
    <p:sldId id="267" r:id="rId21"/>
    <p:sldId id="282" r:id="rId22"/>
    <p:sldId id="287" r:id="rId23"/>
    <p:sldId id="275" r:id="rId24"/>
    <p:sldId id="276" r:id="rId25"/>
    <p:sldId id="274" r:id="rId26"/>
    <p:sldId id="289" r:id="rId27"/>
    <p:sldId id="290" r:id="rId28"/>
    <p:sldId id="293" r:id="rId29"/>
    <p:sldId id="294" r:id="rId30"/>
    <p:sldId id="295" r:id="rId31"/>
    <p:sldId id="291" r:id="rId32"/>
    <p:sldId id="296" r:id="rId33"/>
    <p:sldId id="292" r:id="rId34"/>
    <p:sldId id="305" r:id="rId35"/>
    <p:sldId id="304" r:id="rId36"/>
    <p:sldId id="306" r:id="rId37"/>
    <p:sldId id="310" r:id="rId38"/>
    <p:sldId id="311" r:id="rId3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02E"/>
    <a:srgbClr val="FF0066"/>
    <a:srgbClr val="FAFAFA"/>
    <a:srgbClr val="FFFF00"/>
    <a:srgbClr val="663300"/>
    <a:srgbClr val="0000FF"/>
    <a:srgbClr val="006600"/>
    <a:srgbClr val="FDD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1" autoAdjust="0"/>
    <p:restoredTop sz="94660"/>
  </p:normalViewPr>
  <p:slideViewPr>
    <p:cSldViewPr>
      <p:cViewPr varScale="1">
        <p:scale>
          <a:sx n="60" d="100"/>
          <a:sy n="60" d="100"/>
        </p:scale>
        <p:origin x="-112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49F01-26D7-409E-9F03-A824D4EDB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0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6DA54-B38B-4072-9E78-7AEB805C3B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2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34A1A-8064-49E3-A6C8-0995C167CF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8236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9836D-79D8-4EF7-806E-E3BAC6CC23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16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3993F-965F-455D-A255-3ACB43BCE4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605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EC07A-F5B7-4DAA-94EE-3A9EAF553B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736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19C34-BB15-4803-BC75-EA0CAF870C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954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2CA8-3FF1-4A48-A993-4EA352F520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85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C11AA-4FC9-4D34-9F1E-DA04182314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235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18E6E-D63E-4D48-803C-943C89CECA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13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34AC2-7CF8-46A7-B255-C43CD7A264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731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6C3AF-223B-481F-89FF-C13C1EB97A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26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D0ED270-2693-4577-B33A-9ECAA9154D8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77;&#1076;%20&#8470;57(00h00m16s-00h00m56s).mp4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hyperlink" Target="&#1058;&#1072;&#1085;&#1077;&#1094;%20&#1087;&#1095;&#1077;&#1083;(00h01m33s-00h02m32s).mp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838200" y="1447800"/>
            <a:ext cx="7620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6600"/>
                </a:solidFill>
                <a:latin typeface="Monotype Corsiva" pitchFamily="66" charset="0"/>
              </a:rPr>
              <a:t>Общественные насекомые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6600"/>
                </a:solidFill>
                <a:latin typeface="Monotype Corsiva" pitchFamily="66" charset="0"/>
              </a:rPr>
              <a:t>пчёлы и муравьи.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6600"/>
                </a:solidFill>
                <a:latin typeface="Monotype Corsiva" pitchFamily="66" charset="0"/>
              </a:rPr>
              <a:t>Полезные насекомые.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6600"/>
                </a:solidFill>
                <a:latin typeface="Monotype Corsiva" pitchFamily="66" charset="0"/>
              </a:rPr>
              <a:t>Охрана насекомых.</a:t>
            </a:r>
          </a:p>
        </p:txBody>
      </p:sp>
      <p:pic>
        <p:nvPicPr>
          <p:cNvPr id="2051" name="Рисунок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5" y="2879725"/>
            <a:ext cx="250031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21" b="11578"/>
          <a:stretch>
            <a:fillRect/>
          </a:stretch>
        </p:blipFill>
        <p:spPr bwMode="auto">
          <a:xfrm>
            <a:off x="5029200" y="152400"/>
            <a:ext cx="2533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5" y="4800600"/>
            <a:ext cx="2508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2844">
            <a:off x="304800" y="339725"/>
            <a:ext cx="2387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4800600" y="4343400"/>
            <a:ext cx="3962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Автор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Гречушникова Тамара Юрьевна,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учитель биологии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высшей квалификационной категории,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учитель-методист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МБОУ города Ульяновска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0402E"/>
                </a:solidFill>
              </a:rPr>
              <a:t>«Средняя школа № 76 имени Хо Ши Мина»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0000"/>
                </a:solidFill>
              </a:rPr>
              <a:t>SOS</a:t>
            </a:r>
            <a:r>
              <a:rPr lang="ru-RU" altLang="ru-RU" smtClean="0">
                <a:solidFill>
                  <a:srgbClr val="FF0000"/>
                </a:solidFill>
              </a:rPr>
              <a:t>: гибель пчелиных семей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609600" y="3124200"/>
            <a:ext cx="8001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Почему пчёлы, покинувшие свой улей, погибают?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Какие причины, кроме этой, могут привести к гибели пчелиных семей?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962400"/>
            <a:ext cx="80772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Каковы особенности организации жизни в пчелиной семье?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Какие преимущества даёт общественный образ жизни пчёлам?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Действуют ли на пчёл ядохимикаты, применяемые для борьбы с вредителями и болезнями сельскохозяйственных культур?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Какие возможные причины гибели пчелиных семей нужно учитывать пчеловодам?</a:t>
            </a:r>
          </a:p>
          <a:p>
            <a:pPr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609600" y="1517650"/>
            <a:ext cx="807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i="1"/>
              <a:t>Пчелиным семьям по всему миру угрожает опасное явление. Оно называется «синдром гибели пчелиных семей». Оно состоит в том, что пчёлы покидают свой улей. Отделившись от улья, пчёлы погибают, и таким образом синдром гибели пчелиных семей уже вызвал гибель десятков миллиардов пчёл. Учёные считают, что существует несколько причин гибели пчелиных семей.</a:t>
            </a:r>
            <a:endParaRPr lang="ru-RU" altLang="ru-RU" sz="1600"/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228600" y="5800725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/>
              <a:t>П. 26. + Материалы кейса</a:t>
            </a:r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4114800" y="5770563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/>
              <a:t>Время на работу 10 минут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FF00"/>
                </a:solidFill>
              </a:rPr>
              <a:t>Пчела медоносная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648200" cy="3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685800" y="1295400"/>
            <a:ext cx="36576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u="sng"/>
              <a:t>Научная классификация</a:t>
            </a:r>
            <a:r>
              <a:rPr lang="ru-RU" altLang="ru-RU" sz="1800"/>
              <a:t>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Царство: 	</a:t>
            </a:r>
            <a:r>
              <a:rPr lang="ru-RU" altLang="ru-RU" sz="1800" b="1"/>
              <a:t>Животные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Тип: 	</a:t>
            </a:r>
            <a:r>
              <a:rPr lang="ru-RU" altLang="ru-RU" sz="1800" b="1"/>
              <a:t>Членистоногие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Класс: 	</a:t>
            </a:r>
            <a:r>
              <a:rPr lang="ru-RU" altLang="ru-RU" sz="1800" b="1"/>
              <a:t>Насекомые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Отряд: 	</a:t>
            </a:r>
            <a:r>
              <a:rPr lang="ru-RU" altLang="ru-RU" sz="1800" b="1"/>
              <a:t>Перепончатокрылые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Семейство: </a:t>
            </a:r>
            <a:r>
              <a:rPr lang="ru-RU" altLang="ru-RU" sz="1800" b="1"/>
              <a:t>Пчёлы настоящие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Род: 	</a:t>
            </a:r>
            <a:r>
              <a:rPr lang="ru-RU" altLang="ru-RU" sz="1800" b="1"/>
              <a:t>Медоносные пчёлы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Вид: 	</a:t>
            </a:r>
            <a:r>
              <a:rPr lang="ru-RU" altLang="ru-RU" sz="1800" b="1"/>
              <a:t>Медоносная пчела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Международное научное название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/>
              <a:t>Apis mellifera Linnaeus,</a:t>
            </a:r>
            <a:r>
              <a:rPr lang="ru-RU" altLang="ru-RU" sz="1800"/>
              <a:t> 1758</a:t>
            </a: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00600"/>
            <a:ext cx="344805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FF00"/>
                </a:solidFill>
              </a:rPr>
              <a:t>Крылья</a:t>
            </a:r>
            <a:r>
              <a:rPr lang="ru-RU" altLang="ru-RU" smtClean="0"/>
              <a:t> 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" y="5246688"/>
            <a:ext cx="83820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У медоносных пчёл имеются две пары прозрачных перепончатых крыльев (отсюда название отряда Перепончатокрылые). Передние сильнее развиты и в полёте являются ведущими, задние — с упрощённым жилкованием, сцеплены с передними крючками и образуют вместе с ними при полёте одну плоскость. Когда насекомое приземляется, эти крючки разъединяются, и крылья складываются вдоль тела. Общее число таких крючков (зацепок) составляет от 17 до 28 штук. 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60338"/>
            <a:ext cx="25241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33563"/>
            <a:ext cx="388778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19075"/>
            <a:ext cx="12541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8763"/>
            <a:ext cx="45720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04800" y="5867400"/>
            <a:ext cx="8534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Сложные глаза состоят из большого количества фасеток и расположены по бокам головы, а простые — на темени. Имеется пара членистых усиков. </a:t>
            </a:r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8600"/>
            <a:ext cx="8001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952875" y="914400"/>
            <a:ext cx="4876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Ротовой аппарат пчелы относится к лижуще-грызущему (грызуще-сосуще-лижушему)  типу. В состав ротового аппарата входят верхняя и нижняя губа, парные верхние и нижние челюсти. Пчела грызёт твердую еду, используя для этого верхние челюсти. Нижние челюсти совместно с нижней губой образовали вытянутый хоботок, которым пчела засасывает жидкую пищу. </a:t>
            </a:r>
          </a:p>
        </p:txBody>
      </p:sp>
      <p:pic>
        <p:nvPicPr>
          <p:cNvPr id="1536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04800"/>
            <a:ext cx="35718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2895600"/>
            <a:ext cx="43624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4343400" y="6384925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/>
              <a:t>Хоботок пчелы при увеличении в 150 раз </a:t>
            </a:r>
          </a:p>
        </p:txBody>
      </p:sp>
      <p:pic>
        <p:nvPicPr>
          <p:cNvPr id="1536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533400" y="3776663"/>
            <a:ext cx="2924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5"/>
          <p:cNvSpPr txBox="1">
            <a:spLocks noChangeArrowheads="1"/>
          </p:cNvSpPr>
          <p:nvPr/>
        </p:nvSpPr>
        <p:spPr bwMode="auto">
          <a:xfrm>
            <a:off x="3952875" y="228600"/>
            <a:ext cx="4886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</a:rPr>
              <a:t>Ротовой аппарат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FF00"/>
                </a:solidFill>
              </a:rPr>
              <a:t>Пчелиная семья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4958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7000"/>
            <a:ext cx="36195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1066800"/>
            <a:ext cx="1619250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4000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FFFF00"/>
                </a:solidFill>
              </a:rPr>
              <a:t>Пчелиная семья</a:t>
            </a:r>
            <a:endParaRPr lang="ru-RU" altLang="ru-RU" smtClean="0"/>
          </a:p>
        </p:txBody>
      </p:sp>
      <p:pic>
        <p:nvPicPr>
          <p:cNvPr id="1741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125663"/>
            <a:ext cx="86487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228600" y="1295400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/>
              <a:t>Полиморфизм </a:t>
            </a:r>
            <a:r>
              <a:rPr lang="ru-RU" altLang="ru-RU" sz="2000"/>
              <a:t>— существование нескольких внешне отличающихся форм у одного и того же вида.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81400"/>
            <a:ext cx="4800600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267200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857625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268288" y="3657600"/>
            <a:ext cx="34290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Восковые железы пчёл находятся на каждом из четырёх нижних полуколец брюшка (по паре, начиная с третьего полукольца и кончая шестым). </a:t>
            </a:r>
          </a:p>
        </p:txBody>
      </p:sp>
      <p:pic>
        <p:nvPicPr>
          <p:cNvPr id="18438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5140325"/>
            <a:ext cx="2184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71437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94" y="175998"/>
            <a:ext cx="3119437" cy="2338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3581400"/>
            <a:ext cx="2170364" cy="2895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7389813" y="5834063"/>
            <a:ext cx="17891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</a:rPr>
              <a:t>Воск</a:t>
            </a:r>
            <a:r>
              <a:rPr lang="ru-RU" altLang="ru-RU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6292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810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0"/>
            <a:ext cx="3276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0000FF"/>
                </a:solidFill>
              </a:rPr>
              <a:t>Общественные насекомые</a:t>
            </a:r>
          </a:p>
        </p:txBody>
      </p:sp>
      <p:pic>
        <p:nvPicPr>
          <p:cNvPr id="307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2743200"/>
            <a:ext cx="5127625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393825"/>
            <a:ext cx="32131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488" y="4316413"/>
            <a:ext cx="3197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488" y="2286000"/>
            <a:ext cx="3200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B049"/>
            </a:gs>
            <a:gs pos="9000">
              <a:srgbClr val="B43E85"/>
            </a:gs>
            <a:gs pos="15500">
              <a:srgbClr val="C50849"/>
            </a:gs>
            <a:gs pos="16499">
              <a:srgbClr val="F952A0"/>
            </a:gs>
            <a:gs pos="18500">
              <a:srgbClr val="FEE7F2"/>
            </a:gs>
            <a:gs pos="39500">
              <a:srgbClr val="F8B049"/>
            </a:gs>
            <a:gs pos="43500">
              <a:srgbClr val="F8B049"/>
            </a:gs>
            <a:gs pos="50000">
              <a:srgbClr val="FC9FCB"/>
            </a:gs>
            <a:gs pos="56500">
              <a:srgbClr val="F8B049"/>
            </a:gs>
            <a:gs pos="60501">
              <a:srgbClr val="F8B049"/>
            </a:gs>
            <a:gs pos="81500">
              <a:srgbClr val="FEE7F2"/>
            </a:gs>
            <a:gs pos="83501">
              <a:srgbClr val="F952A0"/>
            </a:gs>
            <a:gs pos="84500">
              <a:srgbClr val="C50849"/>
            </a:gs>
            <a:gs pos="91000">
              <a:srgbClr val="B43E85"/>
            </a:gs>
            <a:gs pos="100000">
              <a:srgbClr val="F8B04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905000" y="533400"/>
            <a:ext cx="65341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Пищеварительная система пчёл имеет </a:t>
            </a:r>
            <a:r>
              <a:rPr lang="ru-RU" altLang="ru-RU" sz="1400" i="1"/>
              <a:t>медовый зобик</a:t>
            </a:r>
            <a:r>
              <a:rPr lang="ru-RU" altLang="ru-RU" sz="1400"/>
              <a:t> – расширение пищевода. Нектар цветков, прошедший через это расширение, преобразуется в мёд.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3430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219200"/>
            <a:ext cx="43624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3"/>
          <a:stretch>
            <a:fillRect/>
          </a:stretch>
        </p:blipFill>
        <p:spPr bwMode="auto">
          <a:xfrm>
            <a:off x="295275" y="1771650"/>
            <a:ext cx="413702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581525"/>
            <a:ext cx="27241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586413"/>
            <a:ext cx="14303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8" b="52647"/>
          <a:stretch>
            <a:fillRect/>
          </a:stretch>
        </p:blipFill>
        <p:spPr bwMode="auto">
          <a:xfrm>
            <a:off x="201613" y="269875"/>
            <a:ext cx="2932112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6" r="6976"/>
          <a:stretch>
            <a:fillRect/>
          </a:stretch>
        </p:blipFill>
        <p:spPr bwMode="auto">
          <a:xfrm>
            <a:off x="0" y="2667000"/>
            <a:ext cx="2362200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29050"/>
            <a:ext cx="491648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473575"/>
            <a:ext cx="33766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2590800" y="150813"/>
            <a:ext cx="6477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</a:rPr>
              <a:t>Корзиночки и щёточки</a:t>
            </a:r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"/>
          <a:stretch>
            <a:fillRect/>
          </a:stretch>
        </p:blipFill>
        <p:spPr bwMode="auto">
          <a:xfrm>
            <a:off x="4287838" y="952500"/>
            <a:ext cx="4267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98650"/>
            <a:ext cx="24384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1143000" y="1898650"/>
            <a:ext cx="457200" cy="920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5022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211263"/>
            <a:ext cx="40100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3827463"/>
            <a:ext cx="3030537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3878263"/>
            <a:ext cx="12731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381000" y="30480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</a:rPr>
              <a:t>Прополис</a:t>
            </a:r>
            <a:r>
              <a:rPr lang="ru-RU" altLang="ru-RU" sz="1800" b="1"/>
              <a:t> </a:t>
            </a: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179388" y="5376863"/>
            <a:ext cx="550703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/>
              <a:t>Пчёлы собирают в корзинки на лапках камедь, клейкие выделения растений для изготовления прополиса. В состав прополиса входят бальзамические вещества оболочек пыльцевых зёрен, смолистые вещества растений и примесь воска.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27013" y="5562600"/>
            <a:ext cx="29511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Прополис (пчелиный клей) применяют для полировки сотов, заделки мелких щелей в ульях. 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7145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287337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>
            <a:fillRect/>
          </a:stretch>
        </p:blipFill>
        <p:spPr bwMode="auto">
          <a:xfrm>
            <a:off x="3373438" y="3048000"/>
            <a:ext cx="558006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9075"/>
            <a:ext cx="48291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77813" y="5091113"/>
            <a:ext cx="2922587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400"/>
              <a:t>Жалящий аппарат пчелы расположен на заднем конце брюшка. Смертельная доза пчелиного яда для человека — около 0,2 г (500–1000 ужалений).</a:t>
            </a: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4"/>
          <a:stretch>
            <a:fillRect/>
          </a:stretch>
        </p:blipFill>
        <p:spPr bwMode="auto">
          <a:xfrm>
            <a:off x="277813" y="228600"/>
            <a:ext cx="4876800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55626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457200"/>
            <a:ext cx="35004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276600" y="5454650"/>
            <a:ext cx="559117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/>
              <a:t>Инстинкт</a:t>
            </a:r>
            <a:r>
              <a:rPr lang="ru-RU" altLang="ru-RU" sz="1800"/>
              <a:t> – совокупность врождённых элементов поведения (рефлексов), передаваемых от родителей потомкам по наследству.</a:t>
            </a:r>
          </a:p>
        </p:txBody>
      </p:sp>
      <p:pic>
        <p:nvPicPr>
          <p:cNvPr id="2662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590675"/>
            <a:ext cx="5715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967163"/>
            <a:ext cx="30575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79" y="2759932"/>
            <a:ext cx="1233101" cy="1014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3429000" y="457200"/>
            <a:ext cx="5257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</a:rPr>
              <a:t>Общение пчёл</a:t>
            </a:r>
          </a:p>
        </p:txBody>
      </p:sp>
      <p:pic>
        <p:nvPicPr>
          <p:cNvPr id="26631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43188"/>
            <a:ext cx="143351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8438"/>
            <a:ext cx="35941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FFFF00"/>
                </a:solidFill>
              </a:rPr>
              <a:t>Продукты пчеловодства</a:t>
            </a:r>
          </a:p>
        </p:txBody>
      </p:sp>
      <p:pic>
        <p:nvPicPr>
          <p:cNvPr id="2765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858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</a:t>
            </a:r>
            <a:r>
              <a:rPr lang="ru-RU" altLang="ru-RU" b="1" smtClean="0">
                <a:solidFill>
                  <a:srgbClr val="FF0066"/>
                </a:solidFill>
              </a:rPr>
              <a:t>«Гибель пчелиной семьи»</a:t>
            </a:r>
          </a:p>
        </p:txBody>
      </p:sp>
      <p:pic>
        <p:nvPicPr>
          <p:cNvPr id="2867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417638"/>
            <a:ext cx="819626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Болезни пчёл</a:t>
            </a: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304800" y="5486400"/>
            <a:ext cx="861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/>
              <a:t>Возбудителем варроатоза пчёл является паразитирующий на насекомых и в улье клещ, размножающийся на личинках и куколках рабочих пчёл и трутней, а затем, после выхода насекомых, питающийся и живущий за счет пчёл. Пораженные клещами насекомые слабеют и гибнут.</a:t>
            </a:r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282700"/>
            <a:ext cx="51435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8200"/>
            <a:ext cx="34321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52400" y="4483100"/>
            <a:ext cx="3430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/>
              <a:t>Клещ на личинке пчелы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3276600" y="2895600"/>
            <a:ext cx="1905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04" name="TextBox 9"/>
          <p:cNvSpPr txBox="1">
            <a:spLocks noChangeArrowheads="1"/>
          </p:cNvSpPr>
          <p:nvPr/>
        </p:nvSpPr>
        <p:spPr bwMode="auto">
          <a:xfrm>
            <a:off x="304800" y="15240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/>
              <a:t>Варроатоз</a:t>
            </a:r>
            <a:r>
              <a:rPr lang="ru-RU" altLang="ru-RU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Болезни пчёл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57200" y="5865813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/>
              <a:t>Болезнь, вызываемая вредоносными клещами. Паразиты поражают дыхательные пути насекомых. Такие пчёлы только ползают, не в силах взлететь. </a:t>
            </a:r>
          </a:p>
        </p:txBody>
      </p:sp>
      <p:sp>
        <p:nvSpPr>
          <p:cNvPr id="30724" name="TextBox 9"/>
          <p:cNvSpPr txBox="1">
            <a:spLocks noChangeArrowheads="1"/>
          </p:cNvSpPr>
          <p:nvPr/>
        </p:nvSpPr>
        <p:spPr bwMode="auto">
          <a:xfrm>
            <a:off x="304800" y="15240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/>
              <a:t>Акарапидоз </a:t>
            </a:r>
            <a:r>
              <a:rPr lang="ru-RU" altLang="ru-RU" sz="1800"/>
              <a:t> </a:t>
            </a:r>
          </a:p>
        </p:txBody>
      </p:sp>
      <p:pic>
        <p:nvPicPr>
          <p:cNvPr id="3072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2"/>
          <a:stretch>
            <a:fillRect/>
          </a:stretch>
        </p:blipFill>
        <p:spPr bwMode="auto">
          <a:xfrm>
            <a:off x="228600" y="2120900"/>
            <a:ext cx="28590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1524000"/>
            <a:ext cx="57197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2209800" y="3124200"/>
            <a:ext cx="1468438" cy="139700"/>
          </a:xfrm>
          <a:prstGeom prst="rightArrow">
            <a:avLst>
              <a:gd name="adj1" fmla="val 58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0000FF"/>
                </a:solidFill>
              </a:rPr>
              <a:t>Общественные насекомые</a:t>
            </a:r>
          </a:p>
        </p:txBody>
      </p:sp>
      <p:pic>
        <p:nvPicPr>
          <p:cNvPr id="4099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14097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4114800"/>
            <a:ext cx="362267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5" y="2332038"/>
            <a:ext cx="4244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2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0287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14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2" t="10085" r="14067" b="15965"/>
          <a:stretch>
            <a:fillRect/>
          </a:stretch>
        </p:blipFill>
        <p:spPr bwMode="auto">
          <a:xfrm>
            <a:off x="3657600" y="50292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Болезни пчёл</a:t>
            </a: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57200" y="5776913"/>
            <a:ext cx="8229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/>
              <a:t>Аскосфероз пчёл вызывается патогенными грибами аскосфера апис. Наиболее восприимчивы к заражению аскосферозом личинки в возрасте 3-4 дней. Гриб прорастает в теле личинки, которая высыхает, мумифицируется. </a:t>
            </a:r>
          </a:p>
        </p:txBody>
      </p:sp>
      <p:sp>
        <p:nvSpPr>
          <p:cNvPr id="31748" name="TextBox 9"/>
          <p:cNvSpPr txBox="1">
            <a:spLocks noChangeArrowheads="1"/>
          </p:cNvSpPr>
          <p:nvPr/>
        </p:nvSpPr>
        <p:spPr bwMode="auto">
          <a:xfrm>
            <a:off x="304800" y="15240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/>
              <a:t>Аскосфероз  </a:t>
            </a:r>
            <a:r>
              <a:rPr lang="ru-RU" altLang="ru-RU" sz="1800"/>
              <a:t> </a:t>
            </a:r>
          </a:p>
        </p:txBody>
      </p:sp>
      <p:pic>
        <p:nvPicPr>
          <p:cNvPr id="3174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1674813"/>
            <a:ext cx="57197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6013"/>
            <a:ext cx="29813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152400" y="4495800"/>
            <a:ext cx="3108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Гифы и споровые цисты гриба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Вирусные болезни пчёл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76200" y="5551488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/>
              <a:t>Личинка, поражённая вирусом мешотчатого расплода</a:t>
            </a:r>
          </a:p>
        </p:txBody>
      </p:sp>
      <p:pic>
        <p:nvPicPr>
          <p:cNvPr id="3277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7638"/>
            <a:ext cx="55054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3276600" y="5715000"/>
            <a:ext cx="5505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/>
              <a:t>Пчёлы, погибшие от вируса хронического паралича</a:t>
            </a:r>
          </a:p>
        </p:txBody>
      </p:sp>
      <p:pic>
        <p:nvPicPr>
          <p:cNvPr id="32774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752600"/>
            <a:ext cx="2857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Вирусные болезни пчёл</a:t>
            </a: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3248025" y="5943600"/>
            <a:ext cx="502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/>
              <a:t>Пчела, поражённая вирусом деформации крыла</a:t>
            </a:r>
          </a:p>
        </p:txBody>
      </p:sp>
      <p:pic>
        <p:nvPicPr>
          <p:cNvPr id="3379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73200"/>
            <a:ext cx="6191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39999" b="32666"/>
          <a:stretch>
            <a:fillRect/>
          </a:stretch>
        </p:blipFill>
        <p:spPr bwMode="auto">
          <a:xfrm>
            <a:off x="152400" y="1571625"/>
            <a:ext cx="23844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Как дать пчёлам лекарство?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372" y="2328672"/>
            <a:ext cx="1764992" cy="1549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8" b="17947"/>
          <a:stretch>
            <a:fillRect/>
          </a:stretch>
        </p:blipFill>
        <p:spPr bwMode="auto">
          <a:xfrm>
            <a:off x="3886200" y="3971925"/>
            <a:ext cx="49101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219200"/>
            <a:ext cx="23622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Рисунок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0056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663300"/>
                </a:solidFill>
              </a:rPr>
              <a:t>Тутовый шелкопряд</a:t>
            </a:r>
          </a:p>
        </p:txBody>
      </p:sp>
      <p:pic>
        <p:nvPicPr>
          <p:cNvPr id="3584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886200"/>
            <a:ext cx="81153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295400"/>
            <a:ext cx="4200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412875"/>
            <a:ext cx="34258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962400"/>
            <a:ext cx="46101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890588"/>
            <a:ext cx="35194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4049713"/>
            <a:ext cx="395287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2209800"/>
            <a:ext cx="3277380" cy="2185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FF0000"/>
                </a:solidFill>
              </a:rPr>
              <a:t>Охрана насекомых</a:t>
            </a:r>
          </a:p>
        </p:txBody>
      </p:sp>
      <p:pic>
        <p:nvPicPr>
          <p:cNvPr id="3789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354138"/>
            <a:ext cx="32988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867" y="1384110"/>
            <a:ext cx="314581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Пчела-плотник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7935" y="4040686"/>
            <a:ext cx="3255455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1594" y="6431431"/>
            <a:ext cx="2770769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Шмель глинистый</a:t>
            </a:r>
          </a:p>
        </p:txBody>
      </p:sp>
      <p:pic>
        <p:nvPicPr>
          <p:cNvPr id="37895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r="963"/>
          <a:stretch>
            <a:fillRect/>
          </a:stretch>
        </p:blipFill>
        <p:spPr bwMode="auto">
          <a:xfrm>
            <a:off x="3640138" y="1382713"/>
            <a:ext cx="32004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20093" y="1354600"/>
            <a:ext cx="2362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Сколия степная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69" y="3946282"/>
            <a:ext cx="3048000" cy="2934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13382" y="5767064"/>
            <a:ext cx="2971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Шмель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пятнистоспинный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314" y="1637170"/>
            <a:ext cx="2743200" cy="2515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689207" y="3364437"/>
            <a:ext cx="247802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Парнопес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крупный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79" y="4093319"/>
            <a:ext cx="2895601" cy="2264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422924" y="6003966"/>
            <a:ext cx="253261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Пчела мохноногая средняя</a:t>
            </a:r>
          </a:p>
        </p:txBody>
      </p:sp>
      <p:pic>
        <p:nvPicPr>
          <p:cNvPr id="37903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233363"/>
            <a:ext cx="976312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61060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П. 27 учить.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Заполнить таблицу «Пчёлы – общественные насекомые», написать о преимуществах общественного образа жизни.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выбору: подготовить презентацию о редких и охраняемых насекомых Ульяновской области,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лэпбуки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«Пчёлы», «Муравьи», «Тутовый шелкопряд», «Общественные насекомые».</a:t>
            </a:r>
          </a:p>
          <a:p>
            <a:pPr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48768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636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ru-RU" altLang="ru-RU" sz="6000" b="1" dirty="0" smtClean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</a:rPr>
              <a:t>Спасибо за работу!</a:t>
            </a:r>
            <a:endParaRPr lang="ru-RU" sz="6000" dirty="0">
              <a:ln>
                <a:solidFill>
                  <a:srgbClr val="FF0066"/>
                </a:solidFill>
              </a:ln>
            </a:endParaRPr>
          </a:p>
        </p:txBody>
      </p:sp>
      <p:pic>
        <p:nvPicPr>
          <p:cNvPr id="39939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2220632"/>
            <a:ext cx="41148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– молодцы!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0000FF"/>
                </a:solidFill>
              </a:rPr>
              <a:t>Общественные насекомые</a:t>
            </a:r>
            <a:endParaRPr lang="ru-RU" altLang="ru-RU" smtClean="0"/>
          </a:p>
        </p:txBody>
      </p:sp>
      <p:pic>
        <p:nvPicPr>
          <p:cNvPr id="512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38" y="1436688"/>
            <a:ext cx="37338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495800"/>
            <a:ext cx="2362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81125"/>
            <a:ext cx="4470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0000FF"/>
                </a:solidFill>
              </a:rPr>
              <a:t>Общественные насекомые</a:t>
            </a:r>
          </a:p>
        </p:txBody>
      </p:sp>
      <p:pic>
        <p:nvPicPr>
          <p:cNvPr id="6147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56007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7" y="1295400"/>
            <a:ext cx="3067050" cy="2275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200" y="2009775"/>
            <a:ext cx="29400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200" y="4629150"/>
            <a:ext cx="29495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Как устроен муравейник?</a:t>
            </a:r>
          </a:p>
        </p:txBody>
      </p:sp>
      <p:pic>
        <p:nvPicPr>
          <p:cNvPr id="717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1524000"/>
            <a:ext cx="7235825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Муравьиная семья</a:t>
            </a:r>
          </a:p>
        </p:txBody>
      </p:sp>
      <p:pic>
        <p:nvPicPr>
          <p:cNvPr id="819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252538"/>
            <a:ext cx="25019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401763"/>
            <a:ext cx="36290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3752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33875"/>
            <a:ext cx="35433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709738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Роль муравьёв в природе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830580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Муравьи разрыхляют почву, создавая условия для снабжения её воздухом.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Ускоряют разложение растительных остатков и удобряют почву.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Принимают участие в механическом разрушении мёртвой древесины, ускоряя процессы её разложения.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Муравьи, питающиеся семенами, непосредственно способствуют расселению многих видов растений. 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Уничтожают много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листогрызущих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насекомых.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Улучшают водный режим почвы и регулируют её кислотность. Под муравейником обычно она более лёгкая и менее кислая.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природе муравьиные гнёзда используют кабаны и различные птицы (вороны, скворцы, дрозды, сойки, дятлы) в качестве «санитарных ванн», таким образом очищаясь от паразитов.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Являются одним из основных звеньев пищевых цепей.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Муравейники стали местом постоянной прописки примерно 300 видов-сожителей: пауков, клещей, клопов, ногохвосток, и др.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 яда рыжих лесных муравьев (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Formica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rufa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раньше </a:t>
            </a:r>
          </a:p>
          <a:p>
            <a:pPr algn="just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получали так называемый муравьиный спирт, </a:t>
            </a:r>
          </a:p>
          <a:p>
            <a:pPr algn="just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применяемый для лечения суставов.</a:t>
            </a:r>
          </a:p>
        </p:txBody>
      </p:sp>
      <p:pic>
        <p:nvPicPr>
          <p:cNvPr id="9220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175101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0000"/>
                </a:solidFill>
              </a:rPr>
              <a:t>SOS</a:t>
            </a:r>
            <a:r>
              <a:rPr lang="ru-RU" altLang="ru-RU" smtClean="0">
                <a:solidFill>
                  <a:srgbClr val="FF0000"/>
                </a:solidFill>
              </a:rPr>
              <a:t>: гибель пчелиных семей!</a:t>
            </a:r>
          </a:p>
        </p:txBody>
      </p:sp>
      <p:pic>
        <p:nvPicPr>
          <p:cNvPr id="1024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417638"/>
            <a:ext cx="81708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32321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484688"/>
            <a:ext cx="32321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898</Words>
  <Application>Microsoft Office PowerPoint</Application>
  <PresentationFormat>Экран (4:3)</PresentationFormat>
  <Paragraphs>105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Monotype Corsiva</vt:lpstr>
      <vt:lpstr>Wingdings</vt:lpstr>
      <vt:lpstr>Оформление по умолчанию</vt:lpstr>
      <vt:lpstr>Презентация PowerPoint</vt:lpstr>
      <vt:lpstr>Общественные насекомые</vt:lpstr>
      <vt:lpstr>Общественные насекомые</vt:lpstr>
      <vt:lpstr>Общественные насекомые</vt:lpstr>
      <vt:lpstr>Общественные насекомые</vt:lpstr>
      <vt:lpstr>Как устроен муравейник?</vt:lpstr>
      <vt:lpstr>Муравьиная семья</vt:lpstr>
      <vt:lpstr>Роль муравьёв в природе</vt:lpstr>
      <vt:lpstr>SOS: гибель пчелиных семей!</vt:lpstr>
      <vt:lpstr>SOS: гибель пчелиных семей</vt:lpstr>
      <vt:lpstr>Пчела медоносная</vt:lpstr>
      <vt:lpstr>Крылья </vt:lpstr>
      <vt:lpstr>Презентация PowerPoint</vt:lpstr>
      <vt:lpstr>Презентация PowerPoint</vt:lpstr>
      <vt:lpstr>Пчелиная семья</vt:lpstr>
      <vt:lpstr>Пчелиная семья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Продукты пчеловодства</vt:lpstr>
      <vt:lpstr> «Гибель пчелиной семьи»</vt:lpstr>
      <vt:lpstr>Болезни пчёл</vt:lpstr>
      <vt:lpstr>Болезни пчёл</vt:lpstr>
      <vt:lpstr>Болезни пчёл</vt:lpstr>
      <vt:lpstr>Вирусные болезни пчёл</vt:lpstr>
      <vt:lpstr>Вирусные болезни пчёл</vt:lpstr>
      <vt:lpstr>Как дать пчёлам лекарство?</vt:lpstr>
      <vt:lpstr>Тутовый шелкопряд</vt:lpstr>
      <vt:lpstr>Презентация PowerPoint</vt:lpstr>
      <vt:lpstr>Охрана насекомых</vt:lpstr>
      <vt:lpstr>Презентация PowerPoint</vt:lpstr>
      <vt:lpstr>Спасибо за работу!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</dc:creator>
  <cp:lastModifiedBy>Надежда</cp:lastModifiedBy>
  <cp:revision>203</cp:revision>
  <cp:lastPrinted>1601-01-01T00:00:00Z</cp:lastPrinted>
  <dcterms:created xsi:type="dcterms:W3CDTF">2012-01-20T15:11:48Z</dcterms:created>
  <dcterms:modified xsi:type="dcterms:W3CDTF">2022-01-26T12:51:41Z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