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2" r:id="rId2"/>
    <p:sldId id="263" r:id="rId3"/>
    <p:sldId id="257" r:id="rId4"/>
    <p:sldId id="258" r:id="rId5"/>
    <p:sldId id="259" r:id="rId6"/>
    <p:sldId id="260" r:id="rId7"/>
    <p:sldId id="272" r:id="rId8"/>
    <p:sldId id="265" r:id="rId9"/>
    <p:sldId id="262" r:id="rId10"/>
    <p:sldId id="266" r:id="rId11"/>
    <p:sldId id="264" r:id="rId12"/>
    <p:sldId id="273" r:id="rId13"/>
    <p:sldId id="268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4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>
              <a:spcBef>
                <a:spcPts val="400"/>
              </a:spcBef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4A6FB34F-2CBE-4BF8-8091-3F1C3D6370AD}" type="datetimeFigureOut">
              <a:rPr lang="ru-RU"/>
              <a:pPr>
                <a:defRPr/>
              </a:pPr>
              <a:t>29.12.2021</a:t>
            </a:fld>
            <a:endParaRPr lang="ru-RU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C6CC-17D4-4C97-A3EB-0569AE7FB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4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ED6E-2DCD-42D1-9A0A-95D7450B9C58}" type="datetimeFigureOut">
              <a:rPr lang="ru-RU"/>
              <a:pPr>
                <a:defRPr/>
              </a:pPr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50D4-0A0F-4BE6-AD2C-DD5810EB8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1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8EA7-FF33-4061-9756-C829AC929E20}" type="datetimeFigureOut">
              <a:rPr lang="ru-RU"/>
              <a:pPr>
                <a:defRPr/>
              </a:pPr>
              <a:t>29.12.2021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2ACF-090B-4356-AFD1-81A39B3B3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4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96A3-9FB1-4B56-B1D4-CB46F1A752AB}" type="datetimeFigureOut">
              <a:rPr lang="ru-RU"/>
              <a:pPr>
                <a:defRPr/>
              </a:pPr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40C5-6117-4458-AD1B-F46DAE8EB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6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>
              <a:spcBef>
                <a:spcPts val="400"/>
              </a:spcBef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DF5D-077E-4BBA-A4F5-155E4C9179B4}" type="datetimeFigureOut">
              <a:rPr lang="ru-RU"/>
              <a:pPr>
                <a:defRPr/>
              </a:pPr>
              <a:t>29.12.2021</a:t>
            </a:fld>
            <a:endParaRPr lang="ru-RU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77E6-29EC-46B4-8842-85199567D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08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FD06-4879-4FC9-AC5A-ED593B009E2E}" type="datetimeFigureOut">
              <a:rPr lang="ru-RU"/>
              <a:pPr>
                <a:defRPr/>
              </a:pPr>
              <a:t>29.12.2021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B1795-2E81-4420-86D5-45BC40525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075DB-BCEF-43DE-BA8B-63789585B2B6}" type="datetimeFigureOut">
              <a:rPr lang="ru-RU"/>
              <a:pPr>
                <a:defRPr/>
              </a:pPr>
              <a:t>29.12.2021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A8F6-0388-45DE-A51D-D11659D77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8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9466-A466-4B51-A15D-8A5DDCB926CA}" type="datetimeFigureOut">
              <a:rPr lang="ru-RU"/>
              <a:pPr>
                <a:defRPr/>
              </a:pPr>
              <a:t>29.12.2021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9823-65BB-403A-A959-5396E483B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3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A9EF-E4C4-4D54-A32D-2E2AE71B785A}" type="datetimeFigureOut">
              <a:rPr lang="ru-RU"/>
              <a:pPr>
                <a:defRPr/>
              </a:pPr>
              <a:t>29.12.2021</a:t>
            </a:fld>
            <a:endParaRPr lang="ru-RU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7E83-6093-4687-8E06-133655026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8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79E6-849E-4415-87F3-C1055C6B5DC7}" type="datetimeFigureOut">
              <a:rPr lang="ru-RU"/>
              <a:pPr>
                <a:defRPr/>
              </a:pPr>
              <a:t>29.12.2021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C2690-9D76-4E65-B4D2-6FAEEC56D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1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9A8C-FF44-4C82-8AE7-D48361323762}" type="datetimeFigureOut">
              <a:rPr lang="ru-RU"/>
              <a:pPr>
                <a:defRPr/>
              </a:pPr>
              <a:t>29.12.2021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BE83C-E3A5-4A19-9DF4-0511B478C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E88349-77E3-484C-B095-F9598D16B951}" type="datetimeFigureOut">
              <a:rPr lang="ru-RU"/>
              <a:pPr>
                <a:defRPr/>
              </a:pPr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52DA7D-78AD-4909-A1AF-8030094BE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1" r:id="rId2"/>
    <p:sldLayoutId id="2147483789" r:id="rId3"/>
    <p:sldLayoutId id="2147483782" r:id="rId4"/>
    <p:sldLayoutId id="2147483783" r:id="rId5"/>
    <p:sldLayoutId id="2147483784" r:id="rId6"/>
    <p:sldLayoutId id="2147483790" r:id="rId7"/>
    <p:sldLayoutId id="2147483785" r:id="rId8"/>
    <p:sldLayoutId id="2147483786" r:id="rId9"/>
    <p:sldLayoutId id="2147483787" r:id="rId10"/>
    <p:sldLayoutId id="2147483791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Tunga" pitchFamily="34" charset="0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34" charset="0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34" charset="0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34" charset="0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34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9pPr>
    </p:titleStyle>
    <p:bodyStyle>
      <a:lvl1pPr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1670050"/>
            <a:ext cx="7993063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746120"/>
            <a:ext cx="477149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ЭРМИТАЖ</a:t>
            </a: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5867400" y="44450"/>
            <a:ext cx="30448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/>
              <a:t>Презентация для 7 класса по ИЗО.</a:t>
            </a:r>
          </a:p>
          <a:p>
            <a:pPr eaLnBrk="1" hangingPunct="1"/>
            <a:r>
              <a:rPr lang="ru-RU" altLang="ru-RU" sz="1100"/>
              <a:t>Стукалова А.Б., учитель ИЗО и технологии.</a:t>
            </a:r>
          </a:p>
          <a:p>
            <a:pPr eaLnBrk="1" hangingPunct="1"/>
            <a:r>
              <a:rPr lang="ru-RU" altLang="ru-RU" sz="1100"/>
              <a:t>МАОУ «СОШ №12» Г. Находка</a:t>
            </a:r>
          </a:p>
          <a:p>
            <a:pPr eaLnBrk="1" hangingPunct="1"/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sz="quarter" idx="13"/>
          </p:nvPr>
        </p:nvSpPr>
        <p:spPr>
          <a:xfrm>
            <a:off x="468313" y="1916113"/>
            <a:ext cx="8229600" cy="1120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В 1783–1787 годах был построен Эрмитажный театр для показа представлений царской семье и знатным гостям. Он соединен аркой над Зимней канавкой со Старым Эрмитажем.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cap="none" smtClean="0">
                <a:solidFill>
                  <a:schemeClr val="bg1"/>
                </a:solidFill>
                <a:cs typeface="Tunga" pitchFamily="34" charset="0"/>
              </a:rPr>
              <a:t>ЭРМИТАЖНЫЙ ТЕАТР.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322" y="3356992"/>
            <a:ext cx="4856550" cy="324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316629"/>
            <a:ext cx="4179818" cy="327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8"/>
          <p:cNvSpPr>
            <a:spLocks noGrp="1"/>
          </p:cNvSpPr>
          <p:nvPr>
            <p:ph sz="quarter" idx="13"/>
          </p:nvPr>
        </p:nvSpPr>
        <p:spPr>
          <a:xfrm>
            <a:off x="274638" y="1412875"/>
            <a:ext cx="8329612" cy="1368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Старый (большой) Эрмитаж построен в 1771–1787 годах в одну линию с Малым Эрмитажем. Он строился для размещения разросшейся художественной коллекции западноевропейских мастеров, не помещавшейся в Малом Эрмитаже.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28" y="2881902"/>
            <a:ext cx="6696744" cy="3766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79613" y="603250"/>
            <a:ext cx="532606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atin typeface="+mj-lt"/>
                <a:cs typeface="Times New Roman" panose="02020603050405020304" pitchFamily="18" charset="0"/>
              </a:rPr>
              <a:t>Старый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(большой) Эрмитаж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71500" y="4357688"/>
            <a:ext cx="4714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ru-RU" altLang="ru-RU" sz="2400"/>
              <a:t>Многие залы посвящены работам итальянских художников.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20" y="548680"/>
            <a:ext cx="4680012" cy="312000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72" y="2420888"/>
            <a:ext cx="3901440" cy="41269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sz="quarter" idx="13"/>
          </p:nvPr>
        </p:nvSpPr>
        <p:spPr>
          <a:xfrm>
            <a:off x="19050" y="2708275"/>
            <a:ext cx="3816350" cy="20891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/>
              <a:t>Новый Эрмитаж входит в комплекс эрмитажный зданий, построено в 1839–1852 годах – для размещения музейных коллекций.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844824"/>
            <a:ext cx="501596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11413" y="549275"/>
            <a:ext cx="37973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latin typeface="+mj-lt"/>
              </a:rPr>
              <a:t>Новый Эрмитаж.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881313" y="3500438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ru-RU" altLang="ru-RU" sz="1400"/>
              <a:t>Скульптурный зал.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7246938" y="6403975"/>
            <a:ext cx="1655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ru-RU" altLang="ru-RU" sz="1400"/>
              <a:t>Рыцарский зал.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64524"/>
            <a:ext cx="4714042" cy="31364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3127243"/>
            <a:ext cx="4285071" cy="32839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0" y="4049713"/>
            <a:ext cx="9144000" cy="2808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/>
              <a:t>В основе собрания Эрмитажа – коллекции российского императорского дома, в 18 – начале 20 вв. постоянно пополнявшиеся за счет покупки ценных зарубежных коллекций, поступления материалов археологических раскопок и т.п.; после 1917 в Эрмитаж поступили национализированные собрания Строгановых, Юсуповых, Шуваловых и других. Ныне в Эрмитаже хранятся богатейшие коллекции памятников античной художественной культуры, искусства востока, европейского изобразительного и декоративно-прикладного искусства (в том числе живопись Леонардо да Винчи, Рафаэля, Тициана, Джорджоне, Д. Веласкеса, Б.Э. </a:t>
            </a:r>
            <a:r>
              <a:rPr lang="ru-RU" sz="1600" dirty="0" err="1"/>
              <a:t>Мурильо</a:t>
            </a:r>
            <a:r>
              <a:rPr lang="ru-RU" sz="1600" dirty="0"/>
              <a:t>, Рембрандта, Ф. </a:t>
            </a:r>
            <a:r>
              <a:rPr lang="ru-RU" sz="1600" dirty="0" err="1"/>
              <a:t>Халса</a:t>
            </a:r>
            <a:r>
              <a:rPr lang="ru-RU" sz="1600" dirty="0"/>
              <a:t>, А. </a:t>
            </a:r>
            <a:r>
              <a:rPr lang="ru-RU" sz="1600" dirty="0" err="1"/>
              <a:t>ван</a:t>
            </a:r>
            <a:r>
              <a:rPr lang="ru-RU" sz="1600" dirty="0"/>
              <a:t> Дейка, П.П. Рубенса, Х. Хольбейна Младшего, Л. </a:t>
            </a:r>
            <a:r>
              <a:rPr lang="ru-RU" sz="1600" dirty="0" err="1"/>
              <a:t>Кранаха</a:t>
            </a:r>
            <a:r>
              <a:rPr lang="ru-RU" sz="1600" dirty="0"/>
              <a:t> Старшего, Дж. </a:t>
            </a:r>
            <a:r>
              <a:rPr lang="ru-RU" sz="1600" dirty="0" err="1"/>
              <a:t>Рейнолдса</a:t>
            </a:r>
            <a:r>
              <a:rPr lang="ru-RU" sz="1600" dirty="0"/>
              <a:t>, Т. Гейнсборо, братьев </a:t>
            </a:r>
            <a:r>
              <a:rPr lang="ru-RU" sz="1600" dirty="0" err="1"/>
              <a:t>Ленен</a:t>
            </a:r>
            <a:r>
              <a:rPr lang="ru-RU" sz="1600" dirty="0"/>
              <a:t>, Н. Пуссена, А. Ватто, Ж.О.Д. </a:t>
            </a:r>
            <a:r>
              <a:rPr lang="ru-RU" sz="1600" dirty="0" err="1"/>
              <a:t>Энгра</a:t>
            </a:r>
            <a:r>
              <a:rPr lang="ru-RU" sz="1600" dirty="0"/>
              <a:t>, Э. Делакруа, К. Моне, О. Ренуара, П. Сезанна, П. Гогена и многих других, скульптура Микеланджело, Ж.А. </a:t>
            </a:r>
            <a:r>
              <a:rPr lang="ru-RU" sz="1600" dirty="0" err="1"/>
              <a:t>Гудона</a:t>
            </a:r>
            <a:r>
              <a:rPr lang="ru-RU" sz="1600" dirty="0"/>
              <a:t>, О. Родена и др.).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88640"/>
            <a:ext cx="7344816" cy="38164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4022725" cy="4503737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u="sng" dirty="0"/>
              <a:t>Иорданская </a:t>
            </a:r>
            <a:r>
              <a:rPr lang="ru-RU" sz="3200" u="sng" dirty="0" smtClean="0"/>
              <a:t>Лестница.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 smtClean="0"/>
              <a:t>Классический </a:t>
            </a:r>
            <a:r>
              <a:rPr lang="ru-RU" sz="2600" dirty="0"/>
              <a:t>экскурсионный маршрут по главному музею Эрмитажа начинается с Иорданской лестницы, или, как еще ее принято называть ‒ Посольской (именно по ней проходили во дворец знатные гости императоров и посланники иностранных держав). После белой с золотом мраморной лестницы дорога раздваивается: вперед и вдаль уходит анфилада парадных комнат, налево ‒ Фельдмаршальский зал. Парадные залы, тянущиеся вдоль Невы, выглядят несколько пустынно и сегодня используются для размещения временных выставок. Слева начинается вторая анфилада парадных залов, упирающихся в Тронный зал, который на контрасте с парадной лестницей выглядит довольно скромно.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567" y="2852936"/>
            <a:ext cx="4759493" cy="2952328"/>
          </a:xfrm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cap="none" smtClean="0">
                <a:cs typeface="Tunga" pitchFamily="34" charset="0"/>
              </a:rPr>
              <a:t>15 «ЖЕМЧУЖИН» КОЛЛЕКЦИИ ЭРМИТАЖА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988840"/>
            <a:ext cx="5500228" cy="2448272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8313" y="4797425"/>
            <a:ext cx="8218487" cy="1444625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Часть первого этажа, куда можно попасть, спустившись по Октябрьской лестнице (прямиком от импрессионистов), посвящена искусству древних обитателей Азии ‒ скифов. В зале под номером 26 представлены довольно хорошо сохранившиеся вещи из органического материала, найденные при раскопках царского некрополя в Горном Алтае, так называемого пятого </a:t>
            </a:r>
            <a:r>
              <a:rPr lang="ru-RU" dirty="0" err="1"/>
              <a:t>Пазырыкского</a:t>
            </a:r>
            <a:r>
              <a:rPr lang="ru-RU" dirty="0"/>
              <a:t> кургана.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cap="none" smtClean="0">
                <a:cs typeface="Tunga" pitchFamily="34" charset="0"/>
              </a:rPr>
              <a:t>ПАЗЫРЫКСКИЙ КУРГАН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724" y="3645024"/>
            <a:ext cx="6431438" cy="2798715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755650" y="1989138"/>
            <a:ext cx="7715250" cy="1479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Прогулявшись по этой галерее, можно восполнить свои пробелы в знаниях, относительно императорской династии Романовых, правящей Российским государством с XVII столетия. Этакая занимательная история в лицах и </a:t>
            </a:r>
            <a:r>
              <a:rPr lang="ru-RU" dirty="0" smtClean="0"/>
              <a:t>костюмах.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513" y="974725"/>
            <a:ext cx="4433887" cy="701675"/>
          </a:xfrm>
        </p:spPr>
        <p:txBody>
          <a:bodyPr/>
          <a:lstStyle/>
          <a:p>
            <a:pPr eaLnBrk="1" hangingPunct="1"/>
            <a:r>
              <a:rPr lang="ru-RU" altLang="ru-RU" sz="1600" cap="none" smtClean="0">
                <a:cs typeface="Tunga" pitchFamily="34" charset="0"/>
              </a:rPr>
              <a:t>ГАЛЕРЕЯ ПОРТРЕТОВ ИМПЕРАТОРСКОЙ ДИНАСТИИ РОМАНОВЫХ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25557"/>
            <a:ext cx="4022725" cy="3595923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64075" y="1916113"/>
            <a:ext cx="4300538" cy="4752975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Если </a:t>
            </a:r>
            <a:r>
              <a:rPr lang="ru-RU" dirty="0"/>
              <a:t>вы немного подустали от многообразия картин и скульптур, можно немного отвлечься, переключившись на небольшой зал французского искусства XV-XVII вв., где представлена керамика Сен-</a:t>
            </a:r>
            <a:r>
              <a:rPr lang="ru-RU" dirty="0" err="1"/>
              <a:t>Поршер</a:t>
            </a:r>
            <a:r>
              <a:rPr lang="ru-RU" dirty="0"/>
              <a:t> и Бернара </a:t>
            </a:r>
            <a:r>
              <a:rPr lang="ru-RU" dirty="0" err="1"/>
              <a:t>Палисси</a:t>
            </a:r>
            <a:r>
              <a:rPr lang="ru-RU" dirty="0"/>
              <a:t>. Во всем мире насчитывается всего около 70 изделий Сен-</a:t>
            </a:r>
            <a:r>
              <a:rPr lang="ru-RU" dirty="0" err="1"/>
              <a:t>Поршер</a:t>
            </a:r>
            <a:r>
              <a:rPr lang="ru-RU" dirty="0"/>
              <a:t>, а в Эрмитаже можно увидеть целых четыре экземпляра. Технику Сен-</a:t>
            </a:r>
            <a:r>
              <a:rPr lang="ru-RU" dirty="0" err="1"/>
              <a:t>Поршер</a:t>
            </a:r>
            <a:r>
              <a:rPr lang="ru-RU" dirty="0"/>
              <a:t> (названную так по предполагаемому месту происхождения) можно схематически описать так: обыкновенную глину помещали в формы, а затем металлическими матрицами на формах выдавливался орнамент (сколько орнаментов столько и матриц), потом выемки заполнялись глиной контрастного цвета, изделие покрывалось прозрачной глазурью и обжигалось в печи. После обжига добавлялась декоративная роспись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cap="none" smtClean="0">
                <a:cs typeface="Tunga" pitchFamily="34" charset="0"/>
              </a:rPr>
              <a:t>КОЛЛЕКЦИЯ ФРАНЦУЗСКОГО ПРИКЛАДНОГО ИСКУССТВА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5"/>
          <p:cNvSpPr>
            <a:spLocks noGrp="1"/>
          </p:cNvSpPr>
          <p:nvPr>
            <p:ph sz="quarter" idx="13"/>
          </p:nvPr>
        </p:nvSpPr>
        <p:spPr>
          <a:xfrm>
            <a:off x="395288" y="188913"/>
            <a:ext cx="8004175" cy="1703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/>
              <a:t>Государственный Эрмитаж</a:t>
            </a:r>
            <a:r>
              <a:rPr lang="ru-RU" altLang="ru-RU" dirty="0" smtClean="0"/>
              <a:t> в Санкт-Петербурге — один из крупнейших в России и мире художественных и культурно-исторических музеев.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00808"/>
            <a:ext cx="6948264" cy="4634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132856"/>
            <a:ext cx="5688632" cy="2532135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8313" y="4868863"/>
            <a:ext cx="8074025" cy="151765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Если вы пройдете по анфиладе парадных комнат вдоль Невы, то попадете на запасную половину в комнаты с жилыми интерьерами ‒ тут и строго классические интерьеры, и гостиные, оформленные в стиле историзма, и </a:t>
            </a:r>
            <a:r>
              <a:rPr lang="ru-RU" dirty="0" err="1"/>
              <a:t>рокайливо</a:t>
            </a:r>
            <a:r>
              <a:rPr lang="ru-RU" dirty="0"/>
              <a:t>-затейливая мебель, и мебель ар-</a:t>
            </a:r>
            <a:r>
              <a:rPr lang="ru-RU" dirty="0" err="1"/>
              <a:t>деко</a:t>
            </a:r>
            <a:r>
              <a:rPr lang="ru-RU" dirty="0"/>
              <a:t>, и готическая деревянная двухъярусная библиотека Николая II со старинными фолиантами, с легкостью погружающая вас в атмосферу Средневековья.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600" cap="none" smtClean="0">
                <a:cs typeface="Tunga" pitchFamily="34" charset="0"/>
              </a:rPr>
              <a:t>ЭКСПОЗИЦИЯ «ХУДОЖЕСТВЕННОЕ УБРАНСТВО РУССКОГО ИНТЕРЬЕРА XIХ - НАЧАЛА ХХ ВВ.»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88840"/>
            <a:ext cx="5187392" cy="2309022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950" y="4437063"/>
            <a:ext cx="8928100" cy="2344737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 нескольких залах экспозиции «Дальний Восток и Центральная Азия» размещены частично утраченные, частично восстановленные при помощи компьютерных технологий настенные фрески, возраст которых насчитывает не одну сотню лет. Они представляют невероятно утонченное искусство росписей пещерных и наземных буддистских храмов из </a:t>
            </a:r>
            <a:r>
              <a:rPr lang="ru-RU" dirty="0" err="1"/>
              <a:t>Карашарского</a:t>
            </a:r>
            <a:r>
              <a:rPr lang="ru-RU" dirty="0"/>
              <a:t>, </a:t>
            </a:r>
            <a:r>
              <a:rPr lang="ru-RU" dirty="0" err="1"/>
              <a:t>Турфанского</a:t>
            </a:r>
            <a:r>
              <a:rPr lang="ru-RU" dirty="0"/>
              <a:t> и </a:t>
            </a:r>
            <a:r>
              <a:rPr lang="ru-RU" dirty="0" err="1"/>
              <a:t>Кучарского</a:t>
            </a:r>
            <a:r>
              <a:rPr lang="ru-RU" dirty="0"/>
              <a:t> оазисов, расположенных по маршруту Великого Шёлкового пути. Фрески служат уникальным свидетельством единства буддийского мира в Индии, Центральной Азии и Китае </a:t>
            </a:r>
            <a:r>
              <a:rPr lang="ru-RU" dirty="0" err="1"/>
              <a:t>домонгольского</a:t>
            </a:r>
            <a:r>
              <a:rPr lang="ru-RU" dirty="0"/>
              <a:t> периода. Несколько лет назад часть фресок из коллекции была перевезена в реставрационно-</a:t>
            </a:r>
            <a:r>
              <a:rPr lang="ru-RU" dirty="0" err="1"/>
              <a:t>хранительский</a:t>
            </a:r>
            <a:r>
              <a:rPr lang="ru-RU" dirty="0"/>
              <a:t> центр «Старая деревня», где они теперь и выставлены.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600" cap="none" smtClean="0">
                <a:cs typeface="Tunga" pitchFamily="34" charset="0"/>
              </a:rPr>
              <a:t>ФРЕСКИ ИЗ БУДДИСТСКИХ ПЕЩЕРНЫХ И НАЗЕМНЫХ ХРАМОВ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20888"/>
            <a:ext cx="4367508" cy="3504658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64075" y="2020888"/>
            <a:ext cx="4084638" cy="42164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Работы </a:t>
            </a:r>
            <a:r>
              <a:rPr lang="ru-RU" dirty="0"/>
              <a:t>импрессионистов (Моне, Ренуар, Дега, </a:t>
            </a:r>
            <a:r>
              <a:rPr lang="ru-RU" dirty="0" err="1"/>
              <a:t>Сислей</a:t>
            </a:r>
            <a:r>
              <a:rPr lang="ru-RU" dirty="0"/>
              <a:t>, </a:t>
            </a:r>
            <a:r>
              <a:rPr lang="ru-RU" dirty="0" err="1"/>
              <a:t>Писарро</a:t>
            </a:r>
            <a:r>
              <a:rPr lang="ru-RU" dirty="0"/>
              <a:t>) представлены на третьем этаже Зимнего дворца. Одна из истинных жемчужин коллекции ‒ полотно Клода Моне «Дама в саду </a:t>
            </a:r>
            <a:r>
              <a:rPr lang="ru-RU" dirty="0" err="1"/>
              <a:t>Сент-Адресс</a:t>
            </a:r>
            <a:r>
              <a:rPr lang="ru-RU" dirty="0"/>
              <a:t>» (</a:t>
            </a:r>
            <a:r>
              <a:rPr lang="ru-RU" dirty="0" err="1"/>
              <a:t>Claude</a:t>
            </a:r>
            <a:r>
              <a:rPr lang="ru-RU" dirty="0"/>
              <a:t> </a:t>
            </a:r>
            <a:r>
              <a:rPr lang="ru-RU" dirty="0" err="1"/>
              <a:t>Monet</a:t>
            </a:r>
            <a:r>
              <a:rPr lang="ru-RU" dirty="0"/>
              <a:t>, </a:t>
            </a:r>
            <a:r>
              <a:rPr lang="ru-RU" dirty="0" err="1"/>
              <a:t>Femme</a:t>
            </a:r>
            <a:r>
              <a:rPr lang="ru-RU" dirty="0"/>
              <a:t> </a:t>
            </a:r>
            <a:r>
              <a:rPr lang="ru-RU" dirty="0" err="1"/>
              <a:t>au</a:t>
            </a:r>
            <a:r>
              <a:rPr lang="ru-RU" dirty="0"/>
              <a:t> </a:t>
            </a:r>
            <a:r>
              <a:rPr lang="ru-RU" dirty="0" err="1"/>
              <a:t>jardin</a:t>
            </a:r>
            <a:r>
              <a:rPr lang="ru-RU" dirty="0"/>
              <a:t>, 1867). По наряду девушки можно наверняка определить год написания картины ‒ именно тогда вошли в моду подобные платья. И именно это произведение украшало обложку каталога выставки работ Моне со всего мира, которая проходила несколько лет назад в Париже в Гранд Пале. Коллекция также изобилует работами постимпрессионистов </a:t>
            </a:r>
            <a:r>
              <a:rPr lang="ru-RU" dirty="0" err="1"/>
              <a:t>Сезана</a:t>
            </a:r>
            <a:r>
              <a:rPr lang="ru-RU" dirty="0"/>
              <a:t>, Гогена, Ван Гога и других французских художников начала XX века: Матисса, Дерена, Пикассо, Марке, </a:t>
            </a:r>
            <a:r>
              <a:rPr lang="ru-RU" dirty="0" err="1"/>
              <a:t>Валлотона</a:t>
            </a:r>
            <a:r>
              <a:rPr lang="ru-RU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cap="none" smtClean="0">
                <a:cs typeface="Tunga" pitchFamily="34" charset="0"/>
              </a:rPr>
              <a:t>КОЛЛЕКЦИЯ ИМПРЕССИОНИСТОВ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92896"/>
            <a:ext cx="4317622" cy="2880320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64075" y="2020888"/>
            <a:ext cx="4022725" cy="40052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Как все дороги идут в Рим, так и все пути по Эрмитажу идут через Павильонный зал со знаменитыми часами, знакомыми всем по заставке телеканала «Культура». Дивной красоты павлин был выполнен модным в те времена английским мастером Джеймсом Коксом, приобретен князем Григорием Потемкиным-Таврическим в подарок Екатерине Великой, доставлен в Петербург в разобранном виде и уже на месте собран Иваном Кулибиным.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cap="none" smtClean="0">
                <a:cs typeface="Tunga" pitchFamily="34" charset="0"/>
              </a:rPr>
              <a:t>ПАВИЛЬОННЫЙ ЗАЛ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132856"/>
            <a:ext cx="5500228" cy="2448272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39750" y="4797425"/>
            <a:ext cx="8208963" cy="180022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Привычный путь из Тронного зала лежит прямиком к часам с павлином, что сразу по галерее с прикладным искусством Средневековья налево. А вот если повернуть направо и немного прогуляться, то можно увидеть очень интересную коллекцию нидерландской живописи XVI-XVII вв. Так, например, здесь представлен алтарный образ Жана </a:t>
            </a:r>
            <a:r>
              <a:rPr lang="ru-RU" dirty="0" err="1"/>
              <a:t>Белльгамба</a:t>
            </a:r>
            <a:r>
              <a:rPr lang="ru-RU" dirty="0"/>
              <a:t>, посвященный Благовещению. Находящийся когда-то во владениях церкви, триптих ценен тем, что дошел в полном составе до наших дней.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cap="none" smtClean="0">
                <a:cs typeface="Tunga" pitchFamily="34" charset="0"/>
              </a:rPr>
              <a:t>НИДЕРЛАНДСКАЯ ЖИВОПИСЬ </a:t>
            </a:r>
            <a:r>
              <a:rPr lang="en-US" altLang="ru-RU" cap="none" smtClean="0">
                <a:cs typeface="Tunga" pitchFamily="34" charset="0"/>
              </a:rPr>
              <a:t>XVI-XVII </a:t>
            </a:r>
            <a:r>
              <a:rPr lang="ru-RU" altLang="ru-RU" cap="none" smtClean="0">
                <a:cs typeface="Tunga" pitchFamily="34" charset="0"/>
              </a:rPr>
              <a:t>ВВ.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31" y="2020888"/>
            <a:ext cx="4005262" cy="4216424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716463" y="1844675"/>
            <a:ext cx="4300537" cy="47529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/>
              <a:t>В настоящее время в мире насчитывается 14 сохранившихся работ кисти прославленного живописца эпохи Возрождения Леонардо да Винчи. В Эрмитаже находятся две картины его неоспоримого авторства ‒ «Мадонна Бенуа» и «Мадонна </a:t>
            </a:r>
            <a:r>
              <a:rPr lang="ru-RU" sz="1400" dirty="0" err="1"/>
              <a:t>Литта</a:t>
            </a:r>
            <a:r>
              <a:rPr lang="ru-RU" sz="1400" dirty="0"/>
              <a:t>». И это огромное богатство! Выдающийся художник, гуманист, изобретатель, архитектор, ученый, писатель, одним словом, гений ‒ Леонардо да Винчи является краеугольным камнем всего искусства европейского Ренессанса. Именно он положил традицию масляной живописи (до этого использовалась все больше темпера ‒ смесь натуральных цветных пигментов и яичного желтка), он же зародил треугольную композицию картины, в которую встраивалась Мадонна с младенцем и окружающие их святые и ангелы. Также обязательно обратите внимание на шесть дверей этого зала, инкрустированных золоченными металлическими деталями и черепаховым панцирем.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cap="none" smtClean="0">
                <a:cs typeface="Tunga" pitchFamily="34" charset="0"/>
              </a:rPr>
              <a:t>МАДОННЫ ЛЕОНАРДО ДА ВИНЧИ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060848"/>
            <a:ext cx="5176685" cy="2304256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611188" y="4797425"/>
            <a:ext cx="7931150" cy="1516063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Парадная лестница Нового Эрмитажа поднимается от исторического входа в музей с Миллионной улицы, а ее крыльцо оформляют десять атлантов из серого </a:t>
            </a:r>
            <a:r>
              <a:rPr lang="ru-RU" dirty="0" err="1"/>
              <a:t>сердобольского</a:t>
            </a:r>
            <a:r>
              <a:rPr lang="ru-RU" dirty="0"/>
              <a:t> гранита. Атланты изготавливались под руководством русского скульптура </a:t>
            </a:r>
            <a:r>
              <a:rPr lang="ru-RU" dirty="0" err="1"/>
              <a:t>Теребенева</a:t>
            </a:r>
            <a:r>
              <a:rPr lang="ru-RU" dirty="0"/>
              <a:t>, отсюда и второе название лестницы. Когда-то с этого крыльца начинался маршрут первых посетителей музея (вплоть до середины двадцатых годов прошлого века). По традиции ‒ на удачу и чтобы вернуться ‒ нужно потереть пятку любого из атлантов.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600" cap="none" smtClean="0">
                <a:cs typeface="Tunga" pitchFamily="34" charset="0"/>
              </a:rPr>
              <a:t>ТЕРЕБЕНЕВСКАЯ (ПАРАДНАЯ) ЛЕСТНИЦА И ПОРТИК С АТЛАНТАМИ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060848"/>
            <a:ext cx="4360440" cy="4360440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64075" y="2020888"/>
            <a:ext cx="4371975" cy="4503737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Мимо этого зала не удастся пройти, «Блудный сын» ‒ одна из последних и самых известных картин Рембрандта ‒ обозначен на всех планах и путеводителях, и перед ним, также как перед парижской «Джокондой», всегда собираются целые толпы. Картина </a:t>
            </a:r>
            <a:r>
              <a:rPr lang="ru-RU" dirty="0" err="1"/>
              <a:t>бликует</a:t>
            </a:r>
            <a:r>
              <a:rPr lang="ru-RU" dirty="0"/>
              <a:t>, и хорошенько ее рассмотреть можно разве лишь с поднятой головой, или чуть издалека ‒ с площадки Советской лестницы (названной так не в честь страны Советов, а в честь Государственного совета, собиравшегося рядом, в зале на первом этаже). Эрмитаж обладает второй по величине коллекцией картин Рембрандта, и соперничать с ней может лишь музей Рембрандта в Амстердаме.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cap="none" smtClean="0">
                <a:cs typeface="Tunga" pitchFamily="34" charset="0"/>
              </a:rPr>
              <a:t>ЗАЛ РЕМБРАНДТА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204864"/>
            <a:ext cx="5184576" cy="2307768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23850" y="4652963"/>
            <a:ext cx="8496300" cy="201612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Эрмитажная галерея, являющаяся копией галереи из дворца Папы Римского в Ватикане, была расписана по эскизам Рафаэля учениками из его мастерской и воспроизведена в Петербурге по желанию Екатерины II. Стены расписаны причудливыми орнаментами, на которые Рафаэля вдохновили античные росписи, так называемые «гротески» (от слова грот ‒ пещера), украшавшие интерьеры дворца римского императора Нерона, руины которого были найдены под землей в XV 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cap="none" smtClean="0">
                <a:cs typeface="Tunga" pitchFamily="34" charset="0"/>
              </a:rPr>
              <a:t>ЛОДЖИИ РАФАЭЛЯ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564904"/>
            <a:ext cx="4552073" cy="2742346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859338" y="2060575"/>
            <a:ext cx="4176712" cy="453707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Широкоформатные полотна кисти голландского художника во всем великолепии и сочных, колоритных деталях изображают рыбные, мясные и фруктовые лавки. Полотна предназначались для украшения парадной столовой во дворце одного епископа, заказавшего художнику написание данных произведений. Несмотря на то, что </a:t>
            </a:r>
            <a:r>
              <a:rPr lang="ru-RU" dirty="0" err="1"/>
              <a:t>Снейдерс</a:t>
            </a:r>
            <a:r>
              <a:rPr lang="ru-RU" dirty="0"/>
              <a:t> работал в стиле натюрморта ‒ дословно, «мертвой природы», он представил на своих картинах живой, цветущий мир, а также людей, служащих лишь декорациями к изображениям радующих желудок и взор прилавков с аппетитными и соблазнительными овощами, рыбой и дичью.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cap="none" smtClean="0">
                <a:cs typeface="Tunga" pitchFamily="34" charset="0"/>
              </a:rPr>
              <a:t>«ЛАВКИ» СНЕЙДЕРСА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sz="quarter" idx="13"/>
          </p:nvPr>
        </p:nvSpPr>
        <p:spPr>
          <a:xfrm>
            <a:off x="395288" y="115888"/>
            <a:ext cx="8229600" cy="1441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Эрмитаж возник в 1764 как частное собрание Екатерины </a:t>
            </a:r>
            <a:r>
              <a:rPr lang="en-US" altLang="ru-RU" dirty="0" smtClean="0"/>
              <a:t>II</a:t>
            </a:r>
            <a:r>
              <a:rPr lang="ru-RU" altLang="ru-RU" dirty="0" smtClean="0"/>
              <a:t>, после того как в Берлине она приобрела коллекцию из 225 голландских и фламандских художников.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571749"/>
            <a:ext cx="502665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26" y="2571749"/>
            <a:ext cx="3707994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04864"/>
            <a:ext cx="4005262" cy="4005262"/>
          </a:xfrm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64075" y="1844675"/>
            <a:ext cx="4300538" cy="4897438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</a:t>
            </a:r>
            <a:r>
              <a:rPr lang="ru-RU" dirty="0"/>
              <a:t>Эрмитаже находится ценная, внушительная коллекция испанской живописи. Ценная уже просто потому, что до Наполеона Испания была очень религиозным, замкнутым государством, и картины местных художников почти не продавались за пределы страны. XVI-XVII столетия ‒ это «золотой век» испанской живописи, и одним из его выдающихся мастеров был Диего Веласкес ‒ придворный художник Филиппа VI. Его «Завтрак» выполнен в типичном для того времени жанре «</a:t>
            </a:r>
            <a:r>
              <a:rPr lang="ru-RU" dirty="0" err="1"/>
              <a:t>бодегона</a:t>
            </a:r>
            <a:r>
              <a:rPr lang="ru-RU" dirty="0"/>
              <a:t>» ‒ пара-тройка людей располагается в трактире или кухонном помещении, но основное внимание уделяется натюрморту ‒ еде, столовой утвари, нехитрой посуде. «Завтрак» Веласкеса удивляет своим визуальным обманом, оптическим эффектом ‒ на первый взгляд кажется, что на картине изображено четверо людей, но при ближайшем рассмотрении оказывается, что трое. И это все воротник-шалун, парящий в воздухе, словно тайный участник собрания. Три персонажа, три разных возраста и стол, сервированный на одну персону едой, имеющей особое значение: гранат ‒ символ воскрешения Христа, хлеб ‒ плоть Его, и моллюски, что опять отсылает нас к образу воскрешения. Мастер королевских портретов и инфант Веласкес умел наделять обыденные, простые вещи и сюжеты определенными знаками.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cap="none" smtClean="0">
                <a:cs typeface="Tunga" pitchFamily="34" charset="0"/>
              </a:rPr>
              <a:t>ДИЕГО ВЕЛАСКЕС ‒ «ЗАВТРАК»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4530725"/>
            <a:ext cx="8964613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n-lt"/>
              </a:rPr>
              <a:t>В настоящее время коллекция Эрмитажа насчитывает более 3 000 000 экспонатов: 15 000 картин, 12 000 скульптур, 600 000 графических произведений, свыше 600 000 археологических памятников, свыше 1 000 000 монет и медалей, 224 000 памятников прикладного искусства. Подсчитано, что для того чтобы увидеть каждый экспонат, постояв у каждого одну минуту, понадобится 8 лет. Чтобы увидеть все экспозиции, понадобится пройти более 20 километров.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" y="332656"/>
            <a:ext cx="9144000" cy="39812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2348880"/>
            <a:ext cx="396044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       Спасибо </a:t>
            </a:r>
          </a:p>
          <a:p>
            <a:pPr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 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sz="quarter" idx="13"/>
          </p:nvPr>
        </p:nvSpPr>
        <p:spPr>
          <a:xfrm>
            <a:off x="250825" y="188913"/>
            <a:ext cx="8364538" cy="1198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Государственный Эрмитаж занимает пять величественных зданий вдоль набережной реки Невы в самом центре Петербурга: Зимний дворец, Малый, Большой и Новый Эрмитаж, Эрмитажный театр.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661" y="1772816"/>
            <a:ext cx="6648655" cy="444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7287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500" dirty="0" smtClean="0"/>
              <a:t>Эрмитаж - один из крупнейших художественных музеев мира, экспозиция которого расположена в более, чем 350 залах. Особое место занимают парадные интерьеры дворца. </a:t>
            </a:r>
            <a:r>
              <a:rPr lang="ru-RU" altLang="ru-RU" sz="1500" dirty="0"/>
              <a:t>Строения, в которых располагаются многочисленные коллекции Эрмитажа, уже представляют собой огромную культурную и историческую </a:t>
            </a:r>
            <a:r>
              <a:rPr lang="ru-RU" altLang="ru-RU" sz="1500" dirty="0" smtClean="0"/>
              <a:t>значимость. Все </a:t>
            </a:r>
            <a:r>
              <a:rPr lang="ru-RU" altLang="ru-RU" sz="1500" dirty="0"/>
              <a:t>пять эрмитажных зданий объединены друг с другом внутренними переходами, коридорами, лестницами и галереями.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72816"/>
            <a:ext cx="727457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quarter" idx="13"/>
          </p:nvPr>
        </p:nvSpPr>
        <p:spPr>
          <a:xfrm>
            <a:off x="323850" y="115888"/>
            <a:ext cx="8362950" cy="13049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Ведущее место в этом великолепном архитектурном ансамбле занимает Зимний дворец, созданный по проекту архитектора Б. Растрелли в 1754-1762 годах и ставший официальной резиденцией российских монархов.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48" y="1804979"/>
            <a:ext cx="7022554" cy="465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5" y="216516"/>
            <a:ext cx="4873000" cy="27363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081" y="1700808"/>
            <a:ext cx="4399056" cy="4104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" y="3356992"/>
            <a:ext cx="4699596" cy="303580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547813" y="2947988"/>
            <a:ext cx="3222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Петровский (или Малый тронный) зал.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419475" y="6375400"/>
            <a:ext cx="125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Гербовый зал.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7451725" y="5848350"/>
            <a:ext cx="1560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Георгиевский зал.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60350"/>
            <a:ext cx="4025900" cy="5900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u="sng" dirty="0" smtClean="0"/>
              <a:t>Малый Эрмитаж.</a:t>
            </a:r>
            <a:endParaRPr lang="ru-RU" altLang="ru-RU" sz="3200" u="sng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Малый Эрмитаж в 1764–1767 годах специально построен для размещения художественной коллекции по приказу Екатерины II. В нем была основана знаменитая Русская библиотека, собранная императрицей. По задумке архитектора Ж.Б. </a:t>
            </a:r>
            <a:r>
              <a:rPr lang="ru-RU" altLang="ru-RU" dirty="0" err="1" smtClean="0"/>
              <a:t>Валлен-Деламота</a:t>
            </a:r>
            <a:r>
              <a:rPr lang="ru-RU" altLang="ru-RU" dirty="0" smtClean="0"/>
              <a:t> Малый Эрмитаж примыкает к Зимнему дворцу.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432" y="836712"/>
            <a:ext cx="4956904" cy="532462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996952"/>
            <a:ext cx="5914510" cy="32340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90" y="332656"/>
            <a:ext cx="3107449" cy="383839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6100" y="1196975"/>
            <a:ext cx="3173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Constantia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Constantia" pitchFamily="18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Механические часы «Павлин»</a:t>
            </a:r>
          </a:p>
          <a:p>
            <a:pPr algn="l" eaLnBrk="1" hangingPunct="1">
              <a:spcBef>
                <a:spcPct val="0"/>
              </a:spcBef>
              <a:buClrTx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         Павильонный зал.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334</TotalTime>
  <Words>2070</Words>
  <Application>Microsoft Office PowerPoint</Application>
  <PresentationFormat>Экран (4:3)</PresentationFormat>
  <Paragraphs>67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Constantia</vt:lpstr>
      <vt:lpstr>Tunga</vt:lpstr>
      <vt:lpstr>Tahoma</vt:lpstr>
      <vt:lpstr>Calibri</vt:lpstr>
      <vt:lpstr>Garamond</vt:lpstr>
      <vt:lpstr>Times New Roman</vt:lpstr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ЭРМИТАЖНЫЙ ТЕАТР.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15 «ЖЕМЧУЖИН» КОЛЛЕКЦИИ ЭРМИТАЖА</vt:lpstr>
      <vt:lpstr>ПАЗЫРЫКСКИЙ КУРГАН </vt:lpstr>
      <vt:lpstr>ГАЛЕРЕЯ ПОРТРЕТОВ ИМПЕРАТОРСКОЙ ДИНАСТИИ РОМАНОВЫХ </vt:lpstr>
      <vt:lpstr>КОЛЛЕКЦИЯ ФРАНЦУЗСКОГО ПРИКЛАДНОГО ИСКУССТВА </vt:lpstr>
      <vt:lpstr>ЭКСПОЗИЦИЯ «ХУДОЖЕСТВЕННОЕ УБРАНСТВО РУССКОГО ИНТЕРЬЕРА XIХ - НАЧАЛА ХХ ВВ.» </vt:lpstr>
      <vt:lpstr>ФРЕСКИ ИЗ БУДДИСТСКИХ ПЕЩЕРНЫХ И НАЗЕМНЫХ ХРАМОВ </vt:lpstr>
      <vt:lpstr>КОЛЛЕКЦИЯ ИМПРЕССИОНИСТОВ </vt:lpstr>
      <vt:lpstr>ПАВИЛЬОННЫЙ ЗАЛ </vt:lpstr>
      <vt:lpstr>НИДЕРЛАНДСКАЯ ЖИВОПИСЬ XVI-XVII ВВ. </vt:lpstr>
      <vt:lpstr>МАДОННЫ ЛЕОНАРДО ДА ВИНЧИ </vt:lpstr>
      <vt:lpstr>ТЕРЕБЕНЕВСКАЯ (ПАРАДНАЯ) ЛЕСТНИЦА И ПОРТИК С АТЛАНТАМИ </vt:lpstr>
      <vt:lpstr>ЗАЛ РЕМБРАНДТА </vt:lpstr>
      <vt:lpstr>ЛОДЖИИ РАФАЭЛЯ </vt:lpstr>
      <vt:lpstr>«ЛАВКИ» СНЕЙДЕРСА </vt:lpstr>
      <vt:lpstr>ДИЕГО ВЕЛАСКЕС ‒ «ЗАВТРАК»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Эрмитаж</dc:title>
  <dc:creator>Sam</dc:creator>
  <cp:lastModifiedBy>Надежда</cp:lastModifiedBy>
  <cp:revision>36</cp:revision>
  <dcterms:created xsi:type="dcterms:W3CDTF">2009-04-08T17:21:06Z</dcterms:created>
  <dcterms:modified xsi:type="dcterms:W3CDTF">2021-12-29T07:58:54Z</dcterms:modified>
</cp:coreProperties>
</file>