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94" r:id="rId3"/>
    <p:sldId id="257" r:id="rId4"/>
    <p:sldId id="258" r:id="rId5"/>
    <p:sldId id="259" r:id="rId6"/>
    <p:sldId id="260" r:id="rId7"/>
    <p:sldId id="262" r:id="rId8"/>
    <p:sldId id="266" r:id="rId9"/>
    <p:sldId id="264" r:id="rId10"/>
    <p:sldId id="265" r:id="rId11"/>
    <p:sldId id="267" r:id="rId12"/>
    <p:sldId id="268" r:id="rId13"/>
    <p:sldId id="269" r:id="rId14"/>
    <p:sldId id="271" r:id="rId15"/>
    <p:sldId id="274" r:id="rId16"/>
    <p:sldId id="273" r:id="rId17"/>
    <p:sldId id="275" r:id="rId18"/>
    <p:sldId id="292" r:id="rId19"/>
    <p:sldId id="270" r:id="rId20"/>
    <p:sldId id="276" r:id="rId21"/>
    <p:sldId id="279" r:id="rId22"/>
    <p:sldId id="289" r:id="rId23"/>
    <p:sldId id="278" r:id="rId24"/>
    <p:sldId id="281" r:id="rId25"/>
    <p:sldId id="288" r:id="rId26"/>
    <p:sldId id="282" r:id="rId27"/>
    <p:sldId id="290" r:id="rId28"/>
    <p:sldId id="284" r:id="rId29"/>
    <p:sldId id="285" r:id="rId30"/>
    <p:sldId id="286" r:id="rId31"/>
    <p:sldId id="287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6A0-3FCD-4065-BF93-47DDBBA84ACA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7DC965-F276-4D73-B3C6-9123FF25A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6A0-3FCD-4065-BF93-47DDBBA84ACA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965-F276-4D73-B3C6-9123FF25A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6A0-3FCD-4065-BF93-47DDBBA84ACA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965-F276-4D73-B3C6-9123FF25A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1FA6A0-3FCD-4065-BF93-47DDBBA84ACA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37DC965-F276-4D73-B3C6-9123FF25A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6A0-3FCD-4065-BF93-47DDBBA84ACA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965-F276-4D73-B3C6-9123FF25A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6A0-3FCD-4065-BF93-47DDBBA84ACA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965-F276-4D73-B3C6-9123FF25A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965-F276-4D73-B3C6-9123FF25A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6A0-3FCD-4065-BF93-47DDBBA84ACA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6A0-3FCD-4065-BF93-47DDBBA84ACA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965-F276-4D73-B3C6-9123FF25A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6A0-3FCD-4065-BF93-47DDBBA84ACA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965-F276-4D73-B3C6-9123FF25A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1FA6A0-3FCD-4065-BF93-47DDBBA84ACA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7DC965-F276-4D73-B3C6-9123FF25A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6A0-3FCD-4065-BF93-47DDBBA84ACA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7DC965-F276-4D73-B3C6-9123FF25A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61FA6A0-3FCD-4065-BF93-47DDBBA84ACA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37DC965-F276-4D73-B3C6-9123FF25A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69;&#1083;&#1089;&#1080;\Desktop\200%20&#1083;&#1077;&#1090;%20&#1051;&#1077;&#1088;&#1084;&#1086;&#1085;&#1086;&#1074;&#1091;-&#1084;&#1077;&#1088;&#1086;&#1087;&#1088;&#1080;&#1103;&#1090;&#1080;&#1077;\&#1064;&#1086;&#1087;&#1077;&#1085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5.wmf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8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7.bin"/><Relationship Id="rId2" Type="http://schemas.openxmlformats.org/officeDocument/2006/relationships/audio" Target="file:///C:\Users\&#1069;&#1083;&#1089;&#1080;\Desktop\200%20&#1083;&#1077;&#1090;%20&#1051;&#1077;&#1088;&#1084;&#1086;&#1085;&#1086;&#1074;&#1091;-&#1084;&#1077;&#1088;&#1086;&#1087;&#1088;&#1080;&#1103;&#1090;&#1080;&#1077;\&#1057;&#1077;&#1085;-&#1057;&#1072;&#1085;&#1089;%20-%20&#1051;&#1077;&#1073;&#1077;&#1076;&#1100;.mp3" TargetMode="Externa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7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69;&#1083;&#1089;&#1080;\Desktop\200%20&#1083;&#1077;&#1090;%20&#1051;&#1077;&#1088;&#1084;&#1086;&#1085;&#1086;&#1074;&#1091;-&#1084;&#1077;&#1088;&#1086;&#1087;&#1088;&#1080;&#1103;&#1090;&#1080;&#1077;\&#1040;&#1088;&#1072;&#1084;%20&#1061;&#1072;&#1095;&#1072;&#1090;&#1091;&#1088;&#1103;&#1085;%20-%20&#1042;&#1072;&#1083;&#1100;&#1089;%20(&#1052;&#1072;&#1089;&#1082;&#1072;&#1088;&#1072;&#1076;).mp3" TargetMode="Externa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69;&#1083;&#1089;&#1080;\Desktop\200%20&#1083;&#1077;&#1090;%20&#1051;&#1077;&#1088;&#1084;&#1086;&#1085;&#1086;&#1074;&#1091;-&#1084;&#1077;&#1088;&#1086;&#1087;&#1088;&#1080;&#1103;&#1090;&#1080;&#1077;\&#1040;&#1088;&#1072;&#1084;%20&#1061;&#1072;&#1095;&#1072;&#1090;&#1091;&#1088;&#1103;&#1085;%20-%20&#1042;&#1072;&#1083;&#1100;&#1089;%20(&#1052;&#1072;&#1089;&#1082;&#1072;&#1088;&#1072;&#1076;).mp3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528" y="4005263"/>
            <a:ext cx="8820472" cy="165576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ДЛЯ 6 КЛАССОВ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МБОУ ГИМНАЗИЯ № 16</a:t>
            </a:r>
          </a:p>
          <a:p>
            <a:pPr algn="l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УЧИТЕЛЬ МАТЕМАТИКИ</a:t>
            </a:r>
          </a:p>
          <a:p>
            <a:pPr algn="l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    ГАМАОНОВА ЕЛЕНА МУРАТБЕКОВНА</a:t>
            </a:r>
          </a:p>
          <a:p>
            <a:pPr algn="l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Г. ВЛАДИКАВКАЗ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8529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</a:rPr>
              <a:t>Литературно-математическая игра «</a:t>
            </a:r>
            <a:r>
              <a:rPr lang="ru-RU" sz="5000" dirty="0" err="1">
                <a:solidFill>
                  <a:schemeClr val="bg1"/>
                </a:solidFill>
              </a:rPr>
              <a:t>брейн</a:t>
            </a:r>
            <a:r>
              <a:rPr lang="ru-RU" sz="5000" dirty="0">
                <a:solidFill>
                  <a:schemeClr val="bg1"/>
                </a:solidFill>
              </a:rPr>
              <a:t> - ринг» </a:t>
            </a:r>
            <a:br>
              <a:rPr lang="ru-RU" sz="5000" dirty="0">
                <a:solidFill>
                  <a:schemeClr val="bg1"/>
                </a:solidFill>
              </a:rPr>
            </a:br>
            <a:r>
              <a:rPr lang="ru-RU" sz="5000" dirty="0">
                <a:solidFill>
                  <a:schemeClr val="bg1"/>
                </a:solidFill>
              </a:rPr>
              <a:t>ко </a:t>
            </a:r>
            <a:r>
              <a:rPr lang="ru-RU" sz="5000">
                <a:solidFill>
                  <a:schemeClr val="bg1"/>
                </a:solidFill>
              </a:rPr>
              <a:t>дню рождения</a:t>
            </a:r>
            <a:br>
              <a:rPr lang="ru-RU" sz="5000">
                <a:solidFill>
                  <a:schemeClr val="bg1"/>
                </a:solidFill>
              </a:rPr>
            </a:br>
            <a:r>
              <a:rPr lang="ru-RU" sz="5000">
                <a:solidFill>
                  <a:schemeClr val="bg1"/>
                </a:solidFill>
              </a:rPr>
              <a:t> </a:t>
            </a:r>
            <a:r>
              <a:rPr lang="ru-RU" sz="5000" dirty="0">
                <a:solidFill>
                  <a:schemeClr val="bg1"/>
                </a:solidFill>
              </a:rPr>
              <a:t>М.Ю.Лермонтова</a:t>
            </a:r>
          </a:p>
        </p:txBody>
      </p:sp>
      <p:pic>
        <p:nvPicPr>
          <p:cNvPr id="5" name="Шоп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0" y="4941168"/>
            <a:ext cx="9144000" cy="1727920"/>
          </a:xfrm>
        </p:spPr>
        <p:txBody>
          <a:bodyPr/>
          <a:lstStyle/>
          <a:p>
            <a:pPr algn="l">
              <a:lnSpc>
                <a:spcPct val="150000"/>
              </a:lnSpc>
              <a:buNone/>
            </a:pPr>
            <a:r>
              <a:rPr lang="ru-RU" sz="4000" dirty="0"/>
              <a:t>  1) Смерти	   2) Родине 	    3) Разлуке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838200" y="-674688"/>
            <a:ext cx="8305800" cy="4895851"/>
          </a:xfrm>
        </p:spPr>
        <p:txBody>
          <a:bodyPr/>
          <a:lstStyle/>
          <a:p>
            <a:pPr algn="l"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</a:rPr>
              <a:t>1)  </a:t>
            </a:r>
            <a:r>
              <a:rPr lang="ru-RU" dirty="0" err="1">
                <a:solidFill>
                  <a:schemeClr val="bg1"/>
                </a:solidFill>
              </a:rPr>
              <a:t>х</a:t>
            </a:r>
            <a:r>
              <a:rPr lang="ru-RU" dirty="0">
                <a:solidFill>
                  <a:schemeClr val="bg1"/>
                </a:solidFill>
              </a:rPr>
              <a:t> – 8  =  </a:t>
            </a:r>
            <a:r>
              <a:rPr lang="ru-RU" sz="6000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                      </a:t>
            </a:r>
            <a:r>
              <a:rPr lang="ru-RU" dirty="0" err="1">
                <a:solidFill>
                  <a:schemeClr val="bg1"/>
                </a:solidFill>
              </a:rPr>
              <a:t>х</a:t>
            </a:r>
            <a:r>
              <a:rPr lang="ru-RU" dirty="0">
                <a:solidFill>
                  <a:schemeClr val="bg1"/>
                </a:solidFill>
              </a:rPr>
              <a:t> = </a:t>
            </a:r>
            <a:r>
              <a:rPr lang="ru-RU" sz="4400" dirty="0">
                <a:solidFill>
                  <a:schemeClr val="bg1"/>
                </a:solidFill>
              </a:rPr>
              <a:t>8,5</a:t>
            </a:r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2)           -       =                 </a:t>
            </a:r>
            <a:r>
              <a:rPr lang="ru-RU" dirty="0" err="1">
                <a:solidFill>
                  <a:schemeClr val="bg1"/>
                </a:solidFill>
              </a:rPr>
              <a:t>х</a:t>
            </a:r>
            <a:r>
              <a:rPr lang="ru-RU" dirty="0">
                <a:solidFill>
                  <a:schemeClr val="bg1"/>
                </a:solidFill>
              </a:rPr>
              <a:t> =</a:t>
            </a:r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3)  </a:t>
            </a:r>
            <a:r>
              <a:rPr lang="ru-RU" dirty="0" err="1">
                <a:solidFill>
                  <a:schemeClr val="bg1"/>
                </a:solidFill>
              </a:rPr>
              <a:t>х</a:t>
            </a:r>
            <a:r>
              <a:rPr lang="ru-RU" dirty="0">
                <a:solidFill>
                  <a:schemeClr val="bg1"/>
                </a:solidFill>
              </a:rPr>
              <a:t> -       =                       </a:t>
            </a:r>
            <a:r>
              <a:rPr lang="ru-RU" dirty="0" err="1">
                <a:solidFill>
                  <a:schemeClr val="bg1"/>
                </a:solidFill>
              </a:rPr>
              <a:t>х</a:t>
            </a:r>
            <a:r>
              <a:rPr lang="ru-RU" dirty="0">
                <a:solidFill>
                  <a:schemeClr val="bg1"/>
                </a:solidFill>
              </a:rPr>
              <a:t> = 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403648" y="2060848"/>
          <a:ext cx="1008112" cy="11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Уравнение" r:id="rId5" imgW="330120" imgH="393480" progId="Equation.3">
                  <p:embed/>
                </p:oleObj>
              </mc:Choice>
              <mc:Fallback>
                <p:oleObj name="Уравнение" r:id="rId5" imgW="3301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060848"/>
                        <a:ext cx="1008112" cy="11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987824" y="2060848"/>
          <a:ext cx="576064" cy="1116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Уравнение" r:id="rId7" imgW="228600" imgH="393480" progId="Equation.3">
                  <p:embed/>
                </p:oleObj>
              </mc:Choice>
              <mc:Fallback>
                <p:oleObj name="Уравнение" r:id="rId7" imgW="2286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060848"/>
                        <a:ext cx="576064" cy="1116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067944" y="1988840"/>
          <a:ext cx="720080" cy="12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Уравнение" r:id="rId9" imgW="228600" imgH="393480" progId="Equation.3">
                  <p:embed/>
                </p:oleObj>
              </mc:Choice>
              <mc:Fallback>
                <p:oleObj name="Уравнение" r:id="rId9" imgW="2286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1988840"/>
                        <a:ext cx="720080" cy="124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876256" y="1844824"/>
          <a:ext cx="72008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Уравнение" r:id="rId11" imgW="228600" imgH="393480" progId="Equation.3">
                  <p:embed/>
                </p:oleObj>
              </mc:Choice>
              <mc:Fallback>
                <p:oleObj name="Уравнение" r:id="rId11" imgW="2286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1844824"/>
                        <a:ext cx="720080" cy="1296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3131840" y="692696"/>
          <a:ext cx="648072" cy="112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Уравнение" r:id="rId13" imgW="152280" imgH="393480" progId="Equation.3">
                  <p:embed/>
                </p:oleObj>
              </mc:Choice>
              <mc:Fallback>
                <p:oleObj name="Уравнение" r:id="rId13" imgW="15228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692696"/>
                        <a:ext cx="648072" cy="112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2195736" y="3068960"/>
          <a:ext cx="792088" cy="1292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Уравнение" r:id="rId15" imgW="241200" imgH="393480" progId="Equation.3">
                  <p:embed/>
                </p:oleObj>
              </mc:Choice>
              <mc:Fallback>
                <p:oleObj name="Уравнение" r:id="rId15" imgW="241200" imgH="393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068960"/>
                        <a:ext cx="792088" cy="1292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" name="Object 29"/>
          <p:cNvGraphicFramePr>
            <a:graphicFrameLocks noChangeAspect="1"/>
          </p:cNvGraphicFramePr>
          <p:nvPr/>
        </p:nvGraphicFramePr>
        <p:xfrm>
          <a:off x="3419872" y="3140968"/>
          <a:ext cx="720080" cy="131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Уравнение" r:id="rId17" imgW="215640" imgH="393480" progId="Equation.3">
                  <p:embed/>
                </p:oleObj>
              </mc:Choice>
              <mc:Fallback>
                <p:oleObj name="Уравнение" r:id="rId17" imgW="215640" imgH="39348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140968"/>
                        <a:ext cx="720080" cy="131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" name="Object 32"/>
          <p:cNvGraphicFramePr>
            <a:graphicFrameLocks noChangeAspect="1"/>
          </p:cNvGraphicFramePr>
          <p:nvPr/>
        </p:nvGraphicFramePr>
        <p:xfrm>
          <a:off x="6660232" y="3356992"/>
          <a:ext cx="936104" cy="1261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Уравнение" r:id="rId19" imgW="291960" imgH="393480" progId="Equation.3">
                  <p:embed/>
                </p:oleObj>
              </mc:Choice>
              <mc:Fallback>
                <p:oleObj name="Уравнение" r:id="rId19" imgW="291960" imgH="39348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3356992"/>
                        <a:ext cx="936104" cy="1261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Сен-Санс - Лебед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1" cstate="print"/>
          <a:stretch>
            <a:fillRect/>
          </a:stretch>
        </p:blipFill>
        <p:spPr>
          <a:xfrm>
            <a:off x="8388424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numSld="21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791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	Справка:</a:t>
            </a:r>
          </a:p>
          <a:p>
            <a:pPr>
              <a:buNone/>
            </a:pPr>
            <a:r>
              <a:rPr lang="ru-RU" dirty="0"/>
              <a:t>	В 1817 году умерла мать Лермонтова, которую он помнил очень смутно. Семейные отношения с ее смертью еще более обострились. Отец должен был отказаться от сына, чтобы сохранить ему наследство: таково было требование бабушки. Лермонтов любил и бабушку, и отца. Оставшись на попечении бабушки, благодарный ей за ее любовь к нему, он не мог, однако, не думать об отце. Бабушка горячо любила внука и старалась сделать все, чтобы он не чувствовал себя сиротой.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92896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Ответ: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 </a:t>
            </a:r>
            <a:r>
              <a:rPr lang="ru-RU" u="sng" dirty="0">
                <a:solidFill>
                  <a:schemeClr val="bg1"/>
                </a:solidFill>
              </a:rPr>
              <a:t>Разлуке</a:t>
            </a:r>
            <a:r>
              <a:rPr lang="ru-RU" dirty="0">
                <a:solidFill>
                  <a:schemeClr val="bg1"/>
                </a:solidFill>
              </a:rPr>
              <a:t> Лермонтова с отцом после семейной ссоры бабушки со своим зятем.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3789040"/>
          <a:ext cx="8229600" cy="1509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35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40696"/>
          </a:xfrm>
        </p:spPr>
        <p:txBody>
          <a:bodyPr/>
          <a:lstStyle/>
          <a:p>
            <a:r>
              <a:rPr lang="ru-RU" sz="6600" dirty="0">
                <a:solidFill>
                  <a:schemeClr val="bg2">
                    <a:lumMod val="75000"/>
                  </a:schemeClr>
                </a:solidFill>
              </a:rPr>
              <a:t>Вопрос 4: </a:t>
            </a:r>
            <a:r>
              <a:rPr lang="ru-RU" dirty="0">
                <a:solidFill>
                  <a:schemeClr val="bg1"/>
                </a:solidFill>
              </a:rPr>
              <a:t>Какой край стал для Лермонтова «заветной страной», «жилищем вольности простой»?</a:t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45224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Запишите дроби в порядке убывания и расшифруйте слово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5148064" y="4509120"/>
          <a:ext cx="454315" cy="782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Уравнение" r:id="rId3" imgW="228600" imgH="393480" progId="Equation.3">
                  <p:embed/>
                </p:oleObj>
              </mc:Choice>
              <mc:Fallback>
                <p:oleObj name="Уравнение" r:id="rId3" imgW="2286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509120"/>
                        <a:ext cx="454315" cy="782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779912" y="4581128"/>
          <a:ext cx="389027" cy="753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Уравнение" r:id="rId5" imgW="203040" imgH="393480" progId="Equation.3">
                  <p:embed/>
                </p:oleObj>
              </mc:Choice>
              <mc:Fallback>
                <p:oleObj name="Уравнение" r:id="rId5" imgW="2030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581128"/>
                        <a:ext cx="389027" cy="753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043608" y="4509120"/>
          <a:ext cx="465032" cy="858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Уравнение" r:id="rId7" imgW="152280" imgH="393480" progId="Equation.3">
                  <p:embed/>
                </p:oleObj>
              </mc:Choice>
              <mc:Fallback>
                <p:oleObj name="Уравнение" r:id="rId7" imgW="1522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509120"/>
                        <a:ext cx="465032" cy="858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6516216" y="4509120"/>
          <a:ext cx="432048" cy="808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Уравнение" r:id="rId9" imgW="152280" imgH="393480" progId="Equation.3">
                  <p:embed/>
                </p:oleObj>
              </mc:Choice>
              <mc:Fallback>
                <p:oleObj name="Уравнение" r:id="rId9" imgW="1522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4509120"/>
                        <a:ext cx="432048" cy="808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7812360" y="4509120"/>
          <a:ext cx="432048" cy="78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Уравнение" r:id="rId11" imgW="215640" imgH="393480" progId="Equation.3">
                  <p:embed/>
                </p:oleObj>
              </mc:Choice>
              <mc:Fallback>
                <p:oleObj name="Уравнение" r:id="rId11" imgW="21564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4509120"/>
                        <a:ext cx="432048" cy="787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2267744" y="4509120"/>
          <a:ext cx="432048" cy="837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Уравнение" r:id="rId13" imgW="203040" imgH="393480" progId="Equation.3">
                  <p:embed/>
                </p:oleObj>
              </mc:Choice>
              <mc:Fallback>
                <p:oleObj name="Уравнение" r:id="rId13" imgW="20304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509120"/>
                        <a:ext cx="432048" cy="837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511776"/>
          <a:ext cx="864096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25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/>
                        <a:t>К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/>
                        <a:t>В</a:t>
                      </a:r>
                    </a:p>
                    <a:p>
                      <a:pPr algn="ctr"/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/>
                        <a:t>К</a:t>
                      </a:r>
                    </a:p>
                    <a:p>
                      <a:pPr algn="ctr"/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/>
                        <a:t>А</a:t>
                      </a:r>
                    </a:p>
                    <a:p>
                      <a:pPr algn="ctr"/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/>
                        <a:t>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611560" y="2927713"/>
          <a:ext cx="792088" cy="1365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Уравнение" r:id="rId3" imgW="228600" imgH="393480" progId="Equation.3">
                  <p:embed/>
                </p:oleObj>
              </mc:Choice>
              <mc:Fallback>
                <p:oleObj name="Уравнение" r:id="rId3" imgW="2286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927713"/>
                        <a:ext cx="792088" cy="13653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051719" y="2924944"/>
          <a:ext cx="682939" cy="1324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Уравнение" r:id="rId5" imgW="203040" imgH="393480" progId="Equation.3">
                  <p:embed/>
                </p:oleObj>
              </mc:Choice>
              <mc:Fallback>
                <p:oleObj name="Уравнение" r:id="rId5" imgW="2030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19" y="2924944"/>
                        <a:ext cx="682939" cy="1324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3491880" y="2924944"/>
          <a:ext cx="720080" cy="1329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Уравнение" r:id="rId7" imgW="152280" imgH="393480" progId="Equation.3">
                  <p:embed/>
                </p:oleObj>
              </mc:Choice>
              <mc:Fallback>
                <p:oleObj name="Уравнение" r:id="rId7" imgW="1522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924944"/>
                        <a:ext cx="720080" cy="1329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4932040" y="2924944"/>
          <a:ext cx="720080" cy="1347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Уравнение" r:id="rId9" imgW="152280" imgH="393480" progId="Equation.3">
                  <p:embed/>
                </p:oleObj>
              </mc:Choice>
              <mc:Fallback>
                <p:oleObj name="Уравнение" r:id="rId9" imgW="1522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924944"/>
                        <a:ext cx="720080" cy="1347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6372200" y="2996952"/>
          <a:ext cx="720080" cy="1315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Уравнение" r:id="rId11" imgW="215640" imgH="393480" progId="Equation.3">
                  <p:embed/>
                </p:oleObj>
              </mc:Choice>
              <mc:Fallback>
                <p:oleObj name="Уравнение" r:id="rId11" imgW="21564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2996952"/>
                        <a:ext cx="720080" cy="1315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7884368" y="2924944"/>
          <a:ext cx="720080" cy="1397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Уравнение" r:id="rId13" imgW="203040" imgH="393480" progId="Equation.3">
                  <p:embed/>
                </p:oleObj>
              </mc:Choice>
              <mc:Fallback>
                <p:oleObj name="Уравнение" r:id="rId13" imgW="20304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2924944"/>
                        <a:ext cx="720080" cy="1397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chemeClr val="bg2"/>
                </a:solidFill>
              </a:rPr>
              <a:t>Ответ: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892480" cy="6705600"/>
          </a:xfrm>
        </p:spPr>
        <p:txBody>
          <a:bodyPr>
            <a:noAutofit/>
          </a:bodyPr>
          <a:lstStyle/>
          <a:p>
            <a:br>
              <a:rPr lang="ru-RU" sz="28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По мнению В.Г.Белинского: 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     «Юный поэт заплатил полную дань волшебной стране… Кавказ был колыбелью его поэзии… 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Великолепие гор, величественные стены собора Светицховели, развалины монастыря </a:t>
            </a:r>
            <a:r>
              <a:rPr lang="ru-RU" sz="3600" dirty="0" err="1">
                <a:solidFill>
                  <a:schemeClr val="bg1"/>
                </a:solidFill>
              </a:rPr>
              <a:t>Джвариссагдари</a:t>
            </a:r>
            <a:r>
              <a:rPr lang="ru-RU" sz="3600" dirty="0">
                <a:solidFill>
                  <a:schemeClr val="bg1"/>
                </a:solidFill>
              </a:rPr>
              <a:t> Лермонтов воспел в поэме «Мцыри», действие которой происходит «…там, где, сливаяся, шумят, обнявшись, будто две сестры, струи Арагвы и Куры…»</a:t>
            </a:r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449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</a:rPr>
              <a:t>Вопрос 5: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4400" dirty="0">
                <a:solidFill>
                  <a:schemeClr val="bg1"/>
                </a:solidFill>
              </a:rPr>
              <a:t>Река Кура питается снеговыми, подземными, дождевыми и ледниковыми водами. 36 % составляют снеговые воды, 30% подземные воды, а % дождевых вод в 3,3 раза меньше чем два предыдущих источника питания. Сколько % составляют ледниковые и дождевые воды?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685800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6000" dirty="0">
                <a:solidFill>
                  <a:schemeClr val="bg1"/>
                </a:solidFill>
              </a:rPr>
            </a:br>
            <a:br>
              <a:rPr lang="ru-RU" sz="6000" dirty="0">
                <a:solidFill>
                  <a:schemeClr val="bg1"/>
                </a:solidFill>
              </a:rPr>
            </a:br>
            <a:br>
              <a:rPr lang="ru-RU" sz="6000" dirty="0">
                <a:solidFill>
                  <a:schemeClr val="bg1"/>
                </a:solidFill>
              </a:rPr>
            </a:br>
            <a:br>
              <a:rPr lang="ru-RU" sz="6000" dirty="0">
                <a:solidFill>
                  <a:schemeClr val="bg1"/>
                </a:solidFill>
              </a:rPr>
            </a:br>
            <a:br>
              <a:rPr lang="ru-RU" sz="6000" dirty="0">
                <a:solidFill>
                  <a:schemeClr val="bg1"/>
                </a:solidFill>
              </a:rPr>
            </a:br>
            <a:br>
              <a:rPr lang="ru-RU" sz="6000" dirty="0">
                <a:solidFill>
                  <a:schemeClr val="bg1"/>
                </a:solidFill>
              </a:rPr>
            </a:br>
            <a:br>
              <a:rPr lang="ru-RU" sz="6000" dirty="0">
                <a:solidFill>
                  <a:schemeClr val="bg1"/>
                </a:solidFill>
              </a:rPr>
            </a:br>
            <a:r>
              <a:rPr lang="ru-RU" sz="7300" dirty="0">
                <a:solidFill>
                  <a:schemeClr val="bg1"/>
                </a:solidFill>
              </a:rPr>
              <a:t> </a:t>
            </a:r>
            <a:br>
              <a:rPr lang="ru-RU" sz="6000" dirty="0">
                <a:solidFill>
                  <a:schemeClr val="bg1"/>
                </a:solidFill>
              </a:rPr>
            </a:br>
            <a:r>
              <a:rPr lang="ru-RU" sz="8000" dirty="0">
                <a:solidFill>
                  <a:schemeClr val="bg1"/>
                </a:solidFill>
              </a:rPr>
              <a:t> Ответ: </a:t>
            </a:r>
            <a:br>
              <a:rPr lang="ru-RU" sz="6000" dirty="0">
                <a:solidFill>
                  <a:schemeClr val="bg1"/>
                </a:solidFill>
              </a:rPr>
            </a:br>
            <a:br>
              <a:rPr lang="ru-RU" sz="6000" dirty="0">
                <a:solidFill>
                  <a:schemeClr val="bg1"/>
                </a:solidFill>
              </a:rPr>
            </a:br>
            <a:br>
              <a:rPr lang="ru-RU" dirty="0">
                <a:solidFill>
                  <a:schemeClr val="bg1"/>
                </a:solidFill>
              </a:rPr>
            </a:br>
            <a:r>
              <a:rPr lang="ru-RU" sz="7300" dirty="0">
                <a:solidFill>
                  <a:schemeClr val="tx1"/>
                </a:solidFill>
              </a:rPr>
              <a:t> ледниковые 14%</a:t>
            </a:r>
            <a:r>
              <a:rPr lang="ru-RU" sz="7300" dirty="0">
                <a:solidFill>
                  <a:schemeClr val="bg1"/>
                </a:solidFill>
              </a:rPr>
              <a:t> </a:t>
            </a:r>
            <a:br>
              <a:rPr lang="ru-RU" sz="7300" dirty="0">
                <a:solidFill>
                  <a:schemeClr val="bg1"/>
                </a:solidFill>
              </a:rPr>
            </a:br>
            <a:r>
              <a:rPr lang="ru-RU" sz="7300" dirty="0">
                <a:solidFill>
                  <a:schemeClr val="tx1"/>
                </a:solidFill>
              </a:rPr>
              <a:t> </a:t>
            </a:r>
            <a:br>
              <a:rPr lang="ru-RU" sz="7300" dirty="0">
                <a:solidFill>
                  <a:schemeClr val="bg1"/>
                </a:solidFill>
              </a:rPr>
            </a:br>
            <a:r>
              <a:rPr lang="ru-RU" sz="7300" dirty="0">
                <a:solidFill>
                  <a:schemeClr val="tx1"/>
                </a:solidFill>
              </a:rPr>
              <a:t> дождевые 20% </a:t>
            </a:r>
            <a:br>
              <a:rPr lang="ru-RU" dirty="0"/>
            </a:br>
            <a:r>
              <a:rPr lang="ru-RU" sz="4400" dirty="0">
                <a:solidFill>
                  <a:schemeClr val="bg1"/>
                </a:solidFill>
              </a:rPr>
              <a:t>, </a:t>
            </a:r>
            <a:br>
              <a:rPr lang="ru-RU" dirty="0"/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964488" cy="6705600"/>
          </a:xfrm>
        </p:spPr>
        <p:txBody>
          <a:bodyPr>
            <a:normAutofit/>
          </a:bodyPr>
          <a:lstStyle/>
          <a:p>
            <a:r>
              <a:rPr lang="ru-RU" b="1" dirty="0"/>
              <a:t> </a:t>
            </a:r>
            <a:r>
              <a:rPr lang="ru-RU" sz="6000" b="1" dirty="0">
                <a:solidFill>
                  <a:schemeClr val="bg1"/>
                </a:solidFill>
              </a:rPr>
              <a:t>Вопрос 6: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Если бы Лермонтов не стал поэтом, то он состоялся бы как …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1) математик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2) музыкант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3) шахматист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  4) художник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5) актер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12968" cy="61569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Справка: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Едва ли к чему-либо так пристрастилось сердце Лермонтова, как к Кавказу. На него он излил всю свою любовь, им он дышал. Кавказ открыл ему свои объятья, величественные, как душа поэта, и объятья эти заменили ему ласки рано умершей матери, а позднее - любовь родной души, дружбу близких и далекую родину.</a:t>
            </a:r>
          </a:p>
        </p:txBody>
      </p:sp>
      <p:pic>
        <p:nvPicPr>
          <p:cNvPr id="3" name="Арам Хачатурян - Вальс (Маскарад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71)">
                                      <p:cBhvr>
                                        <p:cTn id="6" dur="1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b="1" dirty="0"/>
              <a:t>Правила игры: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Цель игры состоит в том, чтобы дать правильный ответ на вопрос.</a:t>
            </a:r>
          </a:p>
          <a:p>
            <a:pPr lvl="0"/>
            <a:r>
              <a:rPr lang="ru-RU" dirty="0"/>
              <a:t>Вопросы задаются ведущим. Он же оценивает правильность ответов команд.</a:t>
            </a:r>
          </a:p>
          <a:p>
            <a:pPr lvl="0"/>
            <a:r>
              <a:rPr lang="ru-RU" dirty="0"/>
              <a:t>Право ответа принадлежит команде, которая первая подаст сигнал.</a:t>
            </a:r>
          </a:p>
          <a:p>
            <a:pPr lvl="0"/>
            <a:r>
              <a:rPr lang="ru-RU" dirty="0"/>
              <a:t>Если ответ правильный, команда получает одно очко, если нет, право ответа переходит ко  второй команде.</a:t>
            </a:r>
          </a:p>
          <a:p>
            <a:pPr lvl="0"/>
            <a:r>
              <a:rPr lang="ru-RU" dirty="0"/>
              <a:t>Если правильного ответа не дала ни одна из команд, в следующем раунде разыгрывается уже два очка.</a:t>
            </a:r>
          </a:p>
          <a:p>
            <a:pPr lvl="0"/>
            <a:r>
              <a:rPr lang="ru-RU" dirty="0"/>
              <a:t>Во время обсуждения командами вопроса, болельщиков и зрителей ведущие знакомят с жизнью и творчеством поэта.</a:t>
            </a:r>
          </a:p>
          <a:p>
            <a:pPr lvl="0"/>
            <a:r>
              <a:rPr lang="ru-RU" dirty="0"/>
              <a:t>Во время обсуждения командами вопроса, болельщики читают стихи их творческого наследия поэта.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964488" cy="5292824"/>
          </a:xfrm>
        </p:spPr>
        <p:txBody>
          <a:bodyPr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Ответ: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</a:t>
            </a:r>
            <a:r>
              <a:rPr lang="ru-RU" sz="6000" dirty="0">
                <a:solidFill>
                  <a:schemeClr val="bg1"/>
                </a:solidFill>
              </a:rPr>
              <a:t>1) художник</a:t>
            </a:r>
            <a:br>
              <a:rPr lang="ru-RU" sz="6000" dirty="0">
                <a:solidFill>
                  <a:schemeClr val="bg1"/>
                </a:solidFill>
              </a:rPr>
            </a:br>
            <a:r>
              <a:rPr lang="ru-RU" sz="6000" dirty="0">
                <a:solidFill>
                  <a:schemeClr val="bg1"/>
                </a:solidFill>
              </a:rPr>
              <a:t>   2) математик</a:t>
            </a:r>
            <a:br>
              <a:rPr lang="ru-RU" sz="6000" dirty="0">
                <a:solidFill>
                  <a:schemeClr val="bg1"/>
                </a:solidFill>
              </a:rPr>
            </a:br>
            <a:r>
              <a:rPr lang="ru-RU" sz="6000" dirty="0">
                <a:solidFill>
                  <a:schemeClr val="bg1"/>
                </a:solidFill>
              </a:rPr>
              <a:t> 3) музыкант</a:t>
            </a:r>
            <a:br>
              <a:rPr lang="ru-RU" sz="6000" dirty="0">
                <a:solidFill>
                  <a:schemeClr val="bg1"/>
                </a:solidFill>
              </a:rPr>
            </a:br>
            <a:r>
              <a:rPr lang="ru-RU" sz="6000" dirty="0">
                <a:solidFill>
                  <a:schemeClr val="bg1"/>
                </a:solidFill>
              </a:rPr>
              <a:t>   4) шахматист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1044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09140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Лермонтов. Атака гусар под Варшавой. - 19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89040"/>
            <a:ext cx="3240360" cy="2737199"/>
          </a:xfrm>
          <a:prstGeom prst="rect">
            <a:avLst/>
          </a:prstGeom>
          <a:noFill/>
        </p:spPr>
      </p:pic>
      <p:pic>
        <p:nvPicPr>
          <p:cNvPr id="26632" name="Picture 8" descr="М.Ю. Лермонтов. Вид Крестовой горы из ущелья близ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89040"/>
            <a:ext cx="4257759" cy="2735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rf.ru/Attachment.aspx?Id=5064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000372"/>
            <a:ext cx="3857652" cy="334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1974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Элементы высшей математики, </a:t>
            </a:r>
            <a:r>
              <a:rPr lang="ru-RU" sz="3600" dirty="0" err="1"/>
              <a:t>аналитичес-кая</a:t>
            </a:r>
            <a:r>
              <a:rPr lang="ru-RU" sz="3600" dirty="0"/>
              <a:t> геометрия, начала дифференциального и интегрального исчисления увлекали Лермонтова в течение всей его жизни. Он всегда возил с собой учебник математики                						французского 						автора Безу.					</a:t>
            </a:r>
            <a:br>
              <a:rPr lang="ru-RU" sz="3600" dirty="0"/>
            </a:br>
            <a:r>
              <a:rPr lang="ru-RU" sz="3600" dirty="0"/>
              <a:t>							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868888"/>
          </a:xfrm>
        </p:spPr>
        <p:txBody>
          <a:bodyPr/>
          <a:lstStyle/>
          <a:p>
            <a:pPr algn="ctr"/>
            <a:r>
              <a:rPr lang="ru-RU" sz="6600" b="1" dirty="0">
                <a:solidFill>
                  <a:schemeClr val="bg1"/>
                </a:solidFill>
              </a:rPr>
              <a:t>Вопрос 7: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6000" dirty="0">
                <a:solidFill>
                  <a:schemeClr val="bg1"/>
                </a:solidFill>
              </a:rPr>
              <a:t>Чтобы узнать, как поэт стал известным, вам предстоит решить математический кроссворд.</a:t>
            </a:r>
          </a:p>
        </p:txBody>
      </p:sp>
      <p:pic>
        <p:nvPicPr>
          <p:cNvPr id="3" name="Арам Хачатурян - Вальс (Маскарад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16416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numSld="3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705600"/>
          </a:xfrm>
        </p:spPr>
        <p:txBody>
          <a:bodyPr>
            <a:normAutofit fontScale="90000"/>
          </a:bodyPr>
          <a:lstStyle/>
          <a:p>
            <a:r>
              <a:rPr lang="ru-RU" sz="4700" i="1" dirty="0">
                <a:solidFill>
                  <a:schemeClr val="bg1"/>
                </a:solidFill>
              </a:rPr>
              <a:t>"Математических увлечених поэта".</a:t>
            </a:r>
            <a:br>
              <a:rPr lang="ru-RU" sz="4400" dirty="0"/>
            </a:br>
            <a:r>
              <a:rPr lang="ru-RU" i="1" dirty="0"/>
              <a:t>Лермонтов открыл секрет, заключав -</a:t>
            </a:r>
            <a:r>
              <a:rPr lang="ru-RU" i="1" dirty="0" err="1"/>
              <a:t>шийся</a:t>
            </a:r>
            <a:r>
              <a:rPr lang="ru-RU" i="1" dirty="0"/>
              <a:t> в том, что задуманное число, какое бы оно ни было, заставляют вычесть из суммы того же числа и некоторых других подсказанных чисел, так что </a:t>
            </a:r>
            <a:r>
              <a:rPr lang="ru-RU" i="1" dirty="0" err="1"/>
              <a:t>диктующе</a:t>
            </a:r>
            <a:r>
              <a:rPr lang="ru-RU" i="1" dirty="0"/>
              <a:t> -</a:t>
            </a:r>
            <a:r>
              <a:rPr lang="ru-RU" i="1" dirty="0" err="1"/>
              <a:t>му</a:t>
            </a:r>
            <a:r>
              <a:rPr lang="ru-RU" i="1" dirty="0"/>
              <a:t> легко подсчитать результат.</a:t>
            </a:r>
            <a:br>
              <a:rPr lang="ru-RU" sz="4000" dirty="0"/>
            </a:br>
            <a:r>
              <a:rPr lang="ru-RU" sz="4400" i="1" dirty="0">
                <a:solidFill>
                  <a:schemeClr val="bg1"/>
                </a:solidFill>
              </a:rPr>
              <a:t>((y + 100 + 206 + 310 - 500 - y): 2) х 3 = 174".</a:t>
            </a:r>
            <a:br>
              <a:rPr lang="ru-RU" sz="4400" dirty="0">
                <a:solidFill>
                  <a:schemeClr val="bg1"/>
                </a:solidFill>
              </a:rPr>
            </a:b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>
                <a:solidFill>
                  <a:schemeClr val="bg2"/>
                </a:solidFill>
              </a:rPr>
              <a:t>Кроссворд</a:t>
            </a:r>
          </a:p>
        </p:txBody>
      </p:sp>
      <p:pic>
        <p:nvPicPr>
          <p:cNvPr id="26629" name="Picture 5" descr="C:\Users\USER\Desktop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1634900"/>
            <a:ext cx="9858444" cy="3865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1696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Вопрос 8: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 юных лет предчувствовал поэт свою раннюю смерть – насильственную гибель: «Кровавая могила меня ждет, Могила без … и без…». Без чего?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4000" i="1" dirty="0">
                <a:solidFill>
                  <a:schemeClr val="bg1"/>
                </a:solidFill>
              </a:rPr>
              <a:t>Решить примеры и установить соответствие между множеством чисел и множеством букв.</a:t>
            </a:r>
            <a:br>
              <a:rPr lang="ru-RU" sz="4000" i="1" dirty="0">
                <a:solidFill>
                  <a:schemeClr val="bg1"/>
                </a:solidFill>
              </a:rPr>
            </a:b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52864"/>
          </a:xfrm>
        </p:spPr>
        <p:txBody>
          <a:bodyPr>
            <a:normAutofit/>
          </a:bodyPr>
          <a:lstStyle/>
          <a:p>
            <a:pPr algn="ctr"/>
            <a:r>
              <a:rPr lang="ru-RU" sz="5200" dirty="0">
                <a:solidFill>
                  <a:srgbClr val="FF0000"/>
                </a:solidFill>
              </a:rPr>
              <a:t>«…без </a:t>
            </a:r>
            <a:r>
              <a:rPr lang="ru-RU" sz="5200" u="sng" dirty="0">
                <a:solidFill>
                  <a:srgbClr val="FF0000"/>
                </a:solidFill>
              </a:rPr>
              <a:t>молитв</a:t>
            </a:r>
            <a:r>
              <a:rPr lang="ru-RU" sz="5200" dirty="0">
                <a:solidFill>
                  <a:srgbClr val="FF0000"/>
                </a:solidFill>
              </a:rPr>
              <a:t> и без </a:t>
            </a:r>
            <a:r>
              <a:rPr lang="ru-RU" sz="5200" u="sng" dirty="0">
                <a:solidFill>
                  <a:srgbClr val="FF0000"/>
                </a:solidFill>
              </a:rPr>
              <a:t>креста</a:t>
            </a:r>
            <a:r>
              <a:rPr lang="ru-RU" sz="5200" dirty="0">
                <a:solidFill>
                  <a:srgbClr val="FF0000"/>
                </a:solidFill>
              </a:rPr>
              <a:t>»</a:t>
            </a:r>
            <a:br>
              <a:rPr lang="ru-RU" sz="5200" dirty="0">
                <a:solidFill>
                  <a:schemeClr val="bg1"/>
                </a:solidFill>
              </a:rPr>
            </a:br>
            <a:br>
              <a:rPr lang="ru-RU" sz="5200" dirty="0">
                <a:solidFill>
                  <a:schemeClr val="bg1"/>
                </a:solidFill>
              </a:rPr>
            </a:br>
            <a:endParaRPr lang="ru-RU" sz="5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620688"/>
            <a:ext cx="31683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Ответ: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44952"/>
          </a:xfrm>
        </p:spPr>
        <p:txBody>
          <a:bodyPr/>
          <a:lstStyle/>
          <a:p>
            <a:r>
              <a:rPr lang="ru-RU" sz="6600" b="1" dirty="0">
                <a:solidFill>
                  <a:schemeClr val="bg1"/>
                </a:solidFill>
              </a:rPr>
              <a:t>Вопрос 9:</a:t>
            </a:r>
            <a:br>
              <a:rPr lang="ru-RU" dirty="0"/>
            </a:br>
            <a:r>
              <a:rPr lang="ru-RU" sz="5400" dirty="0"/>
              <a:t>Назвать точный возраст гибели поэта. Для этого вам предстоит</a:t>
            </a:r>
            <a:br>
              <a:rPr lang="ru-RU" sz="5400" dirty="0"/>
            </a:br>
            <a:r>
              <a:rPr lang="ru-RU" sz="5400" dirty="0"/>
              <a:t>Округлить число до сотых.</a:t>
            </a:r>
            <a:br>
              <a:rPr lang="ru-RU" dirty="0"/>
            </a:br>
            <a:r>
              <a:rPr lang="ru-RU" sz="8000" dirty="0">
                <a:solidFill>
                  <a:schemeClr val="bg1"/>
                </a:solidFill>
              </a:rPr>
              <a:t>26,099832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07335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800" dirty="0"/>
              <a:t>10 19 17 1 15 19 12 16 4 16    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800" dirty="0"/>
              <a:t>4 6 18 24 16 4 1          10   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800" dirty="0"/>
              <a:t>26 16 20 13 1 15 5 19 12 16 4 16  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800" dirty="0"/>
              <a:t> 17 18 1 17 16 18 27 10 12 1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900" dirty="0">
                <a:solidFill>
                  <a:schemeClr val="bg1"/>
                </a:solidFill>
              </a:rPr>
              <a:t>Установите  соответствие между множеством чисел и множеством букв, расшифруйте слова.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656184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bg2">
                    <a:lumMod val="50000"/>
                  </a:schemeClr>
                </a:solidFill>
              </a:rPr>
              <a:t>Вопрос 1: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от кого вел свою родословную М.Ю.Лермонтов?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2908" y="5572140"/>
            <a:ext cx="6715172" cy="1285860"/>
          </a:xfrm>
        </p:spPr>
        <p:txBody>
          <a:bodyPr/>
          <a:lstStyle/>
          <a:p>
            <a:r>
              <a:rPr lang="ru-RU" sz="4800" b="1" dirty="0">
                <a:solidFill>
                  <a:schemeClr val="bg1"/>
                </a:solidFill>
              </a:rPr>
              <a:t>(в 26 лет 10 месяцев)</a:t>
            </a:r>
            <a:endParaRPr lang="ru-RU" sz="4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0"/>
            <a:ext cx="6286544" cy="1928802"/>
          </a:xfrm>
        </p:spPr>
        <p:txBody>
          <a:bodyPr>
            <a:normAutofit fontScale="90000"/>
          </a:bodyPr>
          <a:lstStyle/>
          <a:p>
            <a:pPr algn="r"/>
            <a:r>
              <a:rPr lang="ru-RU" sz="5200" dirty="0">
                <a:solidFill>
                  <a:schemeClr val="bg1"/>
                </a:solidFill>
              </a:rPr>
              <a:t> </a:t>
            </a:r>
            <a:br>
              <a:rPr lang="ru-RU" sz="5200" dirty="0">
                <a:solidFill>
                  <a:schemeClr val="bg1"/>
                </a:solidFill>
              </a:rPr>
            </a:br>
            <a:r>
              <a:rPr lang="ru-RU" sz="5400" b="1" dirty="0">
                <a:solidFill>
                  <a:schemeClr val="bg1"/>
                </a:solidFill>
              </a:rPr>
              <a:t> </a:t>
            </a:r>
            <a:r>
              <a:rPr lang="ru-RU" sz="7300" b="1" dirty="0">
                <a:solidFill>
                  <a:schemeClr val="bg1"/>
                </a:solidFill>
              </a:rPr>
              <a:t>Ответ: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6700" dirty="0">
                <a:solidFill>
                  <a:schemeClr val="bg1"/>
                </a:solidFill>
              </a:rPr>
              <a:t>26,10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964488" cy="67056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Справка: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>
                <a:solidFill>
                  <a:schemeClr val="bg1"/>
                </a:solidFill>
              </a:rPr>
              <a:t>15 июля между шестью и семью часами вечера у подножия Машука во время грозы и сильного дождя состоялась дуэль Лермонтова с Мартыновым при секундантах.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>
                <a:solidFill>
                  <a:schemeClr val="bg1"/>
                </a:solidFill>
              </a:rPr>
              <a:t> Похороны Лермонтова, несмотря на все хлопоты друзей, не могли быть совершены по церковному обряду. По словам князя Васильчикова, в Петербурге, в высшем обществе, смерть поэта встретили словами: "туда ему и дорога".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>
                <a:solidFill>
                  <a:schemeClr val="bg1"/>
                </a:solidFill>
              </a:rPr>
              <a:t>Михаил Лермонтов был похоронен на городском кладбище в Пятигорске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>
                <a:solidFill>
                  <a:schemeClr val="bg1"/>
                </a:solidFill>
              </a:rPr>
              <a:t> 17 .7.1841. Позднее гроб с телом М.Ю. Лермонтова был перевезён в село Тарханы и 23.4.1842 погребён в семейном склепе Арсеньевых.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07160"/>
          </a:xfrm>
        </p:spPr>
        <p:txBody>
          <a:bodyPr/>
          <a:lstStyle/>
          <a:p>
            <a:r>
              <a:rPr lang="ru-RU" dirty="0"/>
              <a:t>Шопен Вальс № 7</a:t>
            </a:r>
          </a:p>
          <a:p>
            <a:r>
              <a:rPr lang="ru-RU" dirty="0"/>
              <a:t>Сен-Санс – Лебедь</a:t>
            </a:r>
          </a:p>
          <a:p>
            <a:r>
              <a:rPr lang="ru-RU" dirty="0"/>
              <a:t>Арам Хачатурян - Вальс (Маскарад)</a:t>
            </a:r>
          </a:p>
          <a:p>
            <a:endParaRPr lang="ru-RU" dirty="0"/>
          </a:p>
          <a:p>
            <a:pPr algn="ctr">
              <a:buNone/>
            </a:pPr>
            <a:r>
              <a:rPr lang="ru-RU" dirty="0"/>
              <a:t>(Для музыкального сопровождения слайдов, в папку с мероприятием поместить </a:t>
            </a:r>
            <a:r>
              <a:rPr lang="en-US" dirty="0"/>
              <a:t>mp3</a:t>
            </a:r>
            <a:r>
              <a:rPr lang="ru-RU" dirty="0"/>
              <a:t> файлы данных произведений)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748464" cy="1219200"/>
          </a:xfrm>
        </p:spPr>
        <p:txBody>
          <a:bodyPr>
            <a:normAutofit fontScale="90000"/>
          </a:bodyPr>
          <a:lstStyle/>
          <a:p>
            <a:r>
              <a:rPr lang="ru-RU" dirty="0"/>
              <a:t>Музыкальное сопровождение слайдов: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Autofit/>
          </a:bodyPr>
          <a:lstStyle/>
          <a:p>
            <a:r>
              <a:rPr lang="ru-RU" sz="6000" dirty="0"/>
              <a:t>Ответ:</a:t>
            </a:r>
          </a:p>
        </p:txBody>
      </p:sp>
      <p:pic>
        <p:nvPicPr>
          <p:cNvPr id="4" name="Содержимое 3" descr="lermontov-mu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980728"/>
            <a:ext cx="4320480" cy="53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59936" cy="590736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u="sng" dirty="0"/>
          </a:p>
          <a:p>
            <a:pPr algn="ctr">
              <a:buNone/>
            </a:pPr>
            <a:r>
              <a:rPr lang="ru-RU" sz="4400" dirty="0"/>
              <a:t>От испанского герцога </a:t>
            </a:r>
          </a:p>
          <a:p>
            <a:pPr algn="ctr">
              <a:buNone/>
            </a:pPr>
            <a:r>
              <a:rPr lang="ru-RU" sz="4400" dirty="0"/>
              <a:t>и</a:t>
            </a:r>
          </a:p>
          <a:p>
            <a:pPr algn="ctr">
              <a:buNone/>
            </a:pPr>
            <a:r>
              <a:rPr lang="ru-RU" sz="4400" dirty="0"/>
              <a:t>шотландского прапорщика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bg1"/>
                </a:solidFill>
              </a:rPr>
              <a:t>По отцовской линии род Лермонтовых ведет свое начало от Георга </a:t>
            </a:r>
            <a:r>
              <a:rPr lang="ru-RU" dirty="0" err="1">
                <a:solidFill>
                  <a:schemeClr val="bg1"/>
                </a:solidFill>
              </a:rPr>
              <a:t>Лермонта</a:t>
            </a:r>
            <a:r>
              <a:rPr lang="ru-RU" dirty="0">
                <a:solidFill>
                  <a:schemeClr val="bg1"/>
                </a:solidFill>
              </a:rPr>
              <a:t> (Шотландия). Находясь на службе у польского короля, в 1613 году, при осаде крепости Белой, Георг </a:t>
            </a:r>
            <a:r>
              <a:rPr lang="ru-RU" dirty="0" err="1">
                <a:solidFill>
                  <a:schemeClr val="bg1"/>
                </a:solidFill>
              </a:rPr>
              <a:t>Лермонт</a:t>
            </a:r>
            <a:r>
              <a:rPr lang="ru-RU" dirty="0">
                <a:solidFill>
                  <a:schemeClr val="bg1"/>
                </a:solidFill>
              </a:rPr>
              <a:t> был взят в плен и перешел на сторону русских, сражался в чине офицера в отряде Д. Пожарского и за хорошую службу царю получил грамоту в 1621 году на владение землей в </a:t>
            </a:r>
            <a:r>
              <a:rPr lang="ru-RU" dirty="0" err="1">
                <a:solidFill>
                  <a:schemeClr val="bg1"/>
                </a:solidFill>
              </a:rPr>
              <a:t>Галическом</a:t>
            </a:r>
            <a:r>
              <a:rPr lang="ru-RU" dirty="0">
                <a:solidFill>
                  <a:schemeClr val="bg1"/>
                </a:solidFill>
              </a:rPr>
              <a:t> уезде Костромской губернии. От него и пошли Лермонтовы, уже во втором поколении, принявшие Православие. Поэт Михаил Юрьевич Лермонтов является восьмым коленом от прибывшего в Россию шотландского воина.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chemeClr val="bg2"/>
                </a:solidFill>
              </a:rPr>
              <a:t>Справка: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/>
              <a:t>	</a:t>
            </a:r>
            <a:r>
              <a:rPr lang="ru-RU" sz="3200" dirty="0"/>
              <a:t>Выполнить действия. Ответы, записанные последовательно, определят дату рождения поэта.</a:t>
            </a:r>
          </a:p>
          <a:p>
            <a:pPr marL="514350" indent="-514350">
              <a:buNone/>
            </a:pPr>
            <a:endParaRPr lang="ru-RU" sz="3200" dirty="0"/>
          </a:p>
          <a:p>
            <a:pPr marL="514350" indent="-514350">
              <a:buNone/>
            </a:pPr>
            <a:r>
              <a:rPr lang="ru-RU" sz="3200" dirty="0"/>
              <a:t> 1) 3,75 : 1,25 = </a:t>
            </a:r>
          </a:p>
          <a:p>
            <a:pPr marL="514350" indent="-514350">
              <a:buNone/>
            </a:pPr>
            <a:r>
              <a:rPr lang="ru-RU" sz="3200" dirty="0"/>
              <a:t> 2) 5% от 200 = </a:t>
            </a:r>
          </a:p>
          <a:p>
            <a:pPr marL="514350" indent="-514350">
              <a:buNone/>
            </a:pPr>
            <a:r>
              <a:rPr lang="ru-RU" sz="3200" dirty="0"/>
              <a:t> 3) 453,5 × 4  =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chemeClr val="bg2"/>
                </a:solidFill>
              </a:rPr>
              <a:t>Вопрос 2: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Юрия Петровича Лермонтова</a:t>
            </a:r>
          </a:p>
        </p:txBody>
      </p:sp>
      <p:pic>
        <p:nvPicPr>
          <p:cNvPr id="7" name="Содержимое 6" descr="отец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2204864"/>
            <a:ext cx="3201910" cy="4365104"/>
          </a:xfrm>
        </p:spPr>
      </p:pic>
      <p:pic>
        <p:nvPicPr>
          <p:cNvPr id="8" name="Содержимое 7" descr="мать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204864"/>
            <a:ext cx="3376534" cy="436055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dirty="0">
                <a:solidFill>
                  <a:schemeClr val="bg2">
                    <a:lumMod val="75000"/>
                  </a:schemeClr>
                </a:solidFill>
              </a:rPr>
              <a:t>Ответ:   </a:t>
            </a:r>
            <a:r>
              <a:rPr lang="ru-RU" sz="4400" dirty="0"/>
              <a:t>3. 10. 1814 г. ( по старому стилю) в семье капитана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/>
              <a:t>Марии Михайловны         	Арсеньевой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180528" y="836712"/>
            <a:ext cx="9721080" cy="6021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/>
              <a:t>	</a:t>
            </a:r>
            <a:r>
              <a:rPr lang="ru-RU" sz="3600" dirty="0">
                <a:solidFill>
                  <a:schemeClr val="bg1"/>
                </a:solidFill>
              </a:rPr>
              <a:t>Ужасная судьба             отца и сына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Жить розно и                    в разлуке умереть,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И жребий                             чуждого изгнан -</a:t>
            </a:r>
            <a:r>
              <a:rPr lang="ru-RU" sz="3600" dirty="0" err="1">
                <a:solidFill>
                  <a:schemeClr val="bg1"/>
                </a:solidFill>
              </a:rPr>
              <a:t>ника</a:t>
            </a:r>
            <a:r>
              <a:rPr lang="ru-RU" sz="3600" dirty="0">
                <a:solidFill>
                  <a:schemeClr val="bg1"/>
                </a:solidFill>
              </a:rPr>
              <a:t> иметь.                                  На родине с                      названьем 			      гражданина! Но ты свершил  свой                    подвиг, мой отец,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Постигнут ты              желанною кончиной;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Дай бог, чтобы                                   как твой, </a:t>
            </a:r>
          </a:p>
          <a:p>
            <a:pPr>
              <a:buNone/>
            </a:pPr>
            <a:r>
              <a:rPr lang="ru-RU" sz="3600" dirty="0">
                <a:solidFill>
                  <a:schemeClr val="bg1"/>
                </a:solidFill>
              </a:rPr>
              <a:t>   спокоен 					     был конец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Того, кто был всех мук твоих причиной!</a:t>
            </a:r>
          </a:p>
          <a:p>
            <a:pPr>
              <a:buNone/>
            </a:pPr>
            <a:endParaRPr lang="ru-RU" sz="3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chemeClr val="bg2">
                    <a:lumMod val="75000"/>
                  </a:schemeClr>
                </a:solidFill>
              </a:rPr>
              <a:t>Вопрос 3: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7200" y="3501008"/>
            <a:ext cx="8305800" cy="3096344"/>
          </a:xfrm>
        </p:spPr>
        <p:txBody>
          <a:bodyPr/>
          <a:lstStyle/>
          <a:p>
            <a:endParaRPr lang="ru-RU" dirty="0"/>
          </a:p>
          <a:p>
            <a:r>
              <a:rPr lang="ru-RU" sz="3600" dirty="0">
                <a:solidFill>
                  <a:schemeClr val="bg1"/>
                </a:solidFill>
              </a:rPr>
              <a:t>Вам предстоит  определить, какое из уравнений решено верно. Номер уравнения соответствует правильному ответу.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57200" y="0"/>
            <a:ext cx="8686800" cy="4509120"/>
          </a:xfrm>
        </p:spPr>
        <p:txBody>
          <a:bodyPr/>
          <a:lstStyle/>
          <a:p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Вопрос: </a:t>
            </a:r>
            <a:r>
              <a:rPr lang="ru-RU" b="1" i="1" dirty="0"/>
              <a:t>Чему посвящено это стихотворение поэта, о какой семейной драме оно нам говорит?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1261</TotalTime>
  <Words>403</Words>
  <Application>Microsoft Office PowerPoint</Application>
  <PresentationFormat>Экран (4:3)</PresentationFormat>
  <Paragraphs>85</Paragraphs>
  <Slides>32</Slides>
  <Notes>0</Notes>
  <HiddenSlides>0</HiddenSlides>
  <MMClips>4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Constantia</vt:lpstr>
      <vt:lpstr>Wingdings 2</vt:lpstr>
      <vt:lpstr>Бумажная</vt:lpstr>
      <vt:lpstr>Уравнение</vt:lpstr>
      <vt:lpstr>Литературно-математическая игра «брейн - ринг»  ко дню рождения  М.Ю.Лермонтова</vt:lpstr>
      <vt:lpstr>Правила игры:</vt:lpstr>
      <vt:lpstr>Вопрос 1: от кого вел свою родословную М.Ю.Лермонтов?</vt:lpstr>
      <vt:lpstr>Ответ:</vt:lpstr>
      <vt:lpstr>Справка:</vt:lpstr>
      <vt:lpstr>Вопрос 2:</vt:lpstr>
      <vt:lpstr>Ответ:   3. 10. 1814 г. ( по старому стилю) в семье капитана</vt:lpstr>
      <vt:lpstr>Вопрос 3:</vt:lpstr>
      <vt:lpstr> Вопрос: Чему посвящено это стихотворение поэта, о какой семейной драме оно нам говорит?  </vt:lpstr>
      <vt:lpstr>1)  х – 8  =                         х = 8,5 2)           -       =                 х = 3)  х -       =                       х = </vt:lpstr>
      <vt:lpstr>       Ответ:  Разлуке Лермонтова с отцом после семейной ссоры бабушки со своим зятем. </vt:lpstr>
      <vt:lpstr>Вопрос 4: Какой край стал для Лермонтова «заветной страной», «жилищем вольности простой»? </vt:lpstr>
      <vt:lpstr>Ответ:</vt:lpstr>
      <vt:lpstr> По мнению В.Г.Белинского:       «Юный поэт заплатил полную дань волшебной стране… Кавказ был колыбелью его поэзии…  Великолепие гор, величественные стены собора Светицховели, развалины монастыря Джвариссагдари Лермонтов воспел в поэме «Мцыри», действие которой происходит «…там, где, сливаяся, шумят, обнявшись, будто две сестры, струи Арагвы и Куры…» </vt:lpstr>
      <vt:lpstr>Вопрос 5: Река Кура питается снеговыми, подземными, дождевыми и ледниковыми водами. 36 % составляют снеговые воды, 30% подземные воды, а % дождевых вод в 3,3 раза меньше чем два предыдущих источника питания. Сколько % составляют ледниковые и дождевые воды?</vt:lpstr>
      <vt:lpstr>          Ответ:     ледниковые 14%     дождевые 20%  ,  </vt:lpstr>
      <vt:lpstr> Вопрос 6: Если бы Лермонтов не стал поэтом, то он состоялся бы как …    1) математик   2) музыкант   3) шахматист    4) художник    5) актер </vt:lpstr>
      <vt:lpstr>Презентация PowerPoint</vt:lpstr>
      <vt:lpstr>Справка: Едва ли к чему-либо так пристрастилось сердце Лермонтова, как к Кавказу. На него он излил всю свою любовь, им он дышал. Кавказ открыл ему свои объятья, величественные, как душа поэта, и объятья эти заменили ему ласки рано умершей матери, а позднее - любовь родной души, дружбу близких и далекую родину.</vt:lpstr>
      <vt:lpstr>Ответ:    1) художник    2) математик  3) музыкант    4) шахматист</vt:lpstr>
      <vt:lpstr>Презентация PowerPoint</vt:lpstr>
      <vt:lpstr>Элементы высшей математики, аналитичес-кая геометрия, начала дифференциального и интегрального исчисления увлекали Лермонтова в течение всей его жизни. Он всегда возил с собой учебник математики                      французского       автора Безу.               </vt:lpstr>
      <vt:lpstr>Вопрос 7: Чтобы узнать, как поэт стал известным, вам предстоит решить математический кроссворд.</vt:lpstr>
      <vt:lpstr>"Математических увлечених поэта". Лермонтов открыл секрет, заключав -шийся в том, что задуманное число, какое бы оно ни было, заставляют вычесть из суммы того же числа и некоторых других подсказанных чисел, так что диктующе -му легко подсчитать результат. ((y + 100 + 206 + 310 - 500 - y): 2) х 3 = 174". </vt:lpstr>
      <vt:lpstr>Кроссворд</vt:lpstr>
      <vt:lpstr>Вопрос 8: С юных лет предчувствовал поэт свою раннюю смерть – насильственную гибель: «Кровавая могила меня ждет, Могила без … и без…». Без чего? Решить примеры и установить соответствие между множеством чисел и множеством букв. </vt:lpstr>
      <vt:lpstr>Презентация PowerPoint</vt:lpstr>
      <vt:lpstr>«…без молитв и без креста»  </vt:lpstr>
      <vt:lpstr>Вопрос 9: Назвать точный возраст гибели поэта. Для этого вам предстоит Округлить число до сотых. 26,099832 </vt:lpstr>
      <vt:lpstr>   Ответ: 26,10</vt:lpstr>
      <vt:lpstr>Справка: 15 июля между шестью и семью часами вечера у подножия Машука во время грозы и сильного дождя состоялась дуэль Лермонтова с Мартыновым при секундантах.  Похороны Лермонтова, несмотря на все хлопоты друзей, не могли быть совершены по церковному обряду. По словам князя Васильчикова, в Петербурге, в высшем обществе, смерть поэта встретили словами: "туда ему и дорога". Михаил Лермонтов был похоронен на городском кладбище в Пятигорске  17 .7.1841. Позднее гроб с телом М.Ю. Лермонтова был перевезён в село Тарханы и 23.4.1842 погребён в семейном склепе Арсеньевых. </vt:lpstr>
      <vt:lpstr>Музыкальное сопровождение слайдов: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</dc:title>
  <dc:creator>Windows User</dc:creator>
  <cp:lastModifiedBy>gamaonovem@gmail.com</cp:lastModifiedBy>
  <cp:revision>117</cp:revision>
  <dcterms:created xsi:type="dcterms:W3CDTF">2014-11-16T13:54:48Z</dcterms:created>
  <dcterms:modified xsi:type="dcterms:W3CDTF">2021-12-27T18:08:25Z</dcterms:modified>
</cp:coreProperties>
</file>