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2" r:id="rId9"/>
    <p:sldId id="266" r:id="rId10"/>
    <p:sldId id="261" r:id="rId11"/>
    <p:sldId id="264" r:id="rId12"/>
    <p:sldId id="265" r:id="rId13"/>
    <p:sldId id="263" r:id="rId14"/>
    <p:sldId id="272" r:id="rId15"/>
    <p:sldId id="267" r:id="rId16"/>
    <p:sldId id="273" r:id="rId17"/>
    <p:sldId id="268" r:id="rId18"/>
    <p:sldId id="274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ABFC8E7-627F-4F73-86DB-341ADB589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6" b="10818"/>
          <a:stretch/>
        </p:blipFill>
        <p:spPr bwMode="auto">
          <a:xfrm>
            <a:off x="0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CEBE3-84C8-499C-B6D2-16BA4C31E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5879" y="1674193"/>
            <a:ext cx="7520241" cy="15155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Первый Российский император Петр </a:t>
            </a:r>
            <a:r>
              <a:rPr lang="en-US" sz="5400" b="1" dirty="0"/>
              <a:t>I</a:t>
            </a:r>
            <a:r>
              <a:rPr lang="ru-RU" sz="5400" b="1" dirty="0"/>
              <a:t>.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3CB0F6-54AA-46A9-A748-B29D90A9E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rgbClr val="FFFF00"/>
                </a:solidFill>
              </a:rPr>
              <a:t>Подготовила классный руководитель </a:t>
            </a:r>
          </a:p>
          <a:p>
            <a:pPr algn="r"/>
            <a:r>
              <a:rPr lang="ru-RU" sz="2400" b="1" dirty="0" err="1">
                <a:solidFill>
                  <a:srgbClr val="FFFF00"/>
                </a:solidFill>
              </a:rPr>
              <a:t>Бурнацева</a:t>
            </a:r>
            <a:r>
              <a:rPr lang="ru-RU" sz="2400" b="1" dirty="0">
                <a:solidFill>
                  <a:srgbClr val="FFFF00"/>
                </a:solidFill>
              </a:rPr>
              <a:t> Е.В.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824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8419A30-6003-4B89-AAEC-EF569EC01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" b="4209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86C53-7665-4128-A48F-291DD098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Реформа государственного управления.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39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DDB2A4C-BB30-4513-8FAA-0F8D9BB57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9"/>
          <a:stretch/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74ECF-F2B0-47EA-ADF0-CC4D27005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Полтавская Битва.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3ECDCF31-CF90-4B09-8FAA-B2913E9D1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 война началась неудачно. В 1700 году, под Нарвой, русская армия была разбита, потеряв всю артиллерию. Для того, чтобы выиграть время и восстановить силы, Петр применяет тактику Выжженой земли, сжигались дома и поля, чтобы те не достались шведской армии. Для восстановления артиллерии в ускоренном режиме, Царь приказал переплавлять колокола в орудия.  С 1701 по 1707 год России удалось прорубить окно в Европу, Захватить Ингерманландию и Ливонию в 1704 году русские войска взяли Нарву, взяв реванш за катастрофу 1700 года. По итогу этого периода Русские войска вернули утраченные земли по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Столбовскому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Миру и смогли закрепиться в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прибалтике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выйти к морю. Окончательную точку в сухопутной войне поставила Полтавская битва 8 июля 1709 года. Шведская армия была окончательно разбита, а Карл 12 бежал в Константинополь.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284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281CD22-D01B-4BFD-B73D-29DD9F1DD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" b="6889"/>
          <a:stretch/>
        </p:blipFill>
        <p:spPr bwMode="auto">
          <a:xfrm>
            <a:off x="212035" y="344557"/>
            <a:ext cx="11661913" cy="628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44D75-6521-4AE3-A9AD-4F9056A6A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Гангутъ.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E4401530-960D-4F80-9F85-14E2EDE94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32" y="4043027"/>
            <a:ext cx="10750824" cy="1193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Северная война закончится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Ништадтским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миром подписанным в 10 сентября 1721 года. А 2 ноября Россия провозглашается Империей, а Петр становится императором Всероссийским.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64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текст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8225494B-F12D-43A5-8D05-9140BA681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2237" r="1" b="28107"/>
          <a:stretch/>
        </p:blipFill>
        <p:spPr>
          <a:xfrm>
            <a:off x="486138" y="486353"/>
            <a:ext cx="11227442" cy="5885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AF813-0B0B-4436-8BBE-7A92D237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Новая столица новой Империи.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21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186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4EE69B-2438-4CC8-8787-EDB269C2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088" y="993175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итогам войны Россия вернула утраченные земли и вышла к Балтике. Для закрепления этих территорий еще в 1703 году Петр 1 приказывает основать в Ингерманландии крепости </a:t>
            </a:r>
            <a:r>
              <a:rPr lang="ru-RU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Кроншлот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Кронштадт. Так начинается история Санкт-Петербурга – новой столицы новой Империи – Российской.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44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87FBAAC-3FC7-4102-8438-805DF924F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0" r="1" b="25662"/>
          <a:stretch/>
        </p:blipFill>
        <p:spPr bwMode="auto">
          <a:xfrm>
            <a:off x="486138" y="486353"/>
            <a:ext cx="11227442" cy="58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2E35C-4C72-4EEE-A03D-A4822161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Наука.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82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84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8225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BDF9811-F8D2-49C6-BACA-A9DC0A0FF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92" y="953417"/>
            <a:ext cx="10631556" cy="5142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Прежде всего, наука и ее отдельные области развивались при царе-реформаторе в соответствии с государственными нуждами. 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 активно осваивал сам и заставлял других изучать инженерное дело, геометрию, математику, зодчество.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удешевления производства оружия и пороха, активно развивались химия и алхимия. </a:t>
            </a:r>
          </a:p>
          <a:p>
            <a:pPr marL="0" indent="0">
              <a:buNone/>
            </a:pPr>
            <a:r>
              <a:rPr lang="ru-RU" sz="2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Именно при Петре в 1724 году была учреждена Российская Академия Наук.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Изучалась экономическая теория.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 при Петре в России стала проводиться политика Меркантилизма. 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этой экономической политики, Петром была введена Подушная подать по примеру Французского королевства. Что позволило извлекать государству большой доход от налогов.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604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EF7EA-C839-44D9-A4DF-F6CCA3D1D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175" y="2672519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Меркантилизм – экономическая политика государства, направленная на накопления финансового запаса за счет внутренних источников дохода (налоги, пошлины, подати и т.п.)</a:t>
            </a:r>
          </a:p>
        </p:txBody>
      </p:sp>
    </p:spTree>
    <p:extLst>
      <p:ext uri="{BB962C8B-B14F-4D97-AF65-F5344CB8AC3E}">
        <p14:creationId xmlns:p14="http://schemas.microsoft.com/office/powerpoint/2010/main" val="3613625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4E192-40A7-4183-AF95-0CFA1610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491803"/>
            <a:ext cx="9601196" cy="899676"/>
          </a:xfrm>
        </p:spPr>
        <p:txBody>
          <a:bodyPr/>
          <a:lstStyle/>
          <a:p>
            <a:r>
              <a:rPr lang="ru-RU" dirty="0"/>
              <a:t>Подведение итогов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73094-546F-422E-B125-82CA37E3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97" y="1391479"/>
            <a:ext cx="10538790" cy="4359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без преувеличений является самой яркой и масштабной фигурой русской истории. Именно после его правления Россия навсегда изменила свой историко-политический облик.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Быт и культура русских людей изменилась до не узнаваемости, однако, как не парадоксально, русские люди умудрялись сохранять свой прежний стиль жизни, сочетая его с заморскими новшествами. 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 превратил Россию в сверхдержаву того времени, величественную империю, которой суждено было простоять 300 лет.</a:t>
            </a:r>
          </a:p>
          <a:p>
            <a:pPr marL="0" indent="0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Даже после его смерти при нерадивых и откровенно бездарных приемниках Россия продолжала двигаться по пути модернизации и укрепления своей мощи по инерции, заложенной энергичным царем.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426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EFB487B-AC80-44D9-8D18-EF8CC3AD0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4" b="199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D1A6905-E2A3-484F-B455-9590E3290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11227442" cy="5883295"/>
          </a:xfrm>
          <a:prstGeom prst="rect">
            <a:avLst/>
          </a:prstGeom>
          <a:blipFill dpi="0" rotWithShape="1">
            <a:blip r:embed="rId4">
              <a:alphaModFix amt="9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80DB908-51C0-4E3F-86A8-3467E4071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1CA97-B714-4C0F-921A-514CFEB7C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/>
              <a:t>СПАСИБО ЗА ВНИМАНИЕ !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472F4D6-70C3-41D0-AFDF-921004940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8844E6C-FFE6-4937-A7DC-0AD58882F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80" name="Rounded Rectangle 19">
              <a:extLst>
                <a:ext uri="{FF2B5EF4-FFF2-40B4-BE49-F238E27FC236}">
                  <a16:creationId xmlns:a16="http://schemas.microsoft.com/office/drawing/2014/main" id="{F7D598A8-2CE2-45BE-BB8E-1D623A7C5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B523A783-93C9-4929-95AF-E41A53CF21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82" name="Rounded Rectangle 26">
              <a:extLst>
                <a:ext uri="{FF2B5EF4-FFF2-40B4-BE49-F238E27FC236}">
                  <a16:creationId xmlns:a16="http://schemas.microsoft.com/office/drawing/2014/main" id="{CE6DC554-371A-4C76-A412-A527AAFDE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9C143FF3-29AC-4E9A-AB31-FBD1F4E80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2772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48E447-AFDB-4691-AE2C-13AF1A778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535" y="2464166"/>
            <a:ext cx="9862929" cy="3578825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rgbClr val="595D5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595D5F"/>
                </a:solidFill>
                <a:latin typeface="arial" panose="020B0604020202020204" pitchFamily="34" charset="0"/>
              </a:rPr>
              <a:t>П</a:t>
            </a:r>
            <a:r>
              <a:rPr lang="ru-RU" b="0" i="0" dirty="0">
                <a:solidFill>
                  <a:srgbClr val="595D5F"/>
                </a:solidFill>
                <a:effectLst/>
                <a:latin typeface="arial" panose="020B0604020202020204" pitchFamily="34" charset="0"/>
              </a:rPr>
              <a:t>ривлечение внимания  к реформам Петра I, расширение знаний о вкладе его реформ в развитие государства, промышленности, науки, искусства, военно-морского дела, образования и других областей деятельности человека.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899752-3A90-4F6A-8947-D69768BC6DBA}"/>
              </a:ext>
            </a:extLst>
          </p:cNvPr>
          <p:cNvSpPr txBox="1"/>
          <p:nvPr/>
        </p:nvSpPr>
        <p:spPr>
          <a:xfrm>
            <a:off x="4843669" y="927652"/>
            <a:ext cx="2504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Цель</a:t>
            </a:r>
          </a:p>
        </p:txBody>
      </p:sp>
    </p:spTree>
    <p:extLst>
      <p:ext uri="{BB962C8B-B14F-4D97-AF65-F5344CB8AC3E}">
        <p14:creationId xmlns:p14="http://schemas.microsoft.com/office/powerpoint/2010/main" val="52910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0F0BB-D6CE-4D1A-AE56-A919C1292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11072"/>
            <a:ext cx="9601196" cy="780406"/>
          </a:xfrm>
        </p:spPr>
        <p:txBody>
          <a:bodyPr/>
          <a:lstStyle/>
          <a:p>
            <a:r>
              <a:rPr lang="ru-RU" dirty="0"/>
              <a:t>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A7C54-F354-4C0D-B8FD-06A3E877D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595D5F"/>
                </a:solidFill>
                <a:effectLst/>
                <a:latin typeface="arial" panose="020B0604020202020204" pitchFamily="34" charset="0"/>
              </a:rPr>
              <a:t>– формирование интереса к деятельности и личности Петра I, его реформам, внешней и внутренней политике государства;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595D5F"/>
                </a:solidFill>
                <a:effectLst/>
                <a:latin typeface="arial" panose="020B0604020202020204" pitchFamily="34" charset="0"/>
              </a:rPr>
              <a:t>– расширение представления роли и значении личности в истории;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595D5F"/>
                </a:solidFill>
                <a:effectLst/>
                <a:latin typeface="arial" panose="020B0604020202020204" pitchFamily="34" charset="0"/>
              </a:rPr>
              <a:t>– формирование чувства уважения к прошлому своей Родины; чувства патриотизма;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595D5F"/>
                </a:solidFill>
                <a:effectLst/>
                <a:latin typeface="arial" panose="020B0604020202020204" pitchFamily="34" charset="0"/>
              </a:rPr>
              <a:t>– повышение естественно - научной грамотности обучающихся,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595D5F"/>
                </a:solidFill>
                <a:effectLst/>
                <a:latin typeface="arial" panose="020B0604020202020204" pitchFamily="34" charset="0"/>
              </a:rPr>
              <a:t>– формирование активной гражданской позиции;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73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824FB2-0837-4FB5-BD83-F32303E59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A90022-5417-4ECC-BC1A-3055E8A32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88137"/>
            <a:ext cx="11227442" cy="58832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14300" dist="127000" dir="4800000" sx="99000" sy="99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5" name="Объект 4" descr="Изображение выглядит как текст, человек, носит, шляпа&#10;&#10;Автоматически созданное описание">
            <a:extLst>
              <a:ext uri="{FF2B5EF4-FFF2-40B4-BE49-F238E27FC236}">
                <a16:creationId xmlns:a16="http://schemas.microsoft.com/office/drawing/2014/main" id="{F144A45A-947A-4A4E-BFED-E44E71407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25000"/>
          </a:blip>
          <a:srcRect t="17487" r="1" b="41236"/>
          <a:stretch/>
        </p:blipFill>
        <p:spPr>
          <a:xfrm>
            <a:off x="353370" y="151451"/>
            <a:ext cx="11227442" cy="5885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0E9E22-B18F-41BA-B265-B5EC4E88A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7422B7-70DC-4B4A-A29D-3FEFBC52F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80D6679-B20F-4155-9B15-E720E9C4CB57}"/>
              </a:ext>
            </a:extLst>
          </p:cNvPr>
          <p:cNvSpPr txBox="1"/>
          <p:nvPr/>
        </p:nvSpPr>
        <p:spPr>
          <a:xfrm>
            <a:off x="957722" y="4370834"/>
            <a:ext cx="10273380" cy="33087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800" b="1" dirty="0" err="1"/>
              <a:t>Петр</a:t>
            </a:r>
            <a:r>
              <a:rPr lang="en-US" sz="2800" b="1" dirty="0"/>
              <a:t> </a:t>
            </a:r>
            <a:r>
              <a:rPr lang="en-US" sz="2800" b="1" dirty="0" err="1"/>
              <a:t>Алексеевич</a:t>
            </a:r>
            <a:r>
              <a:rPr lang="en-US" sz="2800" b="1" dirty="0"/>
              <a:t> </a:t>
            </a:r>
            <a:r>
              <a:rPr lang="en-US" sz="2800" b="1" dirty="0" err="1"/>
              <a:t>Романов</a:t>
            </a:r>
            <a:r>
              <a:rPr lang="en-US" sz="2800" b="1" dirty="0"/>
              <a:t>. </a:t>
            </a:r>
            <a:r>
              <a:rPr lang="en-US" sz="2800" b="1" dirty="0" err="1"/>
              <a:t>Правитель</a:t>
            </a:r>
            <a:r>
              <a:rPr lang="en-US" sz="2800" b="1" dirty="0"/>
              <a:t> </a:t>
            </a:r>
            <a:r>
              <a:rPr lang="en-US" sz="2800" b="1" dirty="0" err="1"/>
              <a:t>России</a:t>
            </a:r>
            <a:r>
              <a:rPr lang="en-US" sz="2800" b="1" dirty="0"/>
              <a:t> с 1682 </a:t>
            </a:r>
            <a:r>
              <a:rPr lang="en-US" sz="2800" b="1" dirty="0" err="1"/>
              <a:t>года</a:t>
            </a:r>
            <a:r>
              <a:rPr lang="en-US" sz="2800" b="1" dirty="0"/>
              <a:t> </a:t>
            </a:r>
            <a:r>
              <a:rPr lang="en-US" sz="2800" b="1" dirty="0" err="1"/>
              <a:t>по</a:t>
            </a:r>
            <a:r>
              <a:rPr lang="en-US" sz="2800" b="1" dirty="0"/>
              <a:t> 1725 </a:t>
            </a:r>
            <a:r>
              <a:rPr lang="en-US" sz="2800" b="1" dirty="0" err="1"/>
              <a:t>год</a:t>
            </a:r>
            <a:r>
              <a:rPr lang="en-US" sz="2800" b="1" dirty="0"/>
              <a:t>. </a:t>
            </a:r>
            <a:r>
              <a:rPr lang="en-US" sz="2800" b="1" dirty="0" err="1"/>
              <a:t>Основатель</a:t>
            </a:r>
            <a:r>
              <a:rPr lang="en-US" sz="2800" b="1" dirty="0"/>
              <a:t> </a:t>
            </a:r>
            <a:r>
              <a:rPr lang="en-US" sz="2800" b="1" dirty="0" err="1"/>
              <a:t>Российской</a:t>
            </a:r>
            <a:r>
              <a:rPr lang="en-US" sz="2800" b="1" dirty="0"/>
              <a:t> </a:t>
            </a:r>
            <a:r>
              <a:rPr lang="en-US" sz="2800" b="1" dirty="0" err="1"/>
              <a:t>Империи</a:t>
            </a:r>
            <a:r>
              <a:rPr lang="en-US" sz="2800" b="1" dirty="0"/>
              <a:t>. </a:t>
            </a:r>
            <a:r>
              <a:rPr lang="en-US" sz="2800" b="1" dirty="0" err="1"/>
              <a:t>Вошел</a:t>
            </a:r>
            <a:r>
              <a:rPr lang="en-US" sz="2800" b="1" dirty="0"/>
              <a:t> в </a:t>
            </a:r>
            <a:r>
              <a:rPr lang="en-US" sz="2800" b="1" dirty="0" err="1"/>
              <a:t>историю</a:t>
            </a:r>
            <a:r>
              <a:rPr lang="en-US" sz="2800" b="1" dirty="0"/>
              <a:t> </a:t>
            </a:r>
            <a:r>
              <a:rPr lang="en-US" sz="2800" b="1" dirty="0" err="1"/>
              <a:t>как</a:t>
            </a:r>
            <a:r>
              <a:rPr lang="en-US" sz="2800" b="1" dirty="0"/>
              <a:t> </a:t>
            </a:r>
            <a:r>
              <a:rPr lang="en-US" sz="2800" b="1" dirty="0" err="1"/>
              <a:t>Петр</a:t>
            </a:r>
            <a:r>
              <a:rPr lang="en-US" sz="2800" b="1" dirty="0"/>
              <a:t> I </a:t>
            </a:r>
            <a:r>
              <a:rPr lang="en-US" sz="2800" b="1" dirty="0" err="1"/>
              <a:t>или</a:t>
            </a:r>
            <a:r>
              <a:rPr lang="en-US" sz="2800" b="1" dirty="0"/>
              <a:t> </a:t>
            </a:r>
            <a:r>
              <a:rPr lang="en-US" sz="2800" b="1" dirty="0" err="1"/>
              <a:t>Петр</a:t>
            </a:r>
            <a:r>
              <a:rPr lang="en-US" sz="2800" b="1" dirty="0"/>
              <a:t> </a:t>
            </a:r>
            <a:r>
              <a:rPr lang="en-US" sz="2800" b="1" dirty="0" err="1"/>
              <a:t>Великий</a:t>
            </a:r>
            <a:r>
              <a:rPr lang="en-US" sz="2800" b="1" dirty="0"/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BB24324-5A4E-4C42-935B-753C3E59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6762" y="2"/>
            <a:ext cx="658368" cy="6856213"/>
            <a:chOff x="5756762" y="2"/>
            <a:chExt cx="658368" cy="6856213"/>
          </a:xfrm>
        </p:grpSpPr>
        <p:sp useBgFill="1">
          <p:nvSpPr>
            <p:cNvPr id="21" name="Rounded Rectangle 24">
              <a:extLst>
                <a:ext uri="{FF2B5EF4-FFF2-40B4-BE49-F238E27FC236}">
                  <a16:creationId xmlns:a16="http://schemas.microsoft.com/office/drawing/2014/main" id="{08C64383-1D43-4B64-9FEE-83A353A01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426382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3794BD8-B07A-436C-ABAE-C8332F2EE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sp useBgFill="1">
          <p:nvSpPr>
            <p:cNvPr id="23" name="Rounded Rectangle 26">
              <a:extLst>
                <a:ext uri="{FF2B5EF4-FFF2-40B4-BE49-F238E27FC236}">
                  <a16:creationId xmlns:a16="http://schemas.microsoft.com/office/drawing/2014/main" id="{67CC6EE7-19BF-4297-B8A8-674EEFDB9F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63086" y="5769570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B947B7-61FC-4697-BB5C-F6A89C4E6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3621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488DB6F-238F-4BEF-B28F-87D9F674A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DD071421-D153-4C0F-A43D-77AF883B3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E871F7D8-217E-4113-83FA-FFAC54BE7F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AE6B31E5-D515-487D-98AE-A3251F2F16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DFB339C-7306-4C4B-A75F-5BEE240BA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A1202C9E-12FB-4368-AD4E-40992C2514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F3E08DAB-0254-426B-80D4-79EF92845E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9B796F99-70AC-4221-AB20-DFE959961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0F9C6E3-B067-4B52-86DE-43B3FF150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017F138-68A9-4F3F-B240-D26602C26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A22ABB-3387-4EE1-8756-4B723F8FA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900"/>
              <a:t>С юности Петр увлекался морским делом, военным делом и различными ремеслами. Уже в 10 лет в своем селе Преображенском он создал, так называемое Потешное войско, которое в будущем станет элитным Преображенским полком Русской Императорской Армии. Так же молодой царевич активно строил речной флот и отремонтировал старый английский бот. Первые два корабля «</a:t>
            </a:r>
            <a:r>
              <a:rPr lang="ru-RU" sz="1900" err="1"/>
              <a:t>Шняк</a:t>
            </a:r>
            <a:r>
              <a:rPr lang="ru-RU" sz="1900"/>
              <a:t>» и «Струг» стали основой молодого флота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97874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53B7B0-6E02-4CF5-8743-F04894EEF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 r="-1" b="49952"/>
          <a:stretch/>
        </p:blipFill>
        <p:spPr bwMode="auto">
          <a:xfrm>
            <a:off x="20" y="-159016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440BA1-204A-4A8A-8225-D3ACAF69D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044" y="4703785"/>
            <a:ext cx="10644807" cy="331893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FFFF"/>
                </a:solidFill>
              </a:rPr>
              <a:t>В 1689 году Петр Алексеевич смог отстранить Сестру Софью, однако вынужден был править со своим братом Иваном до 1896 года .</a:t>
            </a:r>
          </a:p>
        </p:txBody>
      </p:sp>
    </p:spTree>
    <p:extLst>
      <p:ext uri="{BB962C8B-B14F-4D97-AF65-F5344CB8AC3E}">
        <p14:creationId xmlns:p14="http://schemas.microsoft.com/office/powerpoint/2010/main" val="1691489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376BB0F-C3B6-4BBC-B484-E6811406B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41E41-3DAD-4416-A0F9-A375DB37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ru-RU">
                <a:solidFill>
                  <a:srgbClr val="FFFFFF"/>
                </a:solidFill>
              </a:rPr>
              <a:t>Рождение Империи. Северная война.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2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" name="Rectangle 74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7C635E7-2626-43AA-8190-5FCA08E1F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2C9DC-C741-4DED-82DF-5F999AE1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100">
                <a:solidFill>
                  <a:srgbClr val="FFFFFF"/>
                </a:solidFill>
              </a:rPr>
              <a:t>Регулярная армия по европейскому образцу.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7" name="Content Placeholder 4103">
            <a:extLst>
              <a:ext uri="{FF2B5EF4-FFF2-40B4-BE49-F238E27FC236}">
                <a16:creationId xmlns:a16="http://schemas.microsoft.com/office/drawing/2014/main" id="{0F8F8E62-77A8-46E2-B26F-8F26287F6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37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3563A-CBD0-42E2-8E36-DE6159FB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4A9716-DE5D-4A92-8941-B2D8D40B1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2F84E5F-D1E6-4CEB-8222-16309EB5B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8"/>
            <a:ext cx="12192000" cy="683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64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224</TotalTime>
  <Words>706</Words>
  <Application>Microsoft Office PowerPoint</Application>
  <PresentationFormat>Широкоэкранный</PresentationFormat>
  <Paragraphs>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Garamond</vt:lpstr>
      <vt:lpstr>Times New Roman</vt:lpstr>
      <vt:lpstr>Натуральные материалы</vt:lpstr>
      <vt:lpstr>Первый Российский император Петр I.</vt:lpstr>
      <vt:lpstr>Презентация PowerPoint</vt:lpstr>
      <vt:lpstr>Задачи</vt:lpstr>
      <vt:lpstr>Презентация PowerPoint</vt:lpstr>
      <vt:lpstr>Презентация PowerPoint</vt:lpstr>
      <vt:lpstr>Презентация PowerPoint</vt:lpstr>
      <vt:lpstr>Рождение Империи. Северная война.</vt:lpstr>
      <vt:lpstr>Регулярная армия по европейскому образцу.</vt:lpstr>
      <vt:lpstr>Презентация PowerPoint</vt:lpstr>
      <vt:lpstr>Реформа государственного управления.</vt:lpstr>
      <vt:lpstr>Полтавская Битва.</vt:lpstr>
      <vt:lpstr>Гангутъ.</vt:lpstr>
      <vt:lpstr>Новая столица новой Империи.</vt:lpstr>
      <vt:lpstr>Презентация PowerPoint</vt:lpstr>
      <vt:lpstr>Наука.</vt:lpstr>
      <vt:lpstr>Презентация PowerPoint</vt:lpstr>
      <vt:lpstr>Меркантилизм – экономическая политика государства, направленная на накопления финансового запаса за счет внутренних источников дохода (налоги, пошлины, подати и т.п.)</vt:lpstr>
      <vt:lpstr>Подведение итогов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Бурнацев Давид Александрович;Бурнацева Елена Витальевна</dc:creator>
  <cp:lastModifiedBy>Елена</cp:lastModifiedBy>
  <cp:revision>15</cp:revision>
  <dcterms:created xsi:type="dcterms:W3CDTF">2021-09-20T09:04:18Z</dcterms:created>
  <dcterms:modified xsi:type="dcterms:W3CDTF">2021-12-26T09:07:22Z</dcterms:modified>
</cp:coreProperties>
</file>