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Default Extension="bin" ContentType="application/vnd.ms-office.legacyDiagramTex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32" r:id="rId2"/>
    <p:sldMasterId id="2147483775" r:id="rId3"/>
    <p:sldMasterId id="2147483779" r:id="rId4"/>
    <p:sldMasterId id="2147483781" r:id="rId5"/>
    <p:sldMasterId id="2147483785" r:id="rId6"/>
    <p:sldMasterId id="2147483787" r:id="rId7"/>
    <p:sldMasterId id="2147483795" r:id="rId8"/>
    <p:sldMasterId id="2147483805" r:id="rId9"/>
    <p:sldMasterId id="2147483813" r:id="rId10"/>
    <p:sldMasterId id="2147483817" r:id="rId11"/>
    <p:sldMasterId id="2147483827" r:id="rId12"/>
  </p:sldMasterIdLst>
  <p:sldIdLst>
    <p:sldId id="302" r:id="rId13"/>
    <p:sldId id="294" r:id="rId14"/>
    <p:sldId id="296" r:id="rId15"/>
    <p:sldId id="295" r:id="rId16"/>
    <p:sldId id="297" r:id="rId17"/>
    <p:sldId id="301" r:id="rId18"/>
    <p:sldId id="299" r:id="rId19"/>
    <p:sldId id="300" r:id="rId20"/>
    <p:sldId id="258" r:id="rId21"/>
    <p:sldId id="269" r:id="rId22"/>
    <p:sldId id="298" r:id="rId23"/>
    <p:sldId id="262" r:id="rId24"/>
    <p:sldId id="293" r:id="rId25"/>
    <p:sldId id="257" r:id="rId26"/>
    <p:sldId id="292" r:id="rId27"/>
    <p:sldId id="276" r:id="rId28"/>
    <p:sldId id="278" r:id="rId29"/>
    <p:sldId id="279" r:id="rId30"/>
    <p:sldId id="282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FF"/>
    <a:srgbClr val="996633"/>
    <a:srgbClr val="CC99FF"/>
    <a:srgbClr val="99FF99"/>
    <a:srgbClr val="CCCCFF"/>
    <a:srgbClr val="CCFF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90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microsoft.com/office/2006/relationships/legacyDocTextInfo" Target="legacyDocTextInfo.bin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35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35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9354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935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35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35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35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35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35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35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35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35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35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935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35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35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396DA1-3905-4670-8790-1D3D6CFC97A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935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35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5" grpId="0"/>
      <p:bldP spid="19355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355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35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35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EED8D-25F7-4270-BDF8-A2B0D79246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5A0D4-F116-4DAF-8B2D-613B8ED846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25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0772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2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2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772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772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72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2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2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2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2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2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2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2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2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72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72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772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772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2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72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72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72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72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7728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7729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7729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155D25-7D0B-49A0-BCF8-308A3D5F82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87" grpId="0"/>
      <p:bldP spid="107728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72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728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72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72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7F7DA-DF02-4B83-BA85-3CC45506E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8B2E9-90B2-41A2-9D91-C54A9C86F8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3CC40-3516-4C08-B044-58BF3688B7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D1AF1-0B18-4BC0-B895-9051C3AD4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306B4-9F71-4ACB-A4C1-ACFF061848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87586-4115-4CA5-8255-347EE965EE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DCA5-583F-4EAC-B983-96D23B6E6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F3CCD-7D08-4612-B27C-AA097B06FA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E8D375-DD01-4C05-A2BA-38ACE917573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7481B-F399-419C-B58B-A2305B55AA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D2B51-2A8A-4643-8DC4-646E1E23A1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06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11069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1069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1069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E746F8-D1C4-4E1F-B04B-D359B91C0512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10695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10695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5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5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5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5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5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5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6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6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6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6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6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6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6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6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6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6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7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7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7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7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7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7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7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7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7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7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8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8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8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98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0698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947" grpId="0"/>
      <p:bldP spid="110694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9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69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69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69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96B3-7D8D-4AA6-981C-43793D90847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C328A-4737-41E9-BA50-9CA020FB6CF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28CB9-49CD-4A3A-B82E-E1CCD099C71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317A-8610-4872-8058-ACB77BDF058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E9826-E3F4-4D48-A963-CDB5248376F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6DD54-9F4A-44D5-A2A0-1E35FDCBB18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CCDC7-0E96-44EC-B1B6-8E11EFE9B65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55F6-9A11-44BD-984B-8D68678B2B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88A8-52BF-413D-AAF8-AF6F8AA4CD3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F1862-E3D5-4353-A527-98DE5738D4B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E558-E5D3-4DDC-89F3-6C4A84194C2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1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4176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176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176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228C65-2BF4-45DD-A203-E9BEE0670757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14176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14176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77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77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4177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14177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77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77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77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77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4177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14177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78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78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4178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14178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78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78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78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78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4178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178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63" grpId="0"/>
      <p:bldP spid="114176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1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17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417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17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12C76-6DE7-4091-8F3F-E10412BE6F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C17DF-0E89-494C-8FC8-92A5E78C5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597C-E46B-4A53-A99A-62DFA811CB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A88D9-13A3-48F8-8A87-4EAED79F91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F917-FD3F-4FD7-9DD0-F6AD7C2CC4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E2F66-5C8C-414F-8E73-88D6E67D9C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609CC-AEC1-47B8-AD8F-01F3C0448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25F2-55C4-45B6-9BB8-36B6DDFBDE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A78D7-8BD3-4C20-8098-16E3F95E0C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0F0C-868F-4D1A-9AE3-DD0A095CBF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EB446-E769-48BE-A712-92C6754F8A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EEE05-CF97-4BB8-AF5C-7F4A44BBC6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BFDBD-D3C4-42B3-BD0F-F1C1D28AC8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7D5B5-F1B9-4C56-87D0-349E2551B2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90291-A03E-41E9-877F-3835D8343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2C7FE-B1BD-4411-A769-DA081445E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AD53D-9BC0-4382-962A-C66DF91252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19F434-7707-4C55-813D-71031AA27C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D9983-2E6E-4954-B01B-97D787014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0376D-CC4A-434F-AE77-E7FCF92557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89279-394A-4A26-A866-0518C57D27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4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41984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984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984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984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98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98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984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85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85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3839B8F-5369-4110-806A-80BA9188FC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01084-98B0-4E0D-BB14-62F97F1B30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660BF-8A87-4ECB-95B6-D5AB8614B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448D4-20B0-4CE9-8C7C-1AA75F1ED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9C9BF-B21B-412A-B1EE-AFC45DD469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13498-F755-415F-A09F-557F9392A1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C22E4-977E-4A81-B8A9-6BC69787F0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964BDD-F70B-44F2-95FB-3C40F5E7FDE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756CB-F83D-4FFD-B22B-066C2E3AB6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2BF2C-6CE5-4047-9704-EBB8423034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1BA92-5F8A-45C5-9C81-913D08A14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08728-4607-4DBF-A00E-5790BA0D71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45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48845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48845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5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5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5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5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5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5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845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46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46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46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46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46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846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48846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6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6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846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48847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7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7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847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48847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7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7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847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48847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7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8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848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48848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8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48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848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48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48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48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48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49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49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849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84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84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A89464-AB09-4ACA-B0AD-0BA1B76AD18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884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84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8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8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8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95" grpId="0"/>
      <p:bldP spid="48849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84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849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84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84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7BBCA-66CB-4C15-968C-FA9EF70B51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3DFB-BCB9-4EC8-8915-F5FA1FD77A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A22AF-5B59-4B9C-A92C-D08D1012AC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C007C-5F4A-47E1-952D-FB069B1ED9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3968E-E594-4AD6-84B0-B07C629D4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BA7733-E5C7-48A1-B34D-005684AA3A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DF6CB-7D7B-4906-AE86-61BAA54D11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D39E8-EC85-4FBF-890C-8F95B7B197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A06B2-E30E-4358-8BEB-B1DC34DAD8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492D-7564-4368-BFAC-2FAA1D87A0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34600-55AB-4036-BD65-6B93ADCA9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49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7549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549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549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549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549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549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54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54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7549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550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550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C5B8B2-3C99-4D20-A45F-180CA945C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7549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7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813C0-96CC-485E-8092-02325DF6AF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7FFC7-3BC0-4A55-BA1B-565E263B0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1FBB4-D300-466A-8BD0-5B765B911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1A178-CDBD-4105-97D0-8DD95791D4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B262C0-E214-4221-BFC7-A83C37B626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F8739-7D29-435F-8774-F32453FE92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23C77-A11A-489D-9FAA-1C19CBFD4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54FE5-1F72-48BD-A8D1-73204F36FC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29A6D-E75E-4DE9-853C-411275E516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1BA59-9B58-4AED-9F97-F66D7CA445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581C-AFEF-4F21-94B3-0727E4DFE0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99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969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59699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59699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9699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699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70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700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9700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5970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D1B51867-C283-4F4E-9F70-00450F43210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970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7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7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7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7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70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70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70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70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7004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5853-8ECF-47BF-B51D-9C4EFFA9B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E06B4-5CC8-44D1-AF5A-E0CA93750F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2C9B-66D8-4982-8926-A979F8AE12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659F09-D80D-4527-9A96-3F4139B4D0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4F914-B660-4186-B844-85B939327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E73D2-7420-4C63-BB24-571E710B64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2A12A-CBF2-426B-A943-42BFA5628B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C64C2-E2E0-4DCC-A008-81FC6C1655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FED33-3964-497D-8F2C-1B7704B0C4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C985C-3327-49F9-B52E-0AB8549E45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3DBA9-49CF-49DE-9122-4CE71F483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A705EA1C-A88D-4DD8-8F42-FE5EA24B66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5843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843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C91D68E3-C81C-4331-BB07-9EC960AE1787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658440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58441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58442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58443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58444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58445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8446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5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00D8A-9A04-4099-B1FD-E530D3FDD9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A5C9-D926-41AF-A7B3-264101C5699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A7570-4A03-40C1-B520-CD2DD8FAE4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162E2-0BD7-4815-90AE-17A49EC14B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B3021-1801-4BD4-8202-7425A0E31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BCC7C-CF7B-4981-8146-94C9D26D4C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24504-3FA6-4437-8871-71AC281795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7A4C4-DF44-4407-A136-2AB0CC64D4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1861A-8A54-495F-B4EA-D442160899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6138B-A5E6-4F39-BA1D-3D34C2D1D8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F094B-1B13-46A8-9A25-FF3411402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2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2704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04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04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9D138C-332D-4BE0-A65B-ECC7BA02B4B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270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70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0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70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270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70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704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2A8F4E-D187-40B1-BA7B-80E25E687D2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D309D-BCC8-4D0A-AEDC-EA3A8D114C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7253F-F63D-4468-A2E1-B0D782A12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18568-0161-46E1-B35B-E863E131F9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7FA11-D997-4C95-A84D-B2886279AF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AFAC4-197C-4CE2-99E1-E5EABF128C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2DEF4-717D-45D5-A28B-7CFBDDB6CF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F80EC-0334-4730-AFC5-5DDB74C51C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709D4-CCBC-4EE8-B937-A17B4C0D17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6D533-DE90-4533-9BFB-B2C9409E31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C621C-3926-4E4C-8701-534FD5F9D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10927F-519A-48F1-9139-48F14AFE3DF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95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76595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6595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6595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659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59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6596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6596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6596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F2B6E2-C659-47EA-B25C-68DB77A738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8" grpId="0"/>
      <p:bldP spid="76595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59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59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59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59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18D09-B76F-4445-8503-01DC3547B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FBEF1-B0B5-426B-99D9-BA2ED766D9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D573D-7277-49C7-9B88-75834740C3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BA633-629B-4AD8-8D7B-7C214D1A1D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38A5D-BEE8-4931-BD80-3F2570C6D8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547B8-0321-4604-9890-CEAC3818C1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5E163-ECEB-4B85-AE89-16584B2F44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0273D-9309-4D84-AB7C-546CE2DA0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F269-89A7-4D44-9A24-982B01DBCD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EFEFDEBB-9E70-4D4F-B6F3-1A346141A1E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925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925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25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25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1925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1925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1925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1925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25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1925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1925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25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2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6" grpId="0"/>
      <p:bldP spid="1925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25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25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25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25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25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2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762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2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2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7623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762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62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2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2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2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2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2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2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2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2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62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62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7625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762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2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62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62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62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762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762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762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DD11CBD-B34C-4D7C-BFF9-B42190D132B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762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 spd="med" advClick="0" advTm="1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6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6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6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6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6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6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63" grpId="0"/>
      <p:bldP spid="107626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6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6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6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6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6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6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6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6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6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6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105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05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1105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1105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2759688-A3C4-4437-A6FE-F585FE228C8C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10592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0592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3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3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3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3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3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3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3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3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3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3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4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4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4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4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4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4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4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4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4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4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5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5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5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5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5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5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5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5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5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5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3" grpId="0"/>
      <p:bldP spid="110592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07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0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0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8F66095-F908-464D-A739-76BF79D9BAC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407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7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4074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407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7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7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7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7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7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7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7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7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407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407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407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07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7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7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4076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407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14077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407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7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4077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14077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407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4077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407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1407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39" grpId="0"/>
      <p:bldP spid="114074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07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07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07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07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07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BCAACBD-1338-4579-ACB2-12756F3AD6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76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7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7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76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7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7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76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7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7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76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7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7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76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7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7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1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1881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882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882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88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8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88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88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88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BCA7991F-0EBD-4B3C-AB82-6B54765C403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2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4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874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742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874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74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743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874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874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874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74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74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8744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8744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4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744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874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745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874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4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74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74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4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74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747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74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74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74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0539DC5-E278-4471-972A-D854B1CF7A0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7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7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7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7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7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7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7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7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7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7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7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7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69" grpId="0"/>
      <p:bldP spid="48747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7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74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7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74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7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74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7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74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7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74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4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744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44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44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44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44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44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44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44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44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44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44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D89F7B48-A1E4-415B-AC5A-037444F7771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744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4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744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8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97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9597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959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59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59597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959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59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9597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59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59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959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959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492A3EB3-2A1B-4837-A7C4-F3C0C996E2A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60" r:id="rId12"/>
  </p:sldLayoutIdLst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5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5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5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5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5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5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5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5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5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5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5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5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7" grpId="0"/>
      <p:bldP spid="59597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59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59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59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59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59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59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59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59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59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59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5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5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DF3053C3-1CF7-484A-8C52-681DBD9BF884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657415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65741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741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5741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5741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5742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0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1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7260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latin typeface="Arial" pitchFamily="34" charset="0"/>
              </a:endParaRPr>
            </a:p>
          </p:txBody>
        </p:sp>
        <p:pic>
          <p:nvPicPr>
            <p:cNvPr id="726020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7260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60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2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260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8A9D4127-665F-417A-9125-1DE510B5C5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1" grpId="0"/>
      <p:bldP spid="72602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6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6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6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6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6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930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76493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6493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6493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49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49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49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649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649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BC7859E3-D868-4842-992F-E805B7C5184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4" grpId="0"/>
      <p:bldP spid="76493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49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49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49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49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49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49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49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49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49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49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11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18.wmf"/><Relationship Id="rId3" Type="http://schemas.openxmlformats.org/officeDocument/2006/relationships/image" Target="../media/image28.wmf"/><Relationship Id="rId7" Type="http://schemas.openxmlformats.org/officeDocument/2006/relationships/image" Target="../media/image34.wmf"/><Relationship Id="rId12" Type="http://schemas.openxmlformats.org/officeDocument/2006/relationships/image" Target="../media/image38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27.wmf"/><Relationship Id="rId11" Type="http://schemas.openxmlformats.org/officeDocument/2006/relationships/image" Target="../media/image14.wmf"/><Relationship Id="rId5" Type="http://schemas.openxmlformats.org/officeDocument/2006/relationships/image" Target="../media/image33.wmf"/><Relationship Id="rId10" Type="http://schemas.openxmlformats.org/officeDocument/2006/relationships/image" Target="../media/image37.png"/><Relationship Id="rId4" Type="http://schemas.openxmlformats.org/officeDocument/2006/relationships/image" Target="../media/image32.wmf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marR="179705" indent="540385" algn="ctr">
              <a:spcAft>
                <a:spcPts val="1000"/>
              </a:spcAf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Муниципальное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бюджетное учреждение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дополнительного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образования детей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«Станция юных натуралистов»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Пригородный район РСО – А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800"/>
          </a:xfrm>
        </p:spPr>
        <p:txBody>
          <a:bodyPr/>
          <a:lstStyle/>
          <a:p>
            <a:pPr algn="ctr">
              <a:buNone/>
            </a:pPr>
            <a:endParaRPr lang="ru-RU" sz="48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АЗБУКА     ЗДОРОВЬЯ</a:t>
            </a:r>
            <a:endParaRPr lang="ru-RU" sz="54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3400" y="5105400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dirty="0" err="1" smtClean="0">
                <a:solidFill>
                  <a:srgbClr val="002060"/>
                </a:solidFill>
              </a:rPr>
              <a:t>Табуева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Залина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Герсановна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</a:t>
            </a: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 smtClean="0">
                <a:solidFill>
                  <a:srgbClr val="002060"/>
                </a:solidFill>
              </a:rPr>
              <a:t>Педагог дополнительного </a:t>
            </a:r>
            <a:r>
              <a:rPr lang="ru-RU" dirty="0" smtClean="0">
                <a:solidFill>
                  <a:srgbClr val="002060"/>
                </a:solidFill>
              </a:rPr>
              <a:t>образования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      2019 год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5" descr="img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1" y="3124200"/>
            <a:ext cx="2362199" cy="28860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543800" cy="503238"/>
          </a:xfrm>
        </p:spPr>
        <p:txBody>
          <a:bodyPr/>
          <a:lstStyle/>
          <a:p>
            <a:r>
              <a:rPr lang="ru-RU" sz="3600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Полезные и вредные продукты: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2"/>
            <a:ext cx="4038600" cy="4757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 dirty="0"/>
              <a:t>	</a:t>
            </a:r>
          </a:p>
        </p:txBody>
      </p:sp>
      <p:pic>
        <p:nvPicPr>
          <p:cNvPr id="35853" name="Picture 13" descr="FD0018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143000"/>
            <a:ext cx="2305050" cy="1447800"/>
          </a:xfrm>
          <a:prstGeom prst="rect">
            <a:avLst/>
          </a:prstGeom>
          <a:noFill/>
        </p:spPr>
      </p:pic>
      <p:pic>
        <p:nvPicPr>
          <p:cNvPr id="35854" name="Picture 14" descr="FD009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590800"/>
            <a:ext cx="2001838" cy="1782763"/>
          </a:xfrm>
          <a:prstGeom prst="rect">
            <a:avLst/>
          </a:prstGeom>
          <a:noFill/>
        </p:spPr>
      </p:pic>
      <p:pic>
        <p:nvPicPr>
          <p:cNvPr id="35855" name="Picture 15" descr="FD0096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5013325"/>
            <a:ext cx="17367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52400" y="1371600"/>
            <a:ext cx="419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33CC33"/>
                </a:solidFill>
                <a:latin typeface="Times New Roman" pitchFamily="18" charset="0"/>
              </a:rPr>
              <a:t>Надо кушать помидоры,</a:t>
            </a:r>
            <a:br>
              <a:rPr lang="ru-RU" sz="2400" b="1">
                <a:solidFill>
                  <a:srgbClr val="33CC33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33CC33"/>
                </a:solidFill>
                <a:latin typeface="Times New Roman" pitchFamily="18" charset="0"/>
              </a:rPr>
              <a:t>Фрукты, овощи, лимоны,</a:t>
            </a:r>
            <a:br>
              <a:rPr lang="ru-RU" sz="2400" b="1">
                <a:solidFill>
                  <a:srgbClr val="33CC33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33CC33"/>
                </a:solidFill>
                <a:latin typeface="Times New Roman" pitchFamily="18" charset="0"/>
              </a:rPr>
              <a:t>Кашу – утром, суп – в обед,</a:t>
            </a:r>
            <a:br>
              <a:rPr lang="ru-RU" sz="2400" b="1">
                <a:solidFill>
                  <a:srgbClr val="33CC33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33CC33"/>
                </a:solidFill>
                <a:latin typeface="Times New Roman" pitchFamily="18" charset="0"/>
              </a:rPr>
              <a:t>А на ужин – винегрет. 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2362200" y="3124200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Ну, а если свой обед</a:t>
            </a:r>
            <a:b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Ты начнешь с кулька конфет,</a:t>
            </a:r>
            <a:b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Жвачкой импортной закусишь,</a:t>
            </a:r>
            <a:b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Шоколадом подсластишь,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457200" y="4953000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То тогда наверняка</a:t>
            </a:r>
            <a:b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Ваши спутники всегда -</a:t>
            </a:r>
            <a:b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Близорукость, бледный вид</a:t>
            </a:r>
            <a:b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И неважный аппетит.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553200" cy="1143000"/>
          </a:xfrm>
        </p:spPr>
        <p:txBody>
          <a:bodyPr/>
          <a:lstStyle/>
          <a:p>
            <a:r>
              <a:rPr lang="ru-RU" sz="2800" b="1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«Соблюдай режим труда и быта, и будет здоровье крепче гранита»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057400"/>
            <a:ext cx="6934200" cy="35067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Кто жить умеет по часам и ценит каждый час,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Того не надо по утрам будить по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                   десять раз.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 он не станет говорить, что лень ему вставать,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Зарядку делать, руки мыть и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     застилать кровать.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Успеет он одеться в срок, умыться и поесть,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И раньше, чем звенит звонок, за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  парту в школе сесть.</a:t>
            </a: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9092" name="Picture 4" descr="040116_co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05400"/>
            <a:ext cx="2133600" cy="17526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«Кто табачное зелье любит,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                      тот сам себя и губит!»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2236788"/>
            <a:ext cx="5457825" cy="3627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 dirty="0"/>
              <a:t>	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</a:rPr>
              <a:t>Сигареты — никотин,</a:t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</a:rPr>
              <a:t>ВРАГ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</a:rPr>
              <a:t> всему номер один!</a:t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</a:rPr>
              <a:t>Курят, что аж дым столбом!</a:t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</a:rPr>
              <a:t>Отравляют табаком,</a:t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</a:rPr>
              <a:t>Не заботясь о здоровье —</a:t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</a:rPr>
              <a:t>Ни о своем, ни о чужом.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2293" name="Picture 5" descr="im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057400"/>
            <a:ext cx="3128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00CC"/>
            </a:gs>
            <a:gs pos="50000">
              <a:schemeClr val="accent2"/>
            </a:gs>
            <a:gs pos="100000">
              <a:srgbClr val="6600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19812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  <p:pic>
        <p:nvPicPr>
          <p:cNvPr id="82949" name="Picture 5" descr="SL0024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0"/>
            <a:ext cx="1020763" cy="944563"/>
          </a:xfrm>
          <a:prstGeom prst="rect">
            <a:avLst/>
          </a:prstGeom>
          <a:noFill/>
        </p:spPr>
      </p:pic>
      <p:pic>
        <p:nvPicPr>
          <p:cNvPr id="82950" name="Picture 6" descr="FD0096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1146175" cy="1066800"/>
          </a:xfrm>
          <a:prstGeom prst="rect">
            <a:avLst/>
          </a:prstGeom>
          <a:noFill/>
        </p:spPr>
      </p:pic>
      <p:pic>
        <p:nvPicPr>
          <p:cNvPr id="82951" name="Picture 7" descr="NA0059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876800"/>
            <a:ext cx="1219200" cy="1219200"/>
          </a:xfrm>
          <a:prstGeom prst="rect">
            <a:avLst/>
          </a:prstGeom>
          <a:noFill/>
        </p:spPr>
      </p:pic>
      <p:pic>
        <p:nvPicPr>
          <p:cNvPr id="82952" name="Picture 8" descr="DD00122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048000"/>
            <a:ext cx="1114425" cy="1143000"/>
          </a:xfrm>
          <a:prstGeom prst="rect">
            <a:avLst/>
          </a:prstGeom>
          <a:noFill/>
        </p:spPr>
      </p:pic>
      <p:pic>
        <p:nvPicPr>
          <p:cNvPr id="82953" name="Picture 9" descr="FD00961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4114800"/>
            <a:ext cx="1090613" cy="971550"/>
          </a:xfrm>
          <a:prstGeom prst="rect">
            <a:avLst/>
          </a:prstGeom>
          <a:noFill/>
        </p:spPr>
      </p:pic>
      <p:pic>
        <p:nvPicPr>
          <p:cNvPr id="82954" name="Picture 10" descr="SL00246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419600"/>
            <a:ext cx="1320800" cy="1165225"/>
          </a:xfrm>
          <a:prstGeom prst="rect">
            <a:avLst/>
          </a:prstGeom>
          <a:noFill/>
        </p:spPr>
      </p:pic>
      <p:pic>
        <p:nvPicPr>
          <p:cNvPr id="82955" name="Picture 11" descr="SL00723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5562600"/>
            <a:ext cx="914400" cy="871538"/>
          </a:xfrm>
          <a:prstGeom prst="rect">
            <a:avLst/>
          </a:prstGeom>
          <a:noFill/>
        </p:spPr>
      </p:pic>
      <p:pic>
        <p:nvPicPr>
          <p:cNvPr id="82958" name="Picture 14" descr="Здравствуй, лето!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20574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9" name="Picture 15" descr="День здоровь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57912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0" name="Picture 16" descr="HH01303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9200" y="3276600"/>
            <a:ext cx="1219200" cy="121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2961" name="Picture 17" descr="img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01000" y="5486400"/>
            <a:ext cx="99060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2962" name="Picture 18" descr="PE01335_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76400" y="2133600"/>
            <a:ext cx="137160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2964" name="WordArt 20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6962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мы любим ... !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мы не любим...!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Rectangle 5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61288" cy="815975"/>
          </a:xfrm>
        </p:spPr>
        <p:txBody>
          <a:bodyPr/>
          <a:lstStyle/>
          <a:p>
            <a:r>
              <a:rPr lang="ru-RU" sz="3800" b="1">
                <a:latin typeface="Times New Roman" pitchFamily="18" charset="0"/>
              </a:rPr>
              <a:t>Компоненты здоровья:</a:t>
            </a:r>
          </a:p>
        </p:txBody>
      </p:sp>
      <p:graphicFrame>
        <p:nvGraphicFramePr>
          <p:cNvPr id="3104" name="Diagram 32"/>
          <p:cNvGraphicFramePr>
            <a:graphicFrameLocks/>
          </p:cNvGraphicFramePr>
          <p:nvPr>
            <p:ph idx="4294967295"/>
          </p:nvPr>
        </p:nvGraphicFramePr>
        <p:xfrm>
          <a:off x="763588" y="1758950"/>
          <a:ext cx="7650162" cy="4260850"/>
        </p:xfrm>
        <a:graphic>
          <a:graphicData uri="http://schemas.openxmlformats.org/drawingml/2006/compatibility">
            <com:legacyDrawing xmlns:com="http://schemas.openxmlformats.org/drawingml/2006/compatibility" spid="_x0000_s3104"/>
          </a:graphicData>
        </a:graphic>
      </p:graphicFrame>
      <p:graphicFrame>
        <p:nvGraphicFramePr>
          <p:cNvPr id="3126" name="Organization Chart 54"/>
          <p:cNvGraphicFramePr>
            <a:graphicFrameLocks noChangeAspect="1"/>
          </p:cNvGraphicFramePr>
          <p:nvPr>
            <p:ph type="dgm" idx="4294967295"/>
          </p:nvPr>
        </p:nvGraphicFramePr>
        <p:xfrm>
          <a:off x="533400" y="1600200"/>
          <a:ext cx="8382000" cy="4525963"/>
        </p:xfrm>
        <a:graphic>
          <a:graphicData uri="http://schemas.openxmlformats.org/drawingml/2006/compatibility">
            <com:legacyDrawing xmlns:com="http://schemas.openxmlformats.org/drawingml/2006/compatibility" spid="_x0000_s3126"/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2133600" cy="1279525"/>
          </a:xfrm>
        </p:spPr>
        <p:txBody>
          <a:bodyPr/>
          <a:lstStyle/>
          <a:p>
            <a:r>
              <a:rPr lang="ru-RU" sz="45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Вывод: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4607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	</a:t>
            </a:r>
            <a:r>
              <a:rPr lang="ru-RU" sz="4100" dirty="0">
                <a:latin typeface="Times New Roman" pitchFamily="18" charset="0"/>
              </a:rPr>
              <a:t>З</a:t>
            </a:r>
            <a:r>
              <a:rPr lang="ru-RU" sz="4100" b="1" dirty="0">
                <a:latin typeface="Times New Roman" pitchFamily="18" charset="0"/>
              </a:rPr>
              <a:t>доровье человека – жизненно важная ценность, оно складывается из многих взаимосвязанных друг с другом компонентов.</a:t>
            </a:r>
          </a:p>
        </p:txBody>
      </p:sp>
      <p:pic>
        <p:nvPicPr>
          <p:cNvPr id="81924" name="Picture 4" descr="Рисунок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</p:spPr>
      </p:pic>
      <p:pic>
        <p:nvPicPr>
          <p:cNvPr id="81925" name="Picture 5" descr="Рисунок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444500"/>
            <a:ext cx="7334250" cy="1168400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ГАЛЕРЕЯ</a:t>
            </a:r>
            <a:b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304800" y="2895600"/>
            <a:ext cx="8382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ЗДОРОВЫЙ ОБРАЗ ЖИЗНИ ГЛАЗАМИ ДЕТЕЙ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257800"/>
            <a:ext cx="3733800" cy="1219200"/>
          </a:xfrm>
        </p:spPr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5060" name="Picture 4" descr="Scan00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304800"/>
            <a:ext cx="2362200" cy="2895600"/>
          </a:xfrm>
          <a:noFill/>
          <a:ln w="31750">
            <a:solidFill>
              <a:srgbClr val="993300"/>
            </a:solidFill>
          </a:ln>
        </p:spPr>
      </p:pic>
      <p:pic>
        <p:nvPicPr>
          <p:cNvPr id="45061" name="Picture 5" descr="Scan0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8600"/>
            <a:ext cx="2243138" cy="2719388"/>
          </a:xfrm>
          <a:prstGeom prst="rect">
            <a:avLst/>
          </a:prstGeom>
          <a:noFill/>
          <a:ln w="3175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45062" name="Picture 6" descr="Scan0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2209800" cy="2514600"/>
          </a:xfrm>
          <a:prstGeom prst="rect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5063" name="Picture 7" descr="Scan00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048000"/>
            <a:ext cx="2133600" cy="2895600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5064" name="Picture 8" descr="Scan00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124200"/>
            <a:ext cx="1905000" cy="26670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5065" name="Picture 9" descr="Scan00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3962400"/>
            <a:ext cx="2286000" cy="18288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6084" name="Picture 4" descr="Scan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848600" cy="5867400"/>
          </a:xfrm>
          <a:prstGeom prst="rect">
            <a:avLst/>
          </a:prstGeom>
          <a:noFill/>
          <a:ln w="635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5486400"/>
            <a:ext cx="5029200" cy="990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9156" name="Picture 4" descr="Scan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772400" cy="6019800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43137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doc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447800"/>
            <a:ext cx="129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46c0d37d34c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724400"/>
            <a:ext cx="965200" cy="1447800"/>
          </a:xfrm>
          <a:prstGeom prst="rect">
            <a:avLst/>
          </a:prstGeom>
          <a:noFill/>
        </p:spPr>
      </p:pic>
      <p:pic>
        <p:nvPicPr>
          <p:cNvPr id="83974" name="Picture 6" descr="46c0d46269cc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572000"/>
            <a:ext cx="965200" cy="1447800"/>
          </a:xfrm>
          <a:prstGeom prst="rect">
            <a:avLst/>
          </a:prstGeom>
          <a:noFill/>
        </p:spPr>
      </p:pic>
      <p:pic>
        <p:nvPicPr>
          <p:cNvPr id="83975" name="Picture 7" descr="46c0da15a46e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800600"/>
            <a:ext cx="914400" cy="1371600"/>
          </a:xfrm>
          <a:prstGeom prst="rect">
            <a:avLst/>
          </a:prstGeom>
          <a:noFill/>
        </p:spPr>
      </p:pic>
      <p:pic>
        <p:nvPicPr>
          <p:cNvPr id="83976" name="Picture 8" descr="471f33c491e0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648200"/>
            <a:ext cx="957263" cy="1277938"/>
          </a:xfrm>
          <a:prstGeom prst="rect">
            <a:avLst/>
          </a:prstGeom>
          <a:noFill/>
        </p:spPr>
      </p:pic>
      <p:pic>
        <p:nvPicPr>
          <p:cNvPr id="83977" name="Picture 9" descr="46fb9b460708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724400"/>
            <a:ext cx="1203325" cy="1439863"/>
          </a:xfrm>
          <a:prstGeom prst="rect">
            <a:avLst/>
          </a:prstGeom>
          <a:noFill/>
        </p:spPr>
      </p:pic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762000" y="1676400"/>
            <a:ext cx="6477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  <a:t>Я открою семь секретов,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  <a:t>   Как здоровье сохранить.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  <a:t>Выполняя все секреты,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  <a:t>     Без болезней будем жить.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39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</a:rPr>
              <a:t>Секреты здоровья: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0"/>
            <a:ext cx="8229600" cy="1371600"/>
          </a:xfrm>
        </p:spPr>
        <p:txBody>
          <a:bodyPr/>
          <a:lstStyle/>
          <a:p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3252" name="Picture 4" descr="Scan0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609600"/>
            <a:ext cx="7953375" cy="6019800"/>
          </a:xfrm>
          <a:noFill/>
          <a:ln w="63500">
            <a:solidFill>
              <a:srgbClr val="808080"/>
            </a:solidFill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00"/>
            </a:gs>
            <a:gs pos="50000">
              <a:srgbClr val="FF3300"/>
            </a:gs>
            <a:gs pos="100000">
              <a:srgbClr val="FF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09600"/>
            <a:ext cx="6934200" cy="54467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Здравствуйте! Добрая ласковость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                                   слова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Стерлась на нет в ежедневном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                                 привете.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Здравствуйте! Это же - будьте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                                 здоровы,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Это же - дольше живите на свете.</a:t>
            </a:r>
            <a:r>
              <a:rPr lang="ru-RU" sz="28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br>
              <a:rPr lang="ru-RU" sz="28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rgbClr val="7030A0"/>
                </a:solidFill>
              </a:rPr>
              <a:t>                                  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i="1" dirty="0">
                <a:solidFill>
                  <a:srgbClr val="7030A0"/>
                </a:solidFill>
                <a:latin typeface="Times New Roman" pitchFamily="18" charset="0"/>
              </a:rPr>
              <a:t>                                   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  </a:t>
            </a:r>
            <a:r>
              <a:rPr lang="ru-RU" i="1" dirty="0">
                <a:solidFill>
                  <a:srgbClr val="7030A0"/>
                </a:solidFill>
                <a:latin typeface="Comic Sans MS" pitchFamily="66" charset="0"/>
              </a:rPr>
              <a:t>Е. Шевелёва</a:t>
            </a:r>
            <a:r>
              <a:rPr lang="ru-RU" sz="36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>
                <a:gamma/>
                <a:tint val="31765"/>
                <a:invGamma/>
              </a:schemeClr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793038" cy="8382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Вредные поступки –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добрые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поступки!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	</a:t>
            </a:r>
          </a:p>
        </p:txBody>
      </p:sp>
      <p:pic>
        <p:nvPicPr>
          <p:cNvPr id="84997" name="Picture 5" descr="im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828800"/>
            <a:ext cx="2089150" cy="1674813"/>
          </a:xfrm>
          <a:prstGeom prst="rect">
            <a:avLst/>
          </a:prstGeom>
          <a:noFill/>
        </p:spPr>
      </p:pic>
      <p:pic>
        <p:nvPicPr>
          <p:cNvPr id="84998" name="Picture 6" descr="img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724400"/>
            <a:ext cx="2714625" cy="1462088"/>
          </a:xfrm>
          <a:prstGeom prst="rect">
            <a:avLst/>
          </a:prstGeom>
          <a:noFill/>
        </p:spPr>
      </p:pic>
      <p:pic>
        <p:nvPicPr>
          <p:cNvPr id="84999" name="Picture 7" descr="Рисунок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</p:spPr>
      </p:pic>
      <p:pic>
        <p:nvPicPr>
          <p:cNvPr id="85000" name="Picture 8" descr="Рисунок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</p:spPr>
      </p:pic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152400" y="1949450"/>
            <a:ext cx="5715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Откуда берутся лентяи?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Может лентяи с Луны прилетают?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Откуда берутся грязнули?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  Может грязнуль с Сатурна   </a:t>
            </a: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столкнули?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Время листает календари,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               Пишет новые словари.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Слов там таких не найдешь: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               “Трусость” и “ложь”.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Исчезнут слова как дым: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               “Ябеда” и “подхалим”. </a:t>
            </a:r>
          </a:p>
        </p:txBody>
      </p:sp>
      <p:pic>
        <p:nvPicPr>
          <p:cNvPr id="85002" name="Picture 10" descr="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048000"/>
            <a:ext cx="1317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chemeClr val="accent2"/>
            </a:gs>
            <a:gs pos="100000">
              <a:srgbClr val="99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015287" cy="67468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«Чистота – залог здоровья!»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Каждый раз перед едой,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Нужно фрукты мыть водой !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Чтобы быть здоровым,  сильным,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Мой лицо и руки с мылом.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Будь аккуратен, забудь лень !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Чисти зубы каждый день !</a:t>
            </a:r>
            <a:r>
              <a:rPr lang="ru-RU" sz="3600">
                <a:latin typeface="Times New Roman" pitchFamily="18" charset="0"/>
              </a:rPr>
              <a:t> </a:t>
            </a:r>
            <a:br>
              <a:rPr lang="ru-RU" sz="3600">
                <a:latin typeface="Times New Roman" pitchFamily="18" charset="0"/>
              </a:rPr>
            </a:br>
            <a:r>
              <a:rPr lang="ru-RU" sz="360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sz="3600">
              <a:latin typeface="Times New Roman" pitchFamily="18" charset="0"/>
            </a:endParaRPr>
          </a:p>
        </p:txBody>
      </p:sp>
      <p:pic>
        <p:nvPicPr>
          <p:cNvPr id="88068" name="Picture 4" descr="HH0130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191000"/>
            <a:ext cx="2339975" cy="23272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3192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Секреты закаливания: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pic>
        <p:nvPicPr>
          <p:cNvPr id="93190" name="Picture 6" descr="Рисунок1"/>
          <p:cNvPicPr>
            <a:picLocks noChangeAspect="1" noChangeArrowheads="1"/>
          </p:cNvPicPr>
          <p:nvPr/>
        </p:nvPicPr>
        <p:blipFill>
          <a:blip r:embed="rId3"/>
          <a:srcRect l="36250" t="15181" r="35332" b="49010"/>
          <a:stretch>
            <a:fillRect/>
          </a:stretch>
        </p:blipFill>
        <p:spPr bwMode="auto">
          <a:xfrm>
            <a:off x="6019800" y="3581400"/>
            <a:ext cx="2971800" cy="3048000"/>
          </a:xfrm>
          <a:prstGeom prst="rect">
            <a:avLst/>
          </a:prstGeom>
          <a:noFill/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838200" y="1981200"/>
            <a:ext cx="57912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Утром - бег и душ бодрящий, Как для взрослых, настоящий!</a:t>
            </a:r>
          </a:p>
          <a:p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ночь окна открывать, Свежим воздухом дышать!</a:t>
            </a:r>
          </a:p>
          <a:p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Ноги мыть водой холодной, </a:t>
            </a:r>
          </a:p>
          <a:p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 тогда микроб голодный</a:t>
            </a:r>
          </a:p>
          <a:p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Вас во век не одолеет!</a:t>
            </a:r>
          </a:p>
          <a:p>
            <a:endParaRPr lang="ru-RU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>
                <a:latin typeface="Arial" pitchFamily="34" charset="0"/>
              </a:rPr>
              <a:t> 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1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8683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«Движение - жизнь»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5486400" cy="37242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Молодым я говорю,</a:t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                 Со здоровьем дружен спорт!</a:t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      Стадион, бассейн и корт,</a:t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                Зал, каток – везде всем рады.</a:t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       За старание в награду</a:t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                Станут мышцы ваши тверды,</a:t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       Будут кубки и рекорды.</a:t>
            </a:r>
          </a:p>
        </p:txBody>
      </p:sp>
      <p:pic>
        <p:nvPicPr>
          <p:cNvPr id="90117" name="Picture 5" descr="а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467600" y="2362200"/>
            <a:ext cx="1524000" cy="1425575"/>
          </a:xfrm>
          <a:noFill/>
          <a:ln/>
        </p:spPr>
      </p:pic>
      <p:pic>
        <p:nvPicPr>
          <p:cNvPr id="90118" name="Picture 6" descr="PE0126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410200"/>
            <a:ext cx="1568450" cy="1266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0121" name="Picture 9" descr="PE0133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886200"/>
            <a:ext cx="1684338" cy="121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0122" name="Picture 10" descr="PE01313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2362200"/>
            <a:ext cx="1698625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0123" name="Picture 11" descr="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5105400"/>
            <a:ext cx="19240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Picture 14" descr="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-228600"/>
            <a:ext cx="1447800" cy="187166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015288" cy="9144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«Кто спортом 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занимаеся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тот</a:t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силы набирается»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924800" cy="40465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Спорт нам плечи расправляет,</a:t>
            </a:r>
          </a:p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Силу, ловкость нам дает.</a:t>
            </a:r>
          </a:p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Он нам мышцы развивает,</a:t>
            </a:r>
          </a:p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На рекорды нас зовет.</a:t>
            </a:r>
          </a:p>
          <a:p>
            <a:pPr>
              <a:buFont typeface="Wingdings" pitchFamily="2" charset="2"/>
              <a:buNone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91140" name="Picture 4" descr="62r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1524000" cy="1600200"/>
          </a:xfrm>
          <a:prstGeom prst="rect">
            <a:avLst/>
          </a:prstGeom>
          <a:noFill/>
        </p:spPr>
      </p:pic>
      <p:pic>
        <p:nvPicPr>
          <p:cNvPr id="91142" name="Picture 6" descr="PE0125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419600"/>
            <a:ext cx="1489075" cy="1752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1143" name="Picture 7" descr="PE0126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286000"/>
            <a:ext cx="2057400" cy="1674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1144" name="Picture 8" descr="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267200"/>
            <a:ext cx="14478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«Умеренный в еде - всегда здоров!»</a:t>
            </a:r>
          </a:p>
        </p:txBody>
      </p:sp>
      <p:pic>
        <p:nvPicPr>
          <p:cNvPr id="8201" name="Picture 9" descr="Рисунок1"/>
          <p:cNvPicPr>
            <a:picLocks noChangeAspect="1" noChangeArrowheads="1"/>
          </p:cNvPicPr>
          <p:nvPr/>
        </p:nvPicPr>
        <p:blipFill>
          <a:blip r:embed="rId3"/>
          <a:srcRect l="3406" t="16264" r="68802" b="51184"/>
          <a:stretch>
            <a:fillRect/>
          </a:stretch>
        </p:blipFill>
        <p:spPr bwMode="auto">
          <a:xfrm>
            <a:off x="609600" y="4724400"/>
            <a:ext cx="2057400" cy="1839913"/>
          </a:xfrm>
          <a:prstGeom prst="rect">
            <a:avLst/>
          </a:prstGeom>
          <a:noFill/>
        </p:spPr>
      </p:pic>
      <p:pic>
        <p:nvPicPr>
          <p:cNvPr id="8202" name="Picture 10" descr="Рисунок1"/>
          <p:cNvPicPr>
            <a:picLocks noChangeAspect="1" noChangeArrowheads="1"/>
          </p:cNvPicPr>
          <p:nvPr/>
        </p:nvPicPr>
        <p:blipFill>
          <a:blip r:embed="rId3"/>
          <a:srcRect l="3932" t="60353" r="67661" b="4550"/>
          <a:stretch>
            <a:fillRect/>
          </a:stretch>
        </p:blipFill>
        <p:spPr bwMode="auto">
          <a:xfrm>
            <a:off x="6248400" y="2209800"/>
            <a:ext cx="2209800" cy="1809750"/>
          </a:xfrm>
          <a:prstGeom prst="rect">
            <a:avLst/>
          </a:prstGeom>
          <a:noFill/>
        </p:spPr>
      </p:pic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5943600" y="1905000"/>
            <a:ext cx="2819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неправильное питание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381000" y="43434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правильное питание</a:t>
            </a: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3962400" cy="1676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люблю покушать сытно,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Много, вкусно, аппетитно.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Ем я все и без разбора,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Потому что я…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обжора.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181600" y="4419600"/>
            <a:ext cx="38862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Чтобы десны были крепкими,</a:t>
            </a:r>
          </a:p>
          <a:p>
            <a:r>
              <a:rPr lang="ru-RU" sz="2000" b="1">
                <a:latin typeface="Times New Roman" pitchFamily="18" charset="0"/>
              </a:rPr>
              <a:t>        Грызи морковку с репкою.</a:t>
            </a:r>
          </a:p>
          <a:p>
            <a:r>
              <a:rPr lang="ru-RU" sz="2000" b="1">
                <a:latin typeface="Times New Roman" pitchFamily="18" charset="0"/>
              </a:rPr>
              <a:t>Чтобы зубы не болели, </a:t>
            </a:r>
          </a:p>
          <a:p>
            <a:r>
              <a:rPr lang="ru-RU" sz="2000" b="1">
                <a:latin typeface="Times New Roman" pitchFamily="18" charset="0"/>
              </a:rPr>
              <a:t>        Вместо пряников, конфет </a:t>
            </a:r>
          </a:p>
          <a:p>
            <a:r>
              <a:rPr lang="ru-RU" sz="2000" b="1">
                <a:latin typeface="Times New Roman" pitchFamily="18" charset="0"/>
              </a:rPr>
              <a:t>Ешьте яблоки, морковку –</a:t>
            </a:r>
          </a:p>
          <a:p>
            <a:r>
              <a:rPr lang="ru-RU" sz="2000" b="1">
                <a:latin typeface="Times New Roman" pitchFamily="18" charset="0"/>
              </a:rPr>
              <a:t>        Вот вам, дети, мой совет.</a:t>
            </a:r>
          </a:p>
          <a:p>
            <a:pPr algn="ctr"/>
            <a:r>
              <a:rPr lang="ru-RU">
                <a:latin typeface="Arial" pitchFamily="34" charset="0"/>
              </a:rPr>
              <a:t> 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4191000" y="2819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3048000" y="5105400"/>
            <a:ext cx="1752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diamond" w="med" len="med"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1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">
      <a:dk1>
        <a:srgbClr val="336600"/>
      </a:dk1>
      <a:lt1>
        <a:srgbClr val="FFFFFF"/>
      </a:lt1>
      <a:dk2>
        <a:srgbClr val="D4F4AE"/>
      </a:dk2>
      <a:lt2>
        <a:srgbClr val="FFFFFF"/>
      </a:lt2>
      <a:accent1>
        <a:srgbClr val="666633"/>
      </a:accent1>
      <a:accent2>
        <a:srgbClr val="669900"/>
      </a:accent2>
      <a:accent3>
        <a:srgbClr val="E6F8D3"/>
      </a:accent3>
      <a:accent4>
        <a:srgbClr val="DADADA"/>
      </a:accent4>
      <a:accent5>
        <a:srgbClr val="B8B8AD"/>
      </a:accent5>
      <a:accent6>
        <a:srgbClr val="5C8A00"/>
      </a:accent6>
      <a:hlink>
        <a:srgbClr val="FFCC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3">
        <a:dk1>
          <a:srgbClr val="006699"/>
        </a:dk1>
        <a:lt1>
          <a:srgbClr val="FFFFFF"/>
        </a:lt1>
        <a:dk2>
          <a:srgbClr val="B2B2B2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D5D5D5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14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5">
        <a:dk1>
          <a:srgbClr val="336600"/>
        </a:dk1>
        <a:lt1>
          <a:srgbClr val="FFFFFF"/>
        </a:lt1>
        <a:dk2>
          <a:srgbClr val="B0BDDA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D4DBE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16">
        <a:dk1>
          <a:srgbClr val="336600"/>
        </a:dk1>
        <a:lt1>
          <a:srgbClr val="FFFFFF"/>
        </a:lt1>
        <a:dk2>
          <a:srgbClr val="D9B1CC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E9D5E2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Глобус">
  <a:themeElements>
    <a:clrScheme name="Глобус 4">
      <a:dk1>
        <a:srgbClr val="005856"/>
      </a:dk1>
      <a:lt1>
        <a:srgbClr val="FFFFFF"/>
      </a:lt1>
      <a:dk2>
        <a:srgbClr val="008080"/>
      </a:dk2>
      <a:lt2>
        <a:srgbClr val="FFFFCC"/>
      </a:lt2>
      <a:accent1>
        <a:srgbClr val="0099CC"/>
      </a:accent1>
      <a:accent2>
        <a:srgbClr val="00CCFF"/>
      </a:accent2>
      <a:accent3>
        <a:srgbClr val="AAC0C0"/>
      </a:accent3>
      <a:accent4>
        <a:srgbClr val="DADADA"/>
      </a:accent4>
      <a:accent5>
        <a:srgbClr val="AACAE2"/>
      </a:accent5>
      <a:accent6>
        <a:srgbClr val="00B9E7"/>
      </a:accent6>
      <a:hlink>
        <a:srgbClr val="1ACE9F"/>
      </a:hlink>
      <a:folHlink>
        <a:srgbClr val="948CCE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336600"/>
        </a:dk1>
        <a:lt1>
          <a:srgbClr val="FFFFFF"/>
        </a:lt1>
        <a:dk2>
          <a:srgbClr val="B0BDDA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D4DBE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336600"/>
        </a:dk1>
        <a:lt1>
          <a:srgbClr val="FFFFFF"/>
        </a:lt1>
        <a:dk2>
          <a:srgbClr val="D9B1CC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E9D5E2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336600"/>
        </a:dk1>
        <a:lt1>
          <a:srgbClr val="FFFFFF"/>
        </a:lt1>
        <a:dk2>
          <a:srgbClr val="B5F5D7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D7F9E8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ругленный">
  <a:themeElements>
    <a:clrScheme name="Скругленный 8">
      <a:dk1>
        <a:srgbClr val="BECBD8"/>
      </a:dk1>
      <a:lt1>
        <a:srgbClr val="FFFFFF"/>
      </a:lt1>
      <a:dk2>
        <a:srgbClr val="2B335B"/>
      </a:dk2>
      <a:lt2>
        <a:srgbClr val="FFFFFF"/>
      </a:lt2>
      <a:accent1>
        <a:srgbClr val="0099CC"/>
      </a:accent1>
      <a:accent2>
        <a:srgbClr val="B5DBE3"/>
      </a:accent2>
      <a:accent3>
        <a:srgbClr val="ACADB5"/>
      </a:accent3>
      <a:accent4>
        <a:srgbClr val="DADADA"/>
      </a:accent4>
      <a:accent5>
        <a:srgbClr val="AACAE2"/>
      </a:accent5>
      <a:accent6>
        <a:srgbClr val="A4C6CE"/>
      </a:accent6>
      <a:hlink>
        <a:srgbClr val="FFCC00"/>
      </a:hlink>
      <a:folHlink>
        <a:srgbClr val="58648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Контрастный">
  <a:themeElements>
    <a:clrScheme name="Контрастный 2">
      <a:dk1>
        <a:srgbClr val="4D4D4D"/>
      </a:dk1>
      <a:lt1>
        <a:srgbClr val="FFFFFF"/>
      </a:lt1>
      <a:dk2>
        <a:srgbClr val="4A1102"/>
      </a:dk2>
      <a:lt2>
        <a:srgbClr val="FFFFFF"/>
      </a:lt2>
      <a:accent1>
        <a:srgbClr val="CC3300"/>
      </a:accent1>
      <a:accent2>
        <a:srgbClr val="666699"/>
      </a:accent2>
      <a:accent3>
        <a:srgbClr val="B1AAAA"/>
      </a:accent3>
      <a:accent4>
        <a:srgbClr val="DADADA"/>
      </a:accent4>
      <a:accent5>
        <a:srgbClr val="E2ADAA"/>
      </a:accent5>
      <a:accent6>
        <a:srgbClr val="5C5C8A"/>
      </a:accent6>
      <a:hlink>
        <a:srgbClr val="FF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Шары 5">
    <a:dk1>
      <a:srgbClr val="666699"/>
    </a:dk1>
    <a:lt1>
      <a:srgbClr val="FFFFFF"/>
    </a:lt1>
    <a:dk2>
      <a:srgbClr val="000066"/>
    </a:dk2>
    <a:lt2>
      <a:srgbClr val="CCECFF"/>
    </a:lt2>
    <a:accent1>
      <a:srgbClr val="009999"/>
    </a:accent1>
    <a:accent2>
      <a:srgbClr val="0099CC"/>
    </a:accent2>
    <a:accent3>
      <a:srgbClr val="AAAAB8"/>
    </a:accent3>
    <a:accent4>
      <a:srgbClr val="DADADA"/>
    </a:accent4>
    <a:accent5>
      <a:srgbClr val="AACACA"/>
    </a:accent5>
    <a:accent6>
      <a:srgbClr val="008AB9"/>
    </a:accent6>
    <a:hlink>
      <a:srgbClr val="CC99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ppt/theme/themeOverride3.xml><?xml version="1.0" encoding="utf-8"?>
<a:themeOverride xmlns:a="http://schemas.openxmlformats.org/drawingml/2006/main">
  <a:clrScheme name="Капсулы 3">
    <a:dk1>
      <a:srgbClr val="006699"/>
    </a:dk1>
    <a:lt1>
      <a:srgbClr val="FFFFFF"/>
    </a:lt1>
    <a:dk2>
      <a:srgbClr val="6699FF"/>
    </a:dk2>
    <a:lt2>
      <a:srgbClr val="FFFFFF"/>
    </a:lt2>
    <a:accent1>
      <a:srgbClr val="33CCCC"/>
    </a:accent1>
    <a:accent2>
      <a:srgbClr val="006699"/>
    </a:accent2>
    <a:accent3>
      <a:srgbClr val="B8CAFF"/>
    </a:accent3>
    <a:accent4>
      <a:srgbClr val="DADADA"/>
    </a:accent4>
    <a:accent5>
      <a:srgbClr val="ADE2E2"/>
    </a:accent5>
    <a:accent6>
      <a:srgbClr val="005C8A"/>
    </a:accent6>
    <a:hlink>
      <a:srgbClr val="99CC00"/>
    </a:hlink>
    <a:folHlink>
      <a:srgbClr val="FFFFCC"/>
    </a:folHlink>
  </a:clrScheme>
</a:themeOverride>
</file>

<file path=ppt/theme/themeOverride4.xml><?xml version="1.0" encoding="utf-8"?>
<a:themeOverride xmlns:a="http://schemas.openxmlformats.org/drawingml/2006/main">
  <a:clrScheme name="Квадрант 5">
    <a:dk1>
      <a:srgbClr val="666699"/>
    </a:dk1>
    <a:lt1>
      <a:srgbClr val="FFFFFF"/>
    </a:lt1>
    <a:dk2>
      <a:srgbClr val="000033"/>
    </a:dk2>
    <a:lt2>
      <a:srgbClr val="FFFFFF"/>
    </a:lt2>
    <a:accent1>
      <a:srgbClr val="9966FF"/>
    </a:accent1>
    <a:accent2>
      <a:srgbClr val="CCCCFF"/>
    </a:accent2>
    <a:accent3>
      <a:srgbClr val="AAAAAD"/>
    </a:accent3>
    <a:accent4>
      <a:srgbClr val="DADADA"/>
    </a:accent4>
    <a:accent5>
      <a:srgbClr val="CAB8FF"/>
    </a:accent5>
    <a:accent6>
      <a:srgbClr val="B9B9E7"/>
    </a:accent6>
    <a:hlink>
      <a:srgbClr val="CCCC00"/>
    </a:hlink>
    <a:folHlink>
      <a:srgbClr val="CC9900"/>
    </a:folHlink>
  </a:clrScheme>
</a:themeOverride>
</file>

<file path=ppt/theme/themeOverride5.xml><?xml version="1.0" encoding="utf-8"?>
<a:themeOverride xmlns:a="http://schemas.openxmlformats.org/drawingml/2006/main">
  <a:clrScheme name="Сеть 2">
    <a:dk1>
      <a:srgbClr val="3C0000"/>
    </a:dk1>
    <a:lt1>
      <a:srgbClr val="FFFFFF"/>
    </a:lt1>
    <a:dk2>
      <a:srgbClr val="4D0B0B"/>
    </a:dk2>
    <a:lt2>
      <a:srgbClr val="FFFFFF"/>
    </a:lt2>
    <a:accent1>
      <a:srgbClr val="666633"/>
    </a:accent1>
    <a:accent2>
      <a:srgbClr val="CC3300"/>
    </a:accent2>
    <a:accent3>
      <a:srgbClr val="B2AAAA"/>
    </a:accent3>
    <a:accent4>
      <a:srgbClr val="DADADA"/>
    </a:accent4>
    <a:accent5>
      <a:srgbClr val="B8B8AD"/>
    </a:accent5>
    <a:accent6>
      <a:srgbClr val="B92D00"/>
    </a:accent6>
    <a:hlink>
      <a:srgbClr val="CC9900"/>
    </a:hlink>
    <a:folHlink>
      <a:srgbClr val="CCCC33"/>
    </a:folHlink>
  </a:clrScheme>
</a:themeOverride>
</file>

<file path=ppt/theme/themeOverride6.xml><?xml version="1.0" encoding="utf-8"?>
<a:themeOverride xmlns:a="http://schemas.openxmlformats.org/drawingml/2006/main">
  <a:clrScheme name="План 7">
    <a:dk1>
      <a:srgbClr val="000000"/>
    </a:dk1>
    <a:lt1>
      <a:srgbClr val="CCFF99"/>
    </a:lt1>
    <a:dk2>
      <a:srgbClr val="CC99FF"/>
    </a:dk2>
    <a:lt2>
      <a:srgbClr val="1B3600"/>
    </a:lt2>
    <a:accent1>
      <a:srgbClr val="009900"/>
    </a:accent1>
    <a:accent2>
      <a:srgbClr val="B7CA02"/>
    </a:accent2>
    <a:accent3>
      <a:srgbClr val="E2FFCA"/>
    </a:accent3>
    <a:accent4>
      <a:srgbClr val="000000"/>
    </a:accent4>
    <a:accent5>
      <a:srgbClr val="AACAAA"/>
    </a:accent5>
    <a:accent6>
      <a:srgbClr val="A6B702"/>
    </a:accent6>
    <a:hlink>
      <a:srgbClr val="FFCC0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952</TotalTime>
  <Words>362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20</vt:i4>
      </vt:variant>
    </vt:vector>
  </HeadingPairs>
  <TitlesOfParts>
    <vt:vector size="40" baseType="lpstr">
      <vt:lpstr>Arial</vt:lpstr>
      <vt:lpstr>Tahoma</vt:lpstr>
      <vt:lpstr>Wingdings</vt:lpstr>
      <vt:lpstr>Times New Roman</vt:lpstr>
      <vt:lpstr>Verdana</vt:lpstr>
      <vt:lpstr>Arial Black</vt:lpstr>
      <vt:lpstr>Comic Sans MS</vt:lpstr>
      <vt:lpstr>Showcard Gothic</vt:lpstr>
      <vt:lpstr>Пиксел</vt:lpstr>
      <vt:lpstr>Оформление по умолчанию</vt:lpstr>
      <vt:lpstr>Скругленный</vt:lpstr>
      <vt:lpstr>Шары</vt:lpstr>
      <vt:lpstr>Трава</vt:lpstr>
      <vt:lpstr>Капсулы</vt:lpstr>
      <vt:lpstr>Квадрант</vt:lpstr>
      <vt:lpstr>План</vt:lpstr>
      <vt:lpstr>Контрастный</vt:lpstr>
      <vt:lpstr>Глобус</vt:lpstr>
      <vt:lpstr>Сеть</vt:lpstr>
      <vt:lpstr>Пастель</vt:lpstr>
      <vt:lpstr> Муниципальное бюджетное учреждение дополнительного образования детей  «Станция юных натуралистов» МО – Пригородный район РСО – А </vt:lpstr>
      <vt:lpstr>Секреты здоровья:</vt:lpstr>
      <vt:lpstr>Слайд 3</vt:lpstr>
      <vt:lpstr>Вредные поступки – добрые поступки!</vt:lpstr>
      <vt:lpstr>«Чистота – залог здоровья!»</vt:lpstr>
      <vt:lpstr>Секреты закаливания:</vt:lpstr>
      <vt:lpstr>«Движение - жизнь»</vt:lpstr>
      <vt:lpstr>«Кто спортом занимаеся тот  силы набирается»</vt:lpstr>
      <vt:lpstr>«Умеренный в еде - всегда здоров!»</vt:lpstr>
      <vt:lpstr>Полезные и вредные продукты:</vt:lpstr>
      <vt:lpstr>«Соблюдай режим труда и быта, и будет здоровье крепче гранита»</vt:lpstr>
      <vt:lpstr>«Кто табачное зелье любит,                        тот сам себя и губит!»</vt:lpstr>
      <vt:lpstr>Слайд 13</vt:lpstr>
      <vt:lpstr>Компоненты здоровья:</vt:lpstr>
      <vt:lpstr>Вывод:</vt:lpstr>
      <vt:lpstr>ГАЛЕРЕЯ  </vt:lpstr>
      <vt:lpstr> </vt:lpstr>
      <vt:lpstr>Слайд 18</vt:lpstr>
      <vt:lpstr>Слайд 19</vt:lpstr>
      <vt:lpstr>Слайд 20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2б класс за здоровый образ жизни</dc:title>
  <dc:creator>Наталья </dc:creator>
  <cp:lastModifiedBy>user</cp:lastModifiedBy>
  <cp:revision>179</cp:revision>
  <dcterms:created xsi:type="dcterms:W3CDTF">2010-01-24T12:25:06Z</dcterms:created>
  <dcterms:modified xsi:type="dcterms:W3CDTF">2021-12-20T09:37:50Z</dcterms:modified>
</cp:coreProperties>
</file>