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94" r:id="rId4"/>
    <p:sldId id="258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4" r:id="rId13"/>
    <p:sldId id="273" r:id="rId14"/>
    <p:sldId id="259" r:id="rId15"/>
    <p:sldId id="277" r:id="rId16"/>
    <p:sldId id="275" r:id="rId17"/>
    <p:sldId id="280" r:id="rId18"/>
    <p:sldId id="278" r:id="rId19"/>
    <p:sldId id="295" r:id="rId20"/>
    <p:sldId id="296" r:id="rId21"/>
    <p:sldId id="283" r:id="rId22"/>
    <p:sldId id="281" r:id="rId23"/>
    <p:sldId id="297" r:id="rId24"/>
    <p:sldId id="279" r:id="rId25"/>
    <p:sldId id="282" r:id="rId26"/>
    <p:sldId id="286" r:id="rId27"/>
    <p:sldId id="285" r:id="rId28"/>
    <p:sldId id="284" r:id="rId29"/>
    <p:sldId id="298" r:id="rId30"/>
    <p:sldId id="287" r:id="rId31"/>
    <p:sldId id="299" r:id="rId32"/>
    <p:sldId id="290" r:id="rId33"/>
    <p:sldId id="300" r:id="rId34"/>
    <p:sldId id="289" r:id="rId35"/>
    <p:sldId id="301" r:id="rId36"/>
    <p:sldId id="288" r:id="rId37"/>
    <p:sldId id="292" r:id="rId38"/>
    <p:sldId id="291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CEC8-1FC6-4F68-BA7E-3755A3BBCAAF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38AC-E744-4C8A-935A-9DDC586F3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www.ivi.ru/watch/6016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c.pics.livejournal.com/observet/70962298/505022/505022_1000.jpg"/>
          <p:cNvPicPr>
            <a:picLocks noChangeAspect="1" noChangeArrowheads="1"/>
          </p:cNvPicPr>
          <p:nvPr/>
        </p:nvPicPr>
        <p:blipFill>
          <a:blip r:embed="rId2" cstate="print"/>
          <a:srcRect l="1026" r="126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800000"/>
                </a:solidFill>
                <a:latin typeface="Impact" pitchFamily="34" charset="0"/>
              </a:rPr>
              <a:t>«</a:t>
            </a:r>
            <a:r>
              <a:rPr lang="ru-RU" sz="5300" dirty="0">
                <a:solidFill>
                  <a:srgbClr val="800000"/>
                </a:solidFill>
                <a:latin typeface="Impact" pitchFamily="34" charset="0"/>
              </a:rPr>
              <a:t>Писатель, потрясающий душу</a:t>
            </a:r>
            <a:r>
              <a:rPr lang="ru-RU" dirty="0">
                <a:solidFill>
                  <a:srgbClr val="800000"/>
                </a:solidFill>
                <a:latin typeface="Impact" pitchFamily="34" charset="0"/>
              </a:rPr>
              <a:t>»</a:t>
            </a:r>
            <a:br>
              <a:rPr lang="ru-RU" dirty="0">
                <a:solidFill>
                  <a:srgbClr val="800000"/>
                </a:solidFill>
                <a:latin typeface="Impact" pitchFamily="34" charset="0"/>
              </a:rPr>
            </a:br>
            <a:endParaRPr lang="ru-RU" dirty="0">
              <a:solidFill>
                <a:srgbClr val="800000"/>
              </a:solidFill>
              <a:latin typeface="Impact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3717032"/>
            <a:ext cx="7772400" cy="22322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Impact" pitchFamily="34" charset="0"/>
                <a:cs typeface="Arabic Typesetting" pitchFamily="66" charset="-78"/>
              </a:rPr>
              <a:t>Литературная викторина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A:\321\1.JPG"/>
          <p:cNvPicPr>
            <a:picLocks noChangeAspect="1" noChangeArrowheads="1"/>
          </p:cNvPicPr>
          <p:nvPr/>
        </p:nvPicPr>
        <p:blipFill>
          <a:blip r:embed="rId2" cstate="print"/>
          <a:srcRect l="24084" t="73523" r="1549"/>
          <a:stretch>
            <a:fillRect/>
          </a:stretch>
        </p:blipFill>
        <p:spPr bwMode="auto">
          <a:xfrm>
            <a:off x="3429000" y="762000"/>
            <a:ext cx="56388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876800" y="2819400"/>
            <a:ext cx="2971800" cy="304800"/>
          </a:xfrm>
          <a:prstGeom prst="rect">
            <a:avLst/>
          </a:prstGeom>
          <a:solidFill>
            <a:srgbClr val="CCCC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1400">
                <a:latin typeface="Times New Roman" pitchFamily="18" charset="0"/>
              </a:rPr>
              <a:t>Ограда вокруг Омского острога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457200" y="6096000"/>
            <a:ext cx="2701925" cy="5175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Ф.М. Достоевский на каторге. </a:t>
            </a:r>
          </a:p>
          <a:p>
            <a:r>
              <a:rPr lang="ru-RU" sz="1400"/>
              <a:t>Художник Г. Коржев - Чувелев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31654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3886200" y="228600"/>
            <a:ext cx="48387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«Это был ад, тьма кромешная». 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3429000" y="3200400"/>
            <a:ext cx="5562600" cy="3514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/>
              <a:t>Он был в остроге чернорабочим: обжигал и толок алебастр, вертел точильное колесо в мастерской, таскал кирпич с берега Иртыша к строящейся казарме, разбирал старые барки, стоя по колени в холодной воде... Но не тяжесть каторжных работ более всего мучила его.  Вся предшествующая жизнь оказалась миражом, горькой иллюзией и обманом перед лицом того, что теперь открылось перед ним. </a:t>
            </a:r>
          </a:p>
          <a:p>
            <a:r>
              <a:rPr lang="ru-RU" sz="1600" dirty="0"/>
              <a:t>В столкновении с каторжниками наивными показались недавние планы переустройства жизни на разумных началах. «Вы дворяне, железные носы, нас заклевали. Прежде господином был, народ мучил, а теперь хуже последнего, наш брат стал», - вот тема, которая разыгрывалась четыре года», - вспоминал Достоевский.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"/>
            <a:ext cx="29829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1272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867400" y="4724400"/>
            <a:ext cx="320040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Кадр из к/ф «Преступление и наказание»  Режиссер: Дмитрий Светозаров. 2007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943600" y="5334000"/>
            <a:ext cx="2971800" cy="1368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/>
              <a:t>Все сердце мое с кровью положится в этот роман. Я задумал его в каторге, лежа на нарах,  в тяжелую минуту грусти...</a:t>
            </a:r>
          </a:p>
          <a:p>
            <a:r>
              <a:rPr lang="ru-RU" sz="1400" dirty="0"/>
              <a:t>                           Ф.М.Достоевский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28600" y="152400"/>
            <a:ext cx="54235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</a:rPr>
              <a:t>Роман «Преступление и наказание» (1866)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52400" y="685800"/>
            <a:ext cx="55626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Это – психологический отчет одного преступления. Действие современное, в нынешнем году. Молодой человек... живущий в крайней бедности, по легкомыслию, по </a:t>
            </a:r>
            <a:r>
              <a:rPr lang="ru-RU" sz="1400" dirty="0" err="1"/>
              <a:t>шатости</a:t>
            </a:r>
            <a:r>
              <a:rPr lang="ru-RU" sz="1400" dirty="0"/>
              <a:t> в понятиях, поддавшись некоторым странным «недоконченным» идеям, которые носятся в воздухе, решился разом выйти из скверного своего положения. Он решился убить одну старуху, титулярную советницу, дающую деньги на проценты. Старуха глупа, глуха, больна, жадна... зла и заедает чужой век, мучая у себя в работницах свою младшую сестру. «Она никуда не годна», «Для чего она живет?», «Полезна ли она хоть кому-нибудь?» и т.д. Эти вопросы сбивают с толку молодого человека.</a:t>
            </a:r>
          </a:p>
          <a:p>
            <a:r>
              <a:rPr lang="ru-RU" sz="1400" dirty="0"/>
              <a:t>                          Ф.М.Достоевский. Из письма к М.Н.Каткову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339752" y="3789040"/>
            <a:ext cx="3451448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Но после убийства «неразрешимые вопросы восстают перед убийцею, </a:t>
            </a:r>
            <a:r>
              <a:rPr lang="ru-RU" sz="1200" dirty="0" err="1"/>
              <a:t>неподозреваемые</a:t>
            </a:r>
            <a:r>
              <a:rPr lang="ru-RU" sz="1200" dirty="0"/>
              <a:t>  и неожиданные чувства мучают его сердце. Божия правда, земной закон берет свое, и он кончает тем, что</a:t>
            </a:r>
            <a:r>
              <a:rPr lang="ru-RU" sz="1200" i="1" dirty="0"/>
              <a:t> принужден</a:t>
            </a:r>
            <a:r>
              <a:rPr lang="ru-RU" sz="1200" dirty="0"/>
              <a:t> сам на себя донести. Принужден, чтобы хоть погибнуть </a:t>
            </a:r>
          </a:p>
          <a:p>
            <a:r>
              <a:rPr lang="ru-RU" sz="1200" dirty="0"/>
              <a:t>в каторге, но примкнуть опять к людям; чувство </a:t>
            </a:r>
            <a:r>
              <a:rPr lang="ru-RU" sz="1200" dirty="0" err="1"/>
              <a:t>разомкнутости</a:t>
            </a:r>
            <a:r>
              <a:rPr lang="ru-RU" sz="1200" dirty="0"/>
              <a:t> и разъединенности с человечеством, которое он ощутил тот­час же по совершении преступления, замучило его.</a:t>
            </a:r>
          </a:p>
          <a:p>
            <a:r>
              <a:rPr lang="ru-RU" sz="1200" dirty="0"/>
              <a:t>                       Из письма к М.Н.Каткову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5181600" y="5638800"/>
            <a:ext cx="6096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28600" y="3810000"/>
            <a:ext cx="1589088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Ф. М Достоевский. </a:t>
            </a:r>
          </a:p>
          <a:p>
            <a:r>
              <a:rPr lang="ru-RU" sz="1200"/>
              <a:t>Фотография 1860 гг</a:t>
            </a:r>
          </a:p>
        </p:txBody>
      </p:sp>
      <p:pic>
        <p:nvPicPr>
          <p:cNvPr id="29699" name="Picture 14" descr="братья"/>
          <p:cNvPicPr>
            <a:picLocks noChangeAspect="1" noChangeArrowheads="1"/>
          </p:cNvPicPr>
          <p:nvPr/>
        </p:nvPicPr>
        <p:blipFill>
          <a:blip r:embed="rId2" cstate="print"/>
          <a:srcRect b="6978"/>
          <a:stretch>
            <a:fillRect/>
          </a:stretch>
        </p:blipFill>
        <p:spPr bwMode="auto">
          <a:xfrm>
            <a:off x="2743200" y="762000"/>
            <a:ext cx="2286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 l="10559"/>
          <a:stretch>
            <a:fillRect/>
          </a:stretch>
        </p:blipFill>
        <p:spPr bwMode="auto">
          <a:xfrm>
            <a:off x="5181600" y="152400"/>
            <a:ext cx="3825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52400" y="4349750"/>
            <a:ext cx="8839200" cy="2432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Тема распада семейных связей в сопряжении с философским осмыслением детективной фабулы нашла продолжение в итоговом романе Достоевского – Братья Карамазовы (1879–1880), – задуманном как изображение «нашей интеллигентской России» и вместе с тем как роман-житие главного героя Алеши Карамазова. Проблема «отцов и детей» («детская» тема получила здесь обостренно-трагедийное звучание, особенно в книге «Мальчики»), а также конфликт бунтарского безбожия и веры, проходящей через «горнило сомнений», достигли в «Братьях Карамазовых»  своего апогея и предопределили центральную антитезу романа: противопоставление гармонии всеобщего братства, основанного на взаимной любви (старец Зосима, Алеша, мальчики), мучительному безверию, сомнениям в Боге и «мире Божьем» (эти мотивы достигают кульминации </a:t>
            </a:r>
          </a:p>
          <a:p>
            <a:r>
              <a:rPr lang="ru-RU" sz="1400" dirty="0"/>
              <a:t>в «поэме» Ивана Карамазова о Великом инквизиторе).</a:t>
            </a:r>
          </a:p>
          <a:p>
            <a:r>
              <a:rPr lang="ru-RU" sz="1400" dirty="0"/>
              <a:t>                                                                                                                     Энциклопедия «</a:t>
            </a:r>
            <a:r>
              <a:rPr lang="ru-RU" sz="1400" dirty="0" err="1"/>
              <a:t>Кругосвет</a:t>
            </a:r>
            <a:r>
              <a:rPr lang="ru-RU" sz="1400" dirty="0"/>
              <a:t>»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981200" y="3962400"/>
            <a:ext cx="304165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Кадр из к/</a:t>
            </a:r>
            <a:r>
              <a:rPr lang="ru-RU" sz="1400" dirty="0" err="1"/>
              <a:t>ф</a:t>
            </a:r>
            <a:r>
              <a:rPr lang="ru-RU" sz="1400" dirty="0"/>
              <a:t> «Братья Карамазовы»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179512" y="152400"/>
            <a:ext cx="48245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Роман «Братья Карамазовы»</a:t>
            </a:r>
          </a:p>
        </p:txBody>
      </p:sp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858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258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6096000"/>
            <a:ext cx="3048000" cy="52322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Художник  Илья  Глазунов. </a:t>
            </a:r>
            <a:endParaRPr lang="en-US" sz="1400" b="1" dirty="0"/>
          </a:p>
          <a:p>
            <a:pPr algn="ctr"/>
            <a:r>
              <a:rPr lang="ru-RU" sz="1400" b="1" dirty="0"/>
              <a:t>Настасья Филипповна.</a:t>
            </a:r>
            <a:r>
              <a:rPr lang="en-US" sz="1400" b="1" dirty="0"/>
              <a:t>  </a:t>
            </a:r>
            <a:r>
              <a:rPr lang="ru-RU" sz="1400" b="1" dirty="0"/>
              <a:t>1983 г. 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419600" y="4267200"/>
            <a:ext cx="4040832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Кадр из к/</a:t>
            </a:r>
            <a:r>
              <a:rPr lang="ru-RU" sz="1200" b="1" dirty="0" err="1"/>
              <a:t>ф</a:t>
            </a:r>
            <a:r>
              <a:rPr lang="ru-RU" sz="1200" b="1" dirty="0"/>
              <a:t>  "</a:t>
            </a:r>
            <a:r>
              <a:rPr lang="ru-RU" sz="1200" b="1" dirty="0" err="1"/>
              <a:t>Идиот</a:t>
            </a:r>
            <a:r>
              <a:rPr lang="ru-RU" sz="1200" b="1" dirty="0"/>
              <a:t>". Режиссер  И. </a:t>
            </a:r>
            <a:r>
              <a:rPr lang="ru-RU" sz="1200" b="1" dirty="0" err="1"/>
              <a:t>Пырьев</a:t>
            </a:r>
            <a:r>
              <a:rPr lang="ru-RU" sz="1200" b="1" dirty="0"/>
              <a:t>.  1958</a:t>
            </a:r>
          </a:p>
          <a:p>
            <a:pPr algn="ctr"/>
            <a:r>
              <a:rPr lang="ru-RU" sz="1200" b="1" dirty="0"/>
              <a:t>В роли князя Мышкина – Юрий Яковлев. </a:t>
            </a:r>
            <a:r>
              <a:rPr lang="en-US" sz="1200" b="1" dirty="0"/>
              <a:t> </a:t>
            </a:r>
            <a:endParaRPr lang="ru-RU" sz="1200" b="1" dirty="0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3886200" y="4800600"/>
            <a:ext cx="5029200" cy="191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В знаменитом романе Достоевского «</a:t>
            </a:r>
            <a:r>
              <a:rPr lang="ru-RU" sz="1200" dirty="0" err="1"/>
              <a:t>Идиот</a:t>
            </a:r>
            <a:r>
              <a:rPr lang="ru-RU" sz="1200" dirty="0"/>
              <a:t>» (1869) воплотилась мечта писателя о гармонически прекрасном человеке. Герой романа, князь Мышкин - воплощение мудрости и чистоты, доброты и душевной чуткости  - попадает в общество, где царит культ денег, где нет места человечности и правде. Мышкин, с его теорией «практического христианства», не выдерживает столкновения с ненавистью, злобой, грехом, водоворотом навязчивых страстей – и погружается в безумие.  Его гибель – приговор миру. Однако, по замечанию Достоевского, «где только он ни прикоснулся – везде он оставил </a:t>
            </a:r>
            <a:r>
              <a:rPr lang="ru-RU" sz="1200" dirty="0" err="1"/>
              <a:t>неисследимую</a:t>
            </a:r>
            <a:r>
              <a:rPr lang="ru-RU" sz="1200" dirty="0"/>
              <a:t> черту».                                           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4572000" y="152400"/>
            <a:ext cx="381642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</a:rPr>
              <a:t>Роман «</a:t>
            </a:r>
            <a:r>
              <a:rPr lang="ru-RU" sz="2000" b="1" dirty="0" err="1">
                <a:solidFill>
                  <a:srgbClr val="800000"/>
                </a:solidFill>
              </a:rPr>
              <a:t>Идиот</a:t>
            </a:r>
            <a:r>
              <a:rPr lang="ru-RU" sz="2000" b="1" dirty="0">
                <a:solidFill>
                  <a:srgbClr val="800000"/>
                </a:solidFill>
              </a:rPr>
              <a:t>» (1869) </a:t>
            </a:r>
          </a:p>
        </p:txBody>
      </p:sp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09600"/>
            <a:ext cx="51054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достоевский белые ноч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2232248" cy="357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" name="Рисунок 11" descr="белые ночи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592288" cy="218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14047" y="4189537"/>
            <a:ext cx="2176195" cy="2176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8" descr="белые ночи 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60479" y="4189538"/>
            <a:ext cx="1541120" cy="2134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7" name="Рисунок 7" descr="белые ночи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71310" y="4189537"/>
            <a:ext cx="2135407" cy="2134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0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800000"/>
                </a:solidFill>
              </a:rPr>
              <a:t>Федор Михайлович Достоевский «</a:t>
            </a:r>
            <a:r>
              <a:rPr lang="ru-RU" altLang="ru-RU" b="1" i="1" dirty="0" smtClean="0">
                <a:solidFill>
                  <a:srgbClr val="800000"/>
                </a:solidFill>
              </a:rPr>
              <a:t>Белые ночи. </a:t>
            </a:r>
            <a:r>
              <a:rPr lang="ru-RU" altLang="ru-RU" b="1" dirty="0" smtClean="0"/>
              <a:t>Сентиментальный роман.</a:t>
            </a:r>
          </a:p>
          <a:p>
            <a:pPr algn="ctr"/>
            <a:r>
              <a:rPr lang="ru-RU" altLang="ru-RU" b="1" dirty="0" smtClean="0"/>
              <a:t>Из воспоминаний мечтателя»</a:t>
            </a:r>
            <a:endParaRPr lang="ru-RU" alt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980728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Действие разворачивается в середине XIX века. Прогуливаясь по прекрасным набережным летнего Петербурга, одинокий Мечтатель встречает молодую девушку. То ли благодаря романтическому образу северной столицы, то ли — их обоюдному одиночеству, между молодыми людьми завязываются странные отношения — в течение пяти теплых вечеров они делят свои радости и печали друг с другом, рассказывая истории своих жизней. Со всей страстью</a:t>
            </a:r>
          </a:p>
          <a:p>
            <a:pPr algn="just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 нежностью своей непосредственной натуры Мечтатель влюбляется в Настеньку. Девушка, разуверившаяся в чувствах прежнего возлюбленного, обещает Мечтателю выйти за него замуж.</a:t>
            </a:r>
          </a:p>
          <a:p>
            <a:pPr algn="just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 сожалению, счастье недолговечно…</a:t>
            </a:r>
          </a:p>
          <a:p>
            <a:pPr algn="just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Настенька вновь обретает свою прежнюю любовь.</a:t>
            </a:r>
          </a:p>
          <a:p>
            <a:pPr algn="just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Мечтатель опять одинок.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1" descr="Фильм Белые ночи (1959): описание, содержание, интересные факты и многое другое о фильме, постер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48680"/>
            <a:ext cx="2254608" cy="334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honoteka.org/uploads/posts/2021-05/1620781728_2-phonoteka_org-p-fon-dlya-prezentatsii-po-dostoevskomu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800000"/>
                </a:solidFill>
                <a:latin typeface="Impact" pitchFamily="34" charset="0"/>
              </a:rPr>
              <a:t>Викторина по творчеству </a:t>
            </a:r>
            <a:br>
              <a:rPr lang="ru-RU" sz="4000" dirty="0" smtClean="0">
                <a:solidFill>
                  <a:srgbClr val="80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800000"/>
                </a:solidFill>
                <a:latin typeface="Impact" pitchFamily="34" charset="0"/>
              </a:rPr>
              <a:t>Федора Михайловича Достоевского </a:t>
            </a:r>
            <a:br>
              <a:rPr lang="ru-RU" sz="4000" dirty="0" smtClean="0">
                <a:solidFill>
                  <a:srgbClr val="800000"/>
                </a:solidFill>
                <a:latin typeface="Impact" pitchFamily="34" charset="0"/>
              </a:rPr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1</a:t>
            </a:r>
            <a:r>
              <a:rPr lang="ru-RU" sz="4000" b="1" dirty="0">
                <a:solidFill>
                  <a:srgbClr val="800000"/>
                </a:solidFill>
              </a:rPr>
              <a:t>. Откуда был родом Ф.М. Достоевский? </a:t>
            </a:r>
            <a:r>
              <a:rPr lang="ru-RU" sz="4000" dirty="0">
                <a:solidFill>
                  <a:srgbClr val="800000"/>
                </a:solidFill>
              </a:rPr>
              <a:t/>
            </a:r>
            <a:br>
              <a:rPr lang="ru-RU" sz="4000" dirty="0">
                <a:solidFill>
                  <a:srgbClr val="800000"/>
                </a:solidFill>
              </a:rPr>
            </a:b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а) Петербурга </a:t>
            </a:r>
          </a:p>
          <a:p>
            <a:r>
              <a:rPr lang="ru-RU" sz="4000" b="1" dirty="0"/>
              <a:t>б) Москвы </a:t>
            </a:r>
          </a:p>
          <a:p>
            <a:r>
              <a:rPr lang="ru-RU" sz="4000" b="1" dirty="0"/>
              <a:t>в) Омска </a:t>
            </a:r>
          </a:p>
          <a:p>
            <a:r>
              <a:rPr lang="ru-RU" sz="4000" b="1" dirty="0"/>
              <a:t>г) Твери </a:t>
            </a:r>
          </a:p>
          <a:p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2. К какому сословию принадлежал Ф.М. Достоевский? </a:t>
            </a:r>
            <a:r>
              <a:rPr lang="ru-RU" sz="2800" dirty="0">
                <a:solidFill>
                  <a:srgbClr val="800000"/>
                </a:solidFill>
              </a:rPr>
              <a:t/>
            </a:r>
            <a:br>
              <a:rPr lang="ru-RU" sz="2800" dirty="0">
                <a:solidFill>
                  <a:srgbClr val="800000"/>
                </a:solidFill>
              </a:rPr>
            </a:b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а) к дворянству </a:t>
            </a:r>
          </a:p>
          <a:p>
            <a:r>
              <a:rPr lang="ru-RU" sz="4000" b="1" dirty="0"/>
              <a:t>б) к мещанству </a:t>
            </a:r>
          </a:p>
          <a:p>
            <a:r>
              <a:rPr lang="ru-RU" sz="4000" b="1" dirty="0"/>
              <a:t>в) к купечеству </a:t>
            </a:r>
          </a:p>
          <a:p>
            <a:r>
              <a:rPr lang="ru-RU" sz="4000" b="1" dirty="0"/>
              <a:t>г) к разночинцам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3. </a:t>
            </a:r>
            <a:r>
              <a:rPr lang="ru-RU" b="1" dirty="0">
                <a:solidFill>
                  <a:srgbClr val="800000"/>
                </a:solidFill>
              </a:rPr>
              <a:t>Где учился Ф.М. Достоевский? 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ru-RU" b="1" dirty="0"/>
              <a:t>а) в Петербургском университете </a:t>
            </a:r>
          </a:p>
          <a:p>
            <a:r>
              <a:rPr lang="ru-RU" b="1" dirty="0"/>
              <a:t>б) в Высшем военном инженерном училище </a:t>
            </a:r>
          </a:p>
          <a:p>
            <a:r>
              <a:rPr lang="ru-RU" b="1" dirty="0"/>
              <a:t>в) </a:t>
            </a:r>
            <a:r>
              <a:rPr lang="ru-RU" b="1" dirty="0" err="1"/>
              <a:t>в</a:t>
            </a:r>
            <a:r>
              <a:rPr lang="ru-RU" b="1" dirty="0"/>
              <a:t> Царскосельском лицее </a:t>
            </a:r>
          </a:p>
          <a:p>
            <a:r>
              <a:rPr lang="ru-RU" b="1" dirty="0"/>
              <a:t>г) в Московском университете 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4</a:t>
            </a:r>
            <a:r>
              <a:rPr lang="ru-RU" sz="3200" b="1" dirty="0" smtClean="0">
                <a:solidFill>
                  <a:srgbClr val="800000"/>
                </a:solidFill>
              </a:rPr>
              <a:t>. Укажите причину ареста Ф.М. Достоевского.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а) нелегальное издание антиправительственного журнала, членство в политическом кружке Петрашевского</a:t>
            </a:r>
          </a:p>
          <a:p>
            <a:r>
              <a:rPr lang="ru-RU" sz="2600" b="1" dirty="0" smtClean="0"/>
              <a:t>б) публикация романа «Бедные люди»</a:t>
            </a:r>
          </a:p>
          <a:p>
            <a:r>
              <a:rPr lang="ru-RU" sz="2600" b="1" dirty="0" smtClean="0"/>
              <a:t>в) открытый призыв к свержению самодержавия</a:t>
            </a:r>
          </a:p>
          <a:p>
            <a:r>
              <a:rPr lang="ru-RU" sz="2600" b="1" dirty="0" smtClean="0"/>
              <a:t>г) совершение уголовного преступления </a:t>
            </a:r>
          </a:p>
          <a:p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zen_doc/4032365/pub_60b6fe18cee36237b86f9275_60b76915e8a8c866ff8a5a9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9144001" cy="5445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800000"/>
                </a:solidFill>
                <a:latin typeface="Impact" pitchFamily="34" charset="0"/>
              </a:rPr>
              <a:t>200 лет со дня рождения </a:t>
            </a:r>
          </a:p>
          <a:p>
            <a:pPr algn="ctr"/>
            <a:r>
              <a:rPr lang="ru-RU" sz="4400" dirty="0" smtClean="0">
                <a:solidFill>
                  <a:srgbClr val="800000"/>
                </a:solidFill>
                <a:latin typeface="Impact" pitchFamily="34" charset="0"/>
              </a:rPr>
              <a:t>Федора Михайловича Достоевского</a:t>
            </a:r>
            <a:endParaRPr lang="ru-RU" sz="4400" dirty="0">
              <a:solidFill>
                <a:srgbClr val="8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5. Сколько лет пробыл Ф.М. Достоевский на каторге и в ссылке?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а) 10 лет</a:t>
            </a:r>
          </a:p>
          <a:p>
            <a:r>
              <a:rPr lang="ru-RU" sz="4000" b="1" dirty="0" smtClean="0"/>
              <a:t>б) 5 лет</a:t>
            </a:r>
          </a:p>
          <a:p>
            <a:r>
              <a:rPr lang="ru-RU" sz="4000" b="1" dirty="0" smtClean="0"/>
              <a:t>в) 7 лет</a:t>
            </a:r>
          </a:p>
          <a:p>
            <a:r>
              <a:rPr lang="ru-RU" sz="4000" b="1" dirty="0" smtClean="0"/>
              <a:t>г) 15 лет</a:t>
            </a:r>
          </a:p>
          <a:p>
            <a:endParaRPr lang="ru-RU" sz="4400" b="1" dirty="0" smtClean="0"/>
          </a:p>
          <a:p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6. </a:t>
            </a:r>
            <a:r>
              <a:rPr lang="ru-RU" sz="3200" b="1" dirty="0">
                <a:solidFill>
                  <a:srgbClr val="800000"/>
                </a:solidFill>
              </a:rPr>
              <a:t>Какая основная тема раннего творчества Ф.М. Достоевского? </a:t>
            </a:r>
            <a:r>
              <a:rPr lang="ru-RU" sz="3200" dirty="0">
                <a:solidFill>
                  <a:srgbClr val="800000"/>
                </a:solidFill>
              </a:rPr>
              <a:t/>
            </a:r>
            <a:br>
              <a:rPr lang="ru-RU" sz="3200" dirty="0">
                <a:solidFill>
                  <a:srgbClr val="800000"/>
                </a:solidFill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ru-RU" b="1" dirty="0"/>
              <a:t>а) тема сильной личности, «сверхчеловека» </a:t>
            </a:r>
          </a:p>
          <a:p>
            <a:r>
              <a:rPr lang="ru-RU" b="1" dirty="0"/>
              <a:t>б) тема «униженных и оскорблённых» </a:t>
            </a:r>
          </a:p>
          <a:p>
            <a:r>
              <a:rPr lang="ru-RU" b="1" dirty="0"/>
              <a:t>в) тема крепостничества </a:t>
            </a:r>
          </a:p>
          <a:p>
            <a:r>
              <a:rPr lang="ru-RU" b="1" dirty="0"/>
              <a:t>г) тема социального протеста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8689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7. </a:t>
            </a:r>
            <a:r>
              <a:rPr lang="ru-RU" sz="3200" b="1" dirty="0" smtClean="0">
                <a:solidFill>
                  <a:srgbClr val="800000"/>
                </a:solidFill>
              </a:rPr>
              <a:t>Как назывался журнал, который Ф.М. Достоевский вместе с братом стал издавать в Петербурге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с 1861 года?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а</a:t>
            </a:r>
            <a:r>
              <a:rPr lang="ru-RU" sz="4000" b="1" dirty="0"/>
              <a:t>) «Современник» </a:t>
            </a:r>
          </a:p>
          <a:p>
            <a:r>
              <a:rPr lang="ru-RU" sz="4000" b="1" dirty="0"/>
              <a:t>б) «Отечественные записки» </a:t>
            </a:r>
          </a:p>
          <a:p>
            <a:r>
              <a:rPr lang="ru-RU" sz="4000" b="1" dirty="0"/>
              <a:t>в) «Москвитянин» </a:t>
            </a:r>
          </a:p>
          <a:p>
            <a:r>
              <a:rPr lang="ru-RU" sz="4000" b="1" dirty="0"/>
              <a:t>г) «Время»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8</a:t>
            </a:r>
            <a:r>
              <a:rPr lang="ru-RU" sz="3300" b="1" dirty="0" smtClean="0">
                <a:solidFill>
                  <a:srgbClr val="800000"/>
                </a:solidFill>
              </a:rPr>
              <a:t>. Соотнесите периоды творчества Ф.М. Достоевского с произведениями, созданными в эти периоды.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1) </a:t>
            </a:r>
            <a:r>
              <a:rPr lang="ru-RU" sz="3500" b="1" dirty="0" err="1" smtClean="0"/>
              <a:t>досибирский</a:t>
            </a:r>
            <a:r>
              <a:rPr lang="ru-RU" sz="3500" b="1" dirty="0" smtClean="0"/>
              <a:t> период</a:t>
            </a:r>
          </a:p>
          <a:p>
            <a:r>
              <a:rPr lang="ru-RU" sz="3500" b="1" dirty="0" smtClean="0"/>
              <a:t>2) сибирский период</a:t>
            </a:r>
          </a:p>
          <a:p>
            <a:r>
              <a:rPr lang="ru-RU" sz="3500" b="1" dirty="0" smtClean="0"/>
              <a:t>3) </a:t>
            </a:r>
            <a:r>
              <a:rPr lang="ru-RU" sz="3500" b="1" dirty="0" err="1" smtClean="0"/>
              <a:t>послесибирский</a:t>
            </a:r>
            <a:r>
              <a:rPr lang="ru-RU" sz="3500" b="1" dirty="0" smtClean="0"/>
              <a:t> период</a:t>
            </a:r>
          </a:p>
          <a:p>
            <a:r>
              <a:rPr lang="ru-RU" sz="3500" b="1" dirty="0" smtClean="0"/>
              <a:t>а) «Записки из Мёртвого дома», «Село </a:t>
            </a:r>
            <a:r>
              <a:rPr lang="ru-RU" sz="3500" b="1" dirty="0" err="1" smtClean="0"/>
              <a:t>Степанчиково</a:t>
            </a:r>
            <a:r>
              <a:rPr lang="ru-RU" sz="3500" b="1" dirty="0" smtClean="0"/>
              <a:t> и его обитатели»</a:t>
            </a:r>
          </a:p>
          <a:p>
            <a:r>
              <a:rPr lang="ru-RU" sz="3500" b="1" dirty="0" smtClean="0"/>
              <a:t>б) «Белые ночи», «</a:t>
            </a:r>
            <a:r>
              <a:rPr lang="ru-RU" sz="3500" b="1" dirty="0" err="1" smtClean="0"/>
              <a:t>Неточка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Незванова</a:t>
            </a:r>
            <a:r>
              <a:rPr lang="ru-RU" sz="3500" b="1" dirty="0" smtClean="0"/>
              <a:t>», «Бедные люди»</a:t>
            </a:r>
          </a:p>
          <a:p>
            <a:r>
              <a:rPr lang="ru-RU" sz="3500" b="1" dirty="0" smtClean="0"/>
              <a:t>в) «Игрок», «Братья Карамазовы», «</a:t>
            </a:r>
            <a:r>
              <a:rPr lang="ru-RU" sz="3500" b="1" dirty="0" err="1" smtClean="0"/>
              <a:t>Идиот</a:t>
            </a:r>
            <a:r>
              <a:rPr lang="ru-RU" sz="3500" b="1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9. </a:t>
            </a:r>
            <a:r>
              <a:rPr lang="ru-RU" sz="3600" b="1" dirty="0">
                <a:solidFill>
                  <a:srgbClr val="800000"/>
                </a:solidFill>
              </a:rPr>
              <a:t>Какое произведение из списка не было написано Ф.М. Достоевским? </a:t>
            </a:r>
            <a:r>
              <a:rPr lang="ru-RU" sz="3600" dirty="0">
                <a:solidFill>
                  <a:srgbClr val="800000"/>
                </a:solidFill>
              </a:rPr>
              <a:t/>
            </a:r>
            <a:br>
              <a:rPr lang="ru-RU" sz="3600" dirty="0">
                <a:solidFill>
                  <a:srgbClr val="800000"/>
                </a:solidFill>
              </a:rPr>
            </a:b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а) «</a:t>
            </a:r>
            <a:r>
              <a:rPr lang="ru-RU" sz="4000" b="1" dirty="0" err="1"/>
              <a:t>Неточка</a:t>
            </a:r>
            <a:r>
              <a:rPr lang="ru-RU" sz="4000" b="1" dirty="0"/>
              <a:t> </a:t>
            </a:r>
            <a:r>
              <a:rPr lang="ru-RU" sz="4000" b="1" dirty="0" err="1"/>
              <a:t>Незванова</a:t>
            </a:r>
            <a:r>
              <a:rPr lang="ru-RU" sz="4000" b="1" dirty="0"/>
              <a:t>» </a:t>
            </a:r>
          </a:p>
          <a:p>
            <a:r>
              <a:rPr lang="ru-RU" sz="4000" b="1" dirty="0"/>
              <a:t>б) «Обыкновенная история» </a:t>
            </a:r>
          </a:p>
          <a:p>
            <a:r>
              <a:rPr lang="ru-RU" sz="4000" b="1" dirty="0"/>
              <a:t>в) «Бесы» </a:t>
            </a:r>
          </a:p>
          <a:p>
            <a:r>
              <a:rPr lang="ru-RU" sz="4000" b="1" dirty="0"/>
              <a:t>г) «</a:t>
            </a:r>
            <a:r>
              <a:rPr lang="ru-RU" sz="4000" b="1" dirty="0" err="1"/>
              <a:t>Идиот</a:t>
            </a:r>
            <a:r>
              <a:rPr lang="ru-RU" sz="4000" b="1" dirty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1420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10. Как назывался журнал, опубликовавший роман «Преступление и наказание»?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sz="4000" b="1" dirty="0" smtClean="0"/>
              <a:t>а</a:t>
            </a:r>
            <a:r>
              <a:rPr lang="ru-RU" sz="4000" b="1" dirty="0"/>
              <a:t>) «Русский вестник» </a:t>
            </a:r>
          </a:p>
          <a:p>
            <a:r>
              <a:rPr lang="ru-RU" sz="4000" b="1" dirty="0"/>
              <a:t>б) «Современник» </a:t>
            </a:r>
          </a:p>
          <a:p>
            <a:r>
              <a:rPr lang="ru-RU" sz="4000" b="1" dirty="0"/>
              <a:t>в) «Литературный вестник» </a:t>
            </a:r>
          </a:p>
          <a:p>
            <a:r>
              <a:rPr lang="ru-RU" sz="4000" b="1" dirty="0"/>
              <a:t>г) «Огонек»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2902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800000"/>
                </a:solidFill>
              </a:rPr>
              <a:t>11. Цвет, как символ является очень важным инструментом в романе «Преступление и наказание». Какой цвет больше всего использует Ф.М. Достоевский при описании Санкт-Петербурга? 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</a:t>
            </a:r>
            <a:r>
              <a:rPr lang="ru-RU" sz="4000" b="1" dirty="0"/>
              <a:t>) серый </a:t>
            </a:r>
          </a:p>
          <a:p>
            <a:r>
              <a:rPr lang="ru-RU" sz="4000" b="1" dirty="0"/>
              <a:t>б) чёрный </a:t>
            </a:r>
          </a:p>
          <a:p>
            <a:r>
              <a:rPr lang="ru-RU" sz="4000" b="1" dirty="0"/>
              <a:t>в) зелёный </a:t>
            </a:r>
          </a:p>
          <a:p>
            <a:r>
              <a:rPr lang="ru-RU" sz="4000" b="1" dirty="0"/>
              <a:t>г) жёлтый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12. Для чего главному герою убивать 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старуху – процентщицу? 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399330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</a:t>
            </a:r>
            <a:r>
              <a:rPr lang="ru-RU" sz="2400" b="1" dirty="0"/>
              <a:t>) он хочет достать деньги и помочь страдающим матери и сестре </a:t>
            </a:r>
          </a:p>
          <a:p>
            <a:r>
              <a:rPr lang="ru-RU" sz="2400" b="1" dirty="0"/>
              <a:t>б) он хочет поскорей обогатиться и поправить своё социальное положение </a:t>
            </a:r>
          </a:p>
          <a:p>
            <a:r>
              <a:rPr lang="ru-RU" sz="2400" b="1" dirty="0"/>
              <a:t>в) он хочет отомстить старухе за унизительное положение, в котором оказался </a:t>
            </a:r>
          </a:p>
          <a:p>
            <a:r>
              <a:rPr lang="ru-RU" sz="2400" b="1" dirty="0"/>
              <a:t>г) он хочет проверить свою теорию: к какому разряду он принадлежит (к «наполеонам» или к «материалу»)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13. Кем должен стать главный герой произведения «Преступление и наказание» после окончания университета?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ru-RU" b="1" dirty="0" smtClean="0"/>
              <a:t>а</a:t>
            </a:r>
            <a:r>
              <a:rPr lang="ru-RU" b="1" dirty="0"/>
              <a:t>) врач </a:t>
            </a:r>
          </a:p>
          <a:p>
            <a:r>
              <a:rPr lang="ru-RU" b="1" dirty="0"/>
              <a:t>б) юрист </a:t>
            </a:r>
          </a:p>
          <a:p>
            <a:r>
              <a:rPr lang="ru-RU" b="1" dirty="0"/>
              <a:t>в) учитель </a:t>
            </a:r>
          </a:p>
          <a:p>
            <a:r>
              <a:rPr lang="ru-RU" b="1" dirty="0"/>
              <a:t>г) дипломат</a:t>
            </a:r>
          </a:p>
          <a:p>
            <a:r>
              <a:rPr lang="ru-RU" b="1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14. Объясните, почему Раскольников покушается на жизнь старухи-процентщицы.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97363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а) он хочет достать деньги и помочь страдающим матери и сестре</a:t>
            </a:r>
          </a:p>
          <a:p>
            <a:r>
              <a:rPr lang="ru-RU" sz="3000" b="1" dirty="0" smtClean="0"/>
              <a:t>б) он хочет поскорей обогатиться и поправить своё социальное положение</a:t>
            </a:r>
          </a:p>
          <a:p>
            <a:r>
              <a:rPr lang="ru-RU" sz="3000" b="1" dirty="0" smtClean="0"/>
              <a:t>в) он хочет отомстить процентщице за унизительное положение, в котором оказался</a:t>
            </a:r>
          </a:p>
          <a:p>
            <a:r>
              <a:rPr lang="ru-RU" sz="3000" b="1" dirty="0" smtClean="0"/>
              <a:t>г) он хочет проверить свою теорию: к какому разряду людей принадлежит ( к «наполеонам или к «материалу»)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ypresentation.ru/documents/ac51e31937306d1c32661063d21901da/img24.jpg"/>
          <p:cNvPicPr>
            <a:picLocks noChangeAspect="1" noChangeArrowheads="1"/>
          </p:cNvPicPr>
          <p:nvPr/>
        </p:nvPicPr>
        <p:blipFill>
          <a:blip r:embed="rId2" cstate="print"/>
          <a:srcRect b="20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15. Что происходит после преступления?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</a:t>
            </a:r>
            <a:r>
              <a:rPr lang="ru-RU" b="1" dirty="0"/>
              <a:t>) разговор двух офицеров в распивочной о бесполезной старухе-процентщице </a:t>
            </a:r>
          </a:p>
          <a:p>
            <a:r>
              <a:rPr lang="ru-RU" b="1" dirty="0"/>
              <a:t>б) встреча с Семёном Мармеладовым </a:t>
            </a:r>
          </a:p>
          <a:p>
            <a:r>
              <a:rPr lang="ru-RU" b="1" dirty="0"/>
              <a:t>в) знакомство с Соней Мармеладовой </a:t>
            </a:r>
          </a:p>
          <a:p>
            <a:r>
              <a:rPr lang="ru-RU" b="1" dirty="0"/>
              <a:t>г) получение Раскольниковым письма от матери о готовящемся замужестве Дуни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16. Кто взял на себя вину Раскольникова?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а) Разумихин</a:t>
            </a:r>
          </a:p>
          <a:p>
            <a:r>
              <a:rPr lang="ru-RU" b="1" dirty="0" smtClean="0"/>
              <a:t>б) маляр </a:t>
            </a:r>
            <a:r>
              <a:rPr lang="ru-RU" b="1" dirty="0" err="1" smtClean="0"/>
              <a:t>Миколка</a:t>
            </a:r>
            <a:endParaRPr lang="ru-RU" b="1" dirty="0" smtClean="0"/>
          </a:p>
          <a:p>
            <a:r>
              <a:rPr lang="ru-RU" b="1" dirty="0" smtClean="0"/>
              <a:t>в) Соня Мармеладова</a:t>
            </a:r>
          </a:p>
          <a:p>
            <a:r>
              <a:rPr lang="ru-RU" b="1" dirty="0" smtClean="0"/>
              <a:t>г) Аркадий </a:t>
            </a:r>
            <a:r>
              <a:rPr lang="ru-RU" b="1" dirty="0" err="1" smtClean="0"/>
              <a:t>Свидригайлов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17. Какова причина того, что главный герой не использует украденное?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4209331"/>
          </a:xfrm>
        </p:spPr>
        <p:txBody>
          <a:bodyPr/>
          <a:lstStyle/>
          <a:p>
            <a:r>
              <a:rPr lang="ru-RU" b="1" dirty="0" smtClean="0"/>
              <a:t>а</a:t>
            </a:r>
            <a:r>
              <a:rPr lang="ru-RU" b="1" dirty="0"/>
              <a:t>) в спешке забыл взять деньги </a:t>
            </a:r>
          </a:p>
          <a:p>
            <a:r>
              <a:rPr lang="ru-RU" b="1" dirty="0"/>
              <a:t>б) деньги не являлись целью преступления </a:t>
            </a:r>
          </a:p>
          <a:p>
            <a:r>
              <a:rPr lang="ru-RU" b="1" dirty="0"/>
              <a:t>в) из-за страха быть разоблачённым </a:t>
            </a:r>
          </a:p>
          <a:p>
            <a:r>
              <a:rPr lang="ru-RU" b="1" dirty="0"/>
              <a:t>г) спрятав деньги, не смог вспомнить место тайника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18. Петербург в романе «Преступление и наказание» является: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4209331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а) декоративным фоном</a:t>
            </a:r>
          </a:p>
          <a:p>
            <a:r>
              <a:rPr lang="ru-RU" b="1" dirty="0" smtClean="0"/>
              <a:t>б) психологическим фоном</a:t>
            </a:r>
          </a:p>
          <a:p>
            <a:r>
              <a:rPr lang="ru-RU" b="1" dirty="0" smtClean="0"/>
              <a:t>в) соучастником преступления, героем романа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19. После совершения преступления Раскольников ищет сочувствия у Сони Мармеладовой потому, что: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ru-RU" b="1" dirty="0" smtClean="0"/>
              <a:t>а) она тоже «переступила» нормы человеческой морали</a:t>
            </a:r>
          </a:p>
          <a:p>
            <a:r>
              <a:rPr lang="ru-RU" b="1" dirty="0" smtClean="0"/>
              <a:t>б) она не выдаст его</a:t>
            </a:r>
          </a:p>
          <a:p>
            <a:r>
              <a:rPr lang="ru-RU" b="1" dirty="0" smtClean="0"/>
              <a:t>в) она сможет понять Раскольникова</a:t>
            </a:r>
          </a:p>
          <a:p>
            <a:r>
              <a:rPr lang="ru-RU" b="1" dirty="0" smtClean="0"/>
              <a:t>г) ему больше не к кому идти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800000"/>
                </a:solidFill>
              </a:rPr>
              <a:t>20. Что воплощает в себе образ Сони Мармеладовой? 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ru-RU" b="1" dirty="0" smtClean="0"/>
              <a:t>а</a:t>
            </a:r>
            <a:r>
              <a:rPr lang="ru-RU" b="1" dirty="0"/>
              <a:t>) гордость </a:t>
            </a:r>
          </a:p>
          <a:p>
            <a:r>
              <a:rPr lang="ru-RU" b="1" dirty="0"/>
              <a:t>б) пошлость </a:t>
            </a:r>
          </a:p>
          <a:p>
            <a:r>
              <a:rPr lang="ru-RU" b="1" dirty="0"/>
              <a:t>в) христианского смирение </a:t>
            </a:r>
          </a:p>
          <a:p>
            <a:r>
              <a:rPr lang="ru-RU" b="1" dirty="0"/>
              <a:t>г) бунтарство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21. Какой смысл автор хочет нам донести, выбирая название своему роману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06531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а) преступление и наказание противопоставлены</a:t>
            </a:r>
          </a:p>
          <a:p>
            <a:r>
              <a:rPr lang="ru-RU" b="1" dirty="0" smtClean="0"/>
              <a:t>б</a:t>
            </a:r>
            <a:r>
              <a:rPr lang="ru-RU" b="1" dirty="0"/>
              <a:t>) несоответствие наказания совершённому преступлению </a:t>
            </a:r>
          </a:p>
          <a:p>
            <a:r>
              <a:rPr lang="ru-RU" b="1" dirty="0"/>
              <a:t>в) не всякое преступление влечёт за собой наказание </a:t>
            </a:r>
          </a:p>
          <a:p>
            <a:r>
              <a:rPr lang="ru-RU" b="1" dirty="0"/>
              <a:t>г) неотвратимость наказания за совершённое преступление 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100" b="1" smtClean="0">
                <a:solidFill>
                  <a:srgbClr val="800000"/>
                </a:solidFill>
              </a:rPr>
              <a:t>22. </a:t>
            </a:r>
            <a:r>
              <a:rPr lang="ru-RU" sz="3100" b="1" dirty="0" smtClean="0">
                <a:solidFill>
                  <a:srgbClr val="800000"/>
                </a:solidFill>
              </a:rPr>
              <a:t>Как автор разоблачает теорию главного героя произведения «Преступление и наказание»?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а</a:t>
            </a:r>
            <a:r>
              <a:rPr lang="ru-RU" b="1" dirty="0"/>
              <a:t>) автор сам указывает на её ошибочность </a:t>
            </a:r>
          </a:p>
          <a:p>
            <a:r>
              <a:rPr lang="ru-RU" b="1" dirty="0"/>
              <a:t>б) её ошибочность доказывает один из персонажей-оппонентов Раскольникова </a:t>
            </a:r>
          </a:p>
          <a:p>
            <a:r>
              <a:rPr lang="ru-RU" b="1" dirty="0"/>
              <a:t>в) заставляет самого главного героя убедиться в ложности своей теории </a:t>
            </a:r>
          </a:p>
          <a:p>
            <a:r>
              <a:rPr lang="ru-RU" b="1" dirty="0"/>
              <a:t>г) доказывает её ошибочность самим фактом наказания преступника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800000"/>
                </a:solidFill>
                <a:latin typeface="Impact" pitchFamily="34" charset="0"/>
                <a:cs typeface="Aharoni" pitchFamily="2" charset="-79"/>
              </a:rPr>
              <a:t>Литературное наследие Ф. М.  Достоевского</a:t>
            </a:r>
            <a:endParaRPr lang="ru-RU" sz="3600" dirty="0"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«Бедные люди» (роман, 1846)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«Белые ночи» (роман)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Неточка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Незванова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» (роман)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«Господин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Прохачин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» (повесть, 1846)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«Хозяйка» (повесть, 1847)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«Двойник» (повесть)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«Записки из Мёртвого дома»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«Униженные и оскорблённые» (роман 1861)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«Записки из подполья» (1864)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«Преступление и наказание» (роман, 1866)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Идиот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» (роман, 1868)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«»Бесы» (роман, 1871)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«Подросток» (роман, 1875)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«Братья Карамазовы» (роман, 1879)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5/1620781721_18-phonoteka_org-p-fon-dlya-prezentatsii-po-dostoevskomu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800000"/>
                </a:solidFill>
                <a:latin typeface="Bookman Old Style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8229600" cy="4017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s1.slide-share.ru/s_slide/cea5044ddfa5640ecedf5293e3d34677/aa92aca4-c842-431d-a9c1-96b008f757f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Федор Достоевский – автор таких бессмертных произведений, как «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Идиот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», «Преступление и наказание», «Униженные и оскорблённые», «Братья Карамазовы» и многих других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b="31746"/>
          <a:stretch>
            <a:fillRect/>
          </a:stretch>
        </p:blipFill>
        <p:spPr>
          <a:xfrm>
            <a:off x="0" y="1988840"/>
            <a:ext cx="8964488" cy="424847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9144000" cy="941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r>
              <a:rPr lang="ru-RU" sz="1600" b="1" dirty="0" smtClean="0"/>
              <a:t>Ф.М.Достоевский родился 11 ноября 1821 года в Москве на улице Новая </a:t>
            </a:r>
            <a:r>
              <a:rPr lang="ru-RU" sz="1600" b="1" dirty="0" err="1" smtClean="0"/>
              <a:t>Божедомка</a:t>
            </a:r>
            <a:r>
              <a:rPr lang="ru-RU" sz="1600" b="1" dirty="0" smtClean="0"/>
              <a:t> во флигеле Мариинской больницы. Отец Достоевского, Михаил Андреевич, был лекарем в этой больнице. Здесь прошли и детские годы писателя.</a:t>
            </a:r>
            <a:br>
              <a:rPr lang="ru-RU" sz="1600" b="1" dirty="0" smtClean="0"/>
            </a:br>
            <a:r>
              <a:rPr lang="ru-RU" sz="1600" b="1" dirty="0" smtClean="0"/>
              <a:t>     По отцовской линии предки Достоевского принадлежали к старинному дворянскому роду.</a:t>
            </a:r>
            <a:br>
              <a:rPr lang="ru-RU" sz="1600" b="1" dirty="0" smtClean="0"/>
            </a:br>
            <a:r>
              <a:rPr lang="ru-RU" sz="1600" b="1" dirty="0" smtClean="0"/>
              <a:t>     Первой учительницей детей была мать, Мария Федоровна, музыкально  одаренная, любившая поэзию и вместе с тем глубоко религиозная женщина.</a:t>
            </a:r>
            <a:endParaRPr lang="ru-RU" sz="1600" b="1" dirty="0"/>
          </a:p>
        </p:txBody>
      </p:sp>
      <p:pic>
        <p:nvPicPr>
          <p:cNvPr id="3074" name="Picture 2" descr="Мариинская больница литография 1820-х г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599818" cy="2286016"/>
          </a:xfrm>
          <a:prstGeom prst="rect">
            <a:avLst/>
          </a:prstGeom>
          <a:noFill/>
        </p:spPr>
      </p:pic>
      <p:pic>
        <p:nvPicPr>
          <p:cNvPr id="4" name="Picture 2" descr="Федор Достоевский в детст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33858"/>
            <a:ext cx="3714776" cy="2476518"/>
          </a:xfrm>
          <a:prstGeom prst="rect">
            <a:avLst/>
          </a:prstGeom>
          <a:noFill/>
        </p:spPr>
      </p:pic>
      <p:pic>
        <p:nvPicPr>
          <p:cNvPr id="5" name="Picture 2" descr="http://dostoevskiyfm.ru/wp-content/uploads/2016/03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143116"/>
            <a:ext cx="4572032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Детство и юность писателя.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213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1844 г. – начало литературной деятельности</a:t>
            </a:r>
            <a:br>
              <a:rPr lang="ru-RU" sz="2800" b="1" dirty="0" smtClean="0"/>
            </a:br>
            <a:r>
              <a:rPr lang="ru-RU" sz="2800" b="1" dirty="0" smtClean="0"/>
              <a:t>роман «Бедные люди» (1844)</a:t>
            </a:r>
            <a:br>
              <a:rPr lang="ru-RU" sz="2800" b="1" dirty="0" smtClean="0"/>
            </a:br>
            <a:r>
              <a:rPr lang="ru-RU" sz="2800" b="1" dirty="0" smtClean="0"/>
              <a:t>		</a:t>
            </a:r>
          </a:p>
        </p:txBody>
      </p:sp>
      <p:pic>
        <p:nvPicPr>
          <p:cNvPr id="5" name="Picture 2" descr="http://www.fedordostoevsky.ru/img/poor_people_1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816424" cy="51232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54" y="116632"/>
            <a:ext cx="913394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«Новый Гоголь явился!»</a:t>
            </a:r>
            <a:endParaRPr lang="ru-RU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3554" name="Picture 2" descr="https://www.spbdk.ru/upload/iblock/b79/b79217097edccaa61913b08229d915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545813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52400" y="2133600"/>
            <a:ext cx="5257800" cy="942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«Честь и слава молодому поэту, муза которого любит людей на чердаках и в подвалах и говорит о них обитателям раззолоченных палат: "Ведь это тоже люди, ваши братья!»</a:t>
            </a:r>
          </a:p>
          <a:p>
            <a:r>
              <a:rPr lang="ru-RU" sz="1400" dirty="0"/>
              <a:t>                                                                          В. Г. Белинский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46482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57200" y="6324600"/>
            <a:ext cx="3581400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Сцена из спектакля «Бедные люди» ТЮЗ </a:t>
            </a:r>
          </a:p>
          <a:p>
            <a:r>
              <a:rPr lang="ru-RU" sz="1200"/>
              <a:t>им.  А. А. Брянцева , Санкт-Петербург</a:t>
            </a: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 cstate="print"/>
          <a:srcRect l="48607" t="69962" r="7172" b="5351"/>
          <a:stretch>
            <a:fillRect/>
          </a:stretch>
        </p:blipFill>
        <p:spPr bwMode="auto">
          <a:xfrm>
            <a:off x="5562600" y="152400"/>
            <a:ext cx="3505200" cy="2566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943600" y="2797175"/>
            <a:ext cx="2565400" cy="5175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Макар Девушкин.</a:t>
            </a:r>
          </a:p>
          <a:p>
            <a:r>
              <a:rPr lang="ru-RU" sz="1400"/>
              <a:t>Иллюстрация Н.Верещагина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152400" y="685800"/>
            <a:ext cx="5334000" cy="1368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Макар и Варенька обмениваются письмами. Макар давно любит Вареньку, но боится признаться в этом чувстве даже себе; кроме того, он опасается скомпрометировать Вареньку и потому даже не заходит к ней. Беззащитной чувствует себя Варенька, мучается от невозможности помочь ей Макар. Унизительная бедность приводит к великим страданиям.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4953000" y="3422650"/>
            <a:ext cx="3981450" cy="32829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Достоевский впервые в русской литературе показал. что «маленьких людей» не бывает вообще, что каждый человек - это целый мир, богатый, сложный и непредсказуемый. И неизвестно еще, чьи чувства сильнее - «маленького человека» или какого-нибудь «героя нашего времени». «Реабилитация» и, можно сказать, возвеличение «маленького человека» и были в первую очередь оценены современниками. А то, что Достоевский) вообще отменил разделение людей по таким категориям (а значит, и ответственность ни с кого не снимается), они так и не заметили.</a:t>
            </a:r>
          </a:p>
          <a:p>
            <a:r>
              <a:rPr lang="ru-RU" sz="1400" dirty="0"/>
              <a:t>                                             А.Н.Архангельский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381000" y="152400"/>
            <a:ext cx="479742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«Маленьких людей» не бывает»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5508104" cy="17912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Достоевский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был приговорен </a:t>
            </a:r>
            <a:endParaRPr lang="ru-RU" sz="2400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к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каторге на 4 года,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которую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отбывал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в Омском остроге </a:t>
            </a:r>
            <a:endParaRPr lang="ru-RU" sz="2400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в 1850 - 1854гг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5" name="Picture 7" descr="A:\321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88640"/>
            <a:ext cx="3024336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276872"/>
            <a:ext cx="504056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/>
              <a:t>Омск – гадкий городишко. Деревьев почти нет. Летом зной и ветер с песком, зимой буран. Природы я не видел. Городишко грязный, военный и развратный в высшей степени»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dirty="0" smtClean="0"/>
              <a:t> 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i="1" dirty="0" smtClean="0"/>
              <a:t>Достоевский</a:t>
            </a:r>
            <a:endParaRPr lang="ru-RU" b="1" i="1" dirty="0"/>
          </a:p>
        </p:txBody>
      </p:sp>
      <p:pic>
        <p:nvPicPr>
          <p:cNvPr id="7" name="Picture 3" descr="A:\321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581128"/>
            <a:ext cx="4430688" cy="1539081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51920" y="6165304"/>
            <a:ext cx="500256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Ограда вокруг Омского острога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214818"/>
            <a:ext cx="3424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Омской военно-каторжной тюрьме, писатель задумал “Записки из мертвого дома”, которые будут опубликованы только в 1861-1862 годах.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0"/>
            <a:ext cx="8607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Омский острог (1849-1854 гг.)</a:t>
            </a:r>
            <a:endParaRPr lang="ru-RU" sz="3200" dirty="0">
              <a:solidFill>
                <a:srgbClr val="663300"/>
              </a:solidFill>
              <a:latin typeface="Impact" pitchFamily="34" charset="0"/>
            </a:endParaRPr>
          </a:p>
        </p:txBody>
      </p:sp>
      <p:pic>
        <p:nvPicPr>
          <p:cNvPr id="15364" name="Picture 4" descr="http://ic.pics.livejournal.com/rus_turk/38498502/330981/330981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3399736"/>
            <a:ext cx="4716016" cy="3474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mg-fotki.yandex.ru/get/9513/97833783.41e/0_b2c85_625bbdea_XX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857232"/>
            <a:ext cx="4979511" cy="314331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image.slidesharecdn.com/random-140718054953-phpapp02/95/-27-638.jpg?cb=14056627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2475641" cy="33021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fedordostoevsky.ru/img/07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164140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036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2179</Words>
  <Application>Microsoft Office PowerPoint</Application>
  <PresentationFormat>Экран (4:3)</PresentationFormat>
  <Paragraphs>197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«Писатель, потрясающий душу» </vt:lpstr>
      <vt:lpstr>Слайд 2</vt:lpstr>
      <vt:lpstr>Слайд 3</vt:lpstr>
      <vt:lpstr>Федор Достоевский – автор таких бессмертных произведений, как «Идиот», «Преступление и наказание», «Униженные и оскорблённые», «Братья Карамазовы» и многих других</vt:lpstr>
      <vt:lpstr>     Ф.М.Достоевский родился 11 ноября 1821 года в Москве на улице Новая Божедомка во флигеле Мариинской больницы. Отец Достоевского, Михаил Андреевич, был лекарем в этой больнице. Здесь прошли и детские годы писателя.      По отцовской линии предки Достоевского принадлежали к старинному дворянскому роду.      Первой учительницей детей была мать, Мария Федоровна, музыкально  одаренная, любившая поэзию и вместе с тем глубоко религиозная женщина.</vt:lpstr>
      <vt:lpstr>1844 г. – начало литературной деятельности роман «Бедные люди» (1844)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1. Откуда был родом Ф.М. Достоевский?  </vt:lpstr>
      <vt:lpstr>2. К какому сословию принадлежал Ф.М. Достоевский?  </vt:lpstr>
      <vt:lpstr>3. Где учился Ф.М. Достоевский?  </vt:lpstr>
      <vt:lpstr>4. Укажите причину ареста Ф.М. Достоевского.</vt:lpstr>
      <vt:lpstr>5. Сколько лет пробыл Ф.М. Достоевский на каторге и в ссылке?</vt:lpstr>
      <vt:lpstr>6. Какая основная тема раннего творчества Ф.М. Достоевского?  </vt:lpstr>
      <vt:lpstr>7. Как назывался журнал, который Ф.М. Достоевский вместе с братом стал издавать в Петербурге  с 1861 года?  </vt:lpstr>
      <vt:lpstr>8. Соотнесите периоды творчества Ф.М. Достоевского с произведениями, созданными в эти периоды.  </vt:lpstr>
      <vt:lpstr>9. Какое произведение из списка не было написано Ф.М. Достоевским?  </vt:lpstr>
      <vt:lpstr>10. Как назывался журнал, опубликовавший роман «Преступление и наказание»?  </vt:lpstr>
      <vt:lpstr>11. Цвет, как символ является очень важным инструментом в романе «Преступление и наказание». Какой цвет больше всего использует Ф.М. Достоевский при описании Санкт-Петербурга?  </vt:lpstr>
      <vt:lpstr>12. Для чего главному герою убивать  старуху – процентщицу?  </vt:lpstr>
      <vt:lpstr>13. Кем должен стать главный герой произведения «Преступление и наказание» после окончания университета?  </vt:lpstr>
      <vt:lpstr>14. Объясните, почему Раскольников покушается на жизнь старухи-процентщицы.  </vt:lpstr>
      <vt:lpstr>15. Что происходит после преступления?  </vt:lpstr>
      <vt:lpstr>16. Кто взял на себя вину Раскольникова?</vt:lpstr>
      <vt:lpstr>17. Какова причина того, что главный герой не использует украденное?  </vt:lpstr>
      <vt:lpstr>18. Петербург в романе «Преступление и наказание» является:</vt:lpstr>
      <vt:lpstr>19. После совершения преступления Раскольников ищет сочувствия у Сони Мармеладовой потому, что:</vt:lpstr>
      <vt:lpstr>20. Что воплощает в себе образ Сони Мармеладовой?  </vt:lpstr>
      <vt:lpstr>21. Какой смысл автор хочет нам донести, выбирая название своему роману </vt:lpstr>
      <vt:lpstr>22. Как автор разоблачает теорию главного героя произведения «Преступление и наказание»?  </vt:lpstr>
      <vt:lpstr>Литературное наследие Ф. М.  Достоевского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</dc:title>
  <dc:creator>User</dc:creator>
  <cp:lastModifiedBy>Людмила</cp:lastModifiedBy>
  <cp:revision>23</cp:revision>
  <dcterms:created xsi:type="dcterms:W3CDTF">2021-12-15T06:01:30Z</dcterms:created>
  <dcterms:modified xsi:type="dcterms:W3CDTF">2021-12-18T06:44:21Z</dcterms:modified>
</cp:coreProperties>
</file>