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6" r:id="rId7"/>
    <p:sldId id="267" r:id="rId8"/>
    <p:sldId id="268" r:id="rId9"/>
    <p:sldId id="269" r:id="rId10"/>
    <p:sldId id="265" r:id="rId11"/>
    <p:sldId id="271" r:id="rId12"/>
    <p:sldId id="272" r:id="rId13"/>
    <p:sldId id="273" r:id="rId14"/>
    <p:sldId id="274" r:id="rId15"/>
    <p:sldId id="28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5673" y="2420888"/>
            <a:ext cx="7112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/>
              <a:t>Тот герой, кто за Родину горой.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584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76672"/>
            <a:ext cx="6606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/>
          </a:p>
          <a:p>
            <a:pPr algn="ctr"/>
            <a:endParaRPr lang="ru-RU" sz="3200" b="1" u="sng" dirty="0"/>
          </a:p>
          <a:p>
            <a:pPr algn="ctr"/>
            <a:endParaRPr lang="ru-RU" sz="3200" b="1" u="sng" dirty="0" smtClean="0"/>
          </a:p>
          <a:p>
            <a:pPr algn="ctr"/>
            <a:endParaRPr lang="ru-RU" sz="3200" b="1" u="sng" dirty="0"/>
          </a:p>
          <a:p>
            <a:pPr algn="ctr"/>
            <a:r>
              <a:rPr lang="ru-RU" sz="3200" b="1" u="sng" dirty="0" smtClean="0"/>
              <a:t>Задача</a:t>
            </a:r>
            <a:endParaRPr lang="ru-RU" sz="3200" u="sng" dirty="0"/>
          </a:p>
          <a:p>
            <a:r>
              <a:rPr lang="ru-RU" sz="3200" b="1" dirty="0"/>
              <a:t>Было 15 вражеских самолётов. Летчики сбили 10 самолетов и зенитчики – 3 самолета. Сколько самолетов запутались в аэростатах?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1663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успехи аэростатов показали в небе Москвы уже 23 июля 1941 года. 150 фашистских бомбардировщиков в составе 20 групп прорывались к столице, но преодолеть оборону смогли только единицы.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5276428"/>
            <a:ext cx="552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 (10+3)=2 (с.)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-17512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21570" y="173831"/>
            <a:ext cx="8826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Москвой аэростатами заграждения было уничтожено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самолетов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врага. В 1943 году Москву защищали 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440 заградительных постов, а всего на фронтах в воздух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однималось около 3 тысяч аэростатов.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0" y="2402840"/>
            <a:ext cx="6264696" cy="41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-17512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5340" y="-103167"/>
            <a:ext cx="8696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въезде в Москву по Ленинградскому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шоссе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Химки нас встречает 10-метровая конструкция «Ежи».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славит всех советских граждан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сражавшихся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воплощает идею неприступности столицы.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2304166"/>
            <a:ext cx="6444208" cy="43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-17512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53294" y="188640"/>
            <a:ext cx="7853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первые дни войны противотанковые ежи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серьезных преград на пути врага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конструкции военный инженер, генерал-майор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Львович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Гориккер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116" y="3789041"/>
            <a:ext cx="4926392" cy="30267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8" y="2127632"/>
            <a:ext cx="3092886" cy="39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3675" y="-29830"/>
            <a:ext cx="868032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найдем сколько требовалось материала для одного ежа.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лина одной детали «ежа» - 80 см.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«ежа»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три таких детали.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потребуется метров материала?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листе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метрах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?  см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 м = ?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0105" y="3500948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=10см         1 м=10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5388" y="4077072"/>
            <a:ext cx="4919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+ 8 дм+8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24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 м 4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49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3885" y="260648"/>
            <a:ext cx="8027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«Ежи» ставили по четыре ряда в шахматном порядке,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это было серьезной проблемой для танков.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«ежа» – оказаться под танком, поднять его на дыбы.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битве за Москву было расставлено 37500 «ежей».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1" y="2002412"/>
            <a:ext cx="4554107" cy="2853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8" y="2002412"/>
            <a:ext cx="4176464" cy="28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06984" y="149377"/>
            <a:ext cx="734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Мужественно защищали родной город москвичи,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основной удар на себя приняла наша армия.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68" y="1368374"/>
            <a:ext cx="2627604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5" y="1368374"/>
            <a:ext cx="2426418" cy="3432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034609"/>
            <a:ext cx="3792041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50415" y="149377"/>
            <a:ext cx="6859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Командующий Западным фронтом,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отвечал за оборону столицы,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Константинович Жуков.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говорили: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«Где Жуков, там-победа!»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132856"/>
            <a:ext cx="3334801" cy="2438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2132856"/>
            <a:ext cx="2002797" cy="24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49814" y="149377"/>
            <a:ext cx="9393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1941 года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Красной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состоялся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парад.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проводилось в разгар битвы за Москву,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 фронта находилась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 десятков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столицы.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248" y="2924944"/>
            <a:ext cx="4766420" cy="3909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369" y="2924944"/>
            <a:ext cx="4712616" cy="38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49814" y="149377"/>
            <a:ext cx="939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Найдите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выражений, используя удобный способ: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+ 8 +4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4+27+3+12=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30-20-3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2132856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16+4+8=28      (27+3)+(12+4)=46    30-20-3=7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009" y="3136612"/>
            <a:ext cx="6177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28467 человек приняли участие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Параде на Красной площади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17" y="4213830"/>
            <a:ext cx="3725621" cy="254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843808" y="198884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7988" y="184482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6   32    3   26   35   1</a:t>
            </a:r>
          </a:p>
          <a:p>
            <a:r>
              <a:rPr lang="ru-RU" sz="4000" dirty="0"/>
              <a:t>7   19   27   28  41  30</a:t>
            </a:r>
          </a:p>
          <a:p>
            <a:r>
              <a:rPr lang="ru-RU" sz="4000" dirty="0" smtClean="0"/>
              <a:t>34  </a:t>
            </a:r>
            <a:r>
              <a:rPr lang="ru-RU" sz="4000" dirty="0"/>
              <a:t>14  16  15  23   24 </a:t>
            </a:r>
          </a:p>
          <a:p>
            <a:r>
              <a:rPr lang="ru-RU" sz="4000" dirty="0"/>
              <a:t>18  20  </a:t>
            </a:r>
            <a:r>
              <a:rPr lang="ru-RU" sz="4000" dirty="0" smtClean="0"/>
              <a:t> 3    </a:t>
            </a:r>
            <a:r>
              <a:rPr lang="ru-RU" sz="4000" dirty="0"/>
              <a:t>22  </a:t>
            </a:r>
            <a:r>
              <a:rPr lang="ru-RU" sz="4000" dirty="0" smtClean="0"/>
              <a:t>21  17</a:t>
            </a:r>
            <a:endParaRPr lang="ru-RU" sz="4000" dirty="0"/>
          </a:p>
          <a:p>
            <a:r>
              <a:rPr lang="ru-RU" sz="4000" dirty="0"/>
              <a:t>25  29  10  </a:t>
            </a:r>
            <a:r>
              <a:rPr lang="ru-RU" sz="4000" dirty="0" smtClean="0"/>
              <a:t> 9    37  12</a:t>
            </a:r>
            <a:endParaRPr lang="ru-RU" sz="4000" dirty="0"/>
          </a:p>
          <a:p>
            <a:r>
              <a:rPr lang="ru-RU" sz="4000" dirty="0"/>
              <a:t>36  19  </a:t>
            </a:r>
            <a:r>
              <a:rPr lang="ru-RU" sz="4000" dirty="0" smtClean="0"/>
              <a:t>33   4    </a:t>
            </a:r>
            <a:r>
              <a:rPr lang="ru-RU" sz="4000" dirty="0"/>
              <a:t>45  31</a:t>
            </a:r>
          </a:p>
        </p:txBody>
      </p:sp>
      <p:sp>
        <p:nvSpPr>
          <p:cNvPr id="5" name="Овал 4"/>
          <p:cNvSpPr/>
          <p:nvPr/>
        </p:nvSpPr>
        <p:spPr>
          <a:xfrm>
            <a:off x="2779473" y="1988840"/>
            <a:ext cx="64807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43808" y="4443310"/>
            <a:ext cx="774086" cy="5452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48064" y="1988840"/>
            <a:ext cx="64807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89" y="4443310"/>
            <a:ext cx="648072" cy="5452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3728" y="36730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844" y="1060070"/>
            <a:ext cx="512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22 июня 1941-9 мая 1945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225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49814" y="149377"/>
            <a:ext cx="939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Красная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 остановила вражеские войска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перешла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контрнаступление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А какого числа началось контрнаступление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38" y="1339268"/>
            <a:ext cx="295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декабря 1941 года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039" y="4149080"/>
            <a:ext cx="3744416" cy="23066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52" y="2197540"/>
            <a:ext cx="2834886" cy="1810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2218897"/>
            <a:ext cx="2779211" cy="17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14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49814" y="149377"/>
            <a:ext cx="939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Немецкая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армия, которая считалась непобедимой, оказалась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грани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уничтожения. Победа в битве под Москвой показала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миру, что фашистов можно победить!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818" y="1339268"/>
            <a:ext cx="8472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битве под Москвой германская армия понесла такие потери,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не знала: более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тыс. солдат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1300 танков, 2500 орудий, 38 дивизий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танковых.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" y="2708920"/>
            <a:ext cx="758456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0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49" y="0"/>
            <a:ext cx="949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248" y="40466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49814" y="149377"/>
            <a:ext cx="9393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под Москвой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апреля 1942 года.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Погибло очень много людей. Каждый кто смог выжить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героем.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 пор прошло много лет, но нельзя забывать о той войне,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 людях, которые подарили нам мирное небо над головой.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78" y="1719037"/>
            <a:ext cx="3648126" cy="2605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389" y="4321868"/>
            <a:ext cx="3499407" cy="2572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4" y="1719037"/>
            <a:ext cx="3685421" cy="275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edu-pervo.my1.ru/_nw/4/77437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7882485" cy="39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1011"/>
              </p:ext>
            </p:extLst>
          </p:nvPr>
        </p:nvGraphicFramePr>
        <p:xfrm>
          <a:off x="539551" y="1557253"/>
          <a:ext cx="7449974" cy="1439816"/>
        </p:xfrm>
        <a:graphic>
          <a:graphicData uri="http://schemas.openxmlformats.org/drawingml/2006/table">
            <a:tbl>
              <a:tblPr firstRow="1" firstCol="1" bandRow="1"/>
              <a:tblGrid>
                <a:gridCol w="489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7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55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86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866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866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866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283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985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47825" y="3354229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69269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Найдите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выражений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соотнесите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 буквами</a:t>
            </a:r>
          </a:p>
        </p:txBody>
      </p:sp>
    </p:spTree>
    <p:extLst>
      <p:ext uri="{BB962C8B-B14F-4D97-AF65-F5344CB8AC3E}">
        <p14:creationId xmlns:p14="http://schemas.microsoft.com/office/powerpoint/2010/main" val="21576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134266"/>
              </p:ext>
            </p:extLst>
          </p:nvPr>
        </p:nvGraphicFramePr>
        <p:xfrm>
          <a:off x="409809" y="2057367"/>
          <a:ext cx="2376265" cy="984334"/>
        </p:xfrm>
        <a:graphic>
          <a:graphicData uri="http://schemas.openxmlformats.org/drawingml/2006/table">
            <a:tbl>
              <a:tblPr firstRow="1" firstCol="1" bandRow="1"/>
              <a:tblGrid>
                <a:gridCol w="453317">
                  <a:extLst>
                    <a:ext uri="{9D8B030D-6E8A-4147-A177-3AD203B41FA5}">
                      <a16:colId xmlns:a16="http://schemas.microsoft.com/office/drawing/2014/main" val="935723773"/>
                    </a:ext>
                  </a:extLst>
                </a:gridCol>
                <a:gridCol w="489877">
                  <a:extLst>
                    <a:ext uri="{9D8B030D-6E8A-4147-A177-3AD203B41FA5}">
                      <a16:colId xmlns:a16="http://schemas.microsoft.com/office/drawing/2014/main" val="2367149540"/>
                    </a:ext>
                  </a:extLst>
                </a:gridCol>
                <a:gridCol w="453317">
                  <a:extLst>
                    <a:ext uri="{9D8B030D-6E8A-4147-A177-3AD203B41FA5}">
                      <a16:colId xmlns:a16="http://schemas.microsoft.com/office/drawing/2014/main" val="3937884057"/>
                    </a:ext>
                  </a:extLst>
                </a:gridCol>
                <a:gridCol w="489877">
                  <a:extLst>
                    <a:ext uri="{9D8B030D-6E8A-4147-A177-3AD203B41FA5}">
                      <a16:colId xmlns:a16="http://schemas.microsoft.com/office/drawing/2014/main" val="1060414859"/>
                    </a:ext>
                  </a:extLst>
                </a:gridCol>
                <a:gridCol w="489877">
                  <a:extLst>
                    <a:ext uri="{9D8B030D-6E8A-4147-A177-3AD203B41FA5}">
                      <a16:colId xmlns:a16="http://schemas.microsoft.com/office/drawing/2014/main" val="2612056065"/>
                    </a:ext>
                  </a:extLst>
                </a:gridCol>
              </a:tblGrid>
              <a:tr h="532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141926"/>
                  </a:ext>
                </a:extLst>
              </a:tr>
              <a:tr h="4518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770538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40816"/>
              </p:ext>
            </p:extLst>
          </p:nvPr>
        </p:nvGraphicFramePr>
        <p:xfrm>
          <a:off x="3061409" y="2081595"/>
          <a:ext cx="2880320" cy="960106"/>
        </p:xfrm>
        <a:graphic>
          <a:graphicData uri="http://schemas.openxmlformats.org/drawingml/2006/table">
            <a:tbl>
              <a:tblPr firstRow="1" firstCol="1" bandRow="1"/>
              <a:tblGrid>
                <a:gridCol w="486262">
                  <a:extLst>
                    <a:ext uri="{9D8B030D-6E8A-4147-A177-3AD203B41FA5}">
                      <a16:colId xmlns:a16="http://schemas.microsoft.com/office/drawing/2014/main" val="3653984280"/>
                    </a:ext>
                  </a:extLst>
                </a:gridCol>
                <a:gridCol w="458024">
                  <a:extLst>
                    <a:ext uri="{9D8B030D-6E8A-4147-A177-3AD203B41FA5}">
                      <a16:colId xmlns:a16="http://schemas.microsoft.com/office/drawing/2014/main" val="2190328615"/>
                    </a:ext>
                  </a:extLst>
                </a:gridCol>
                <a:gridCol w="462148">
                  <a:extLst>
                    <a:ext uri="{9D8B030D-6E8A-4147-A177-3AD203B41FA5}">
                      <a16:colId xmlns:a16="http://schemas.microsoft.com/office/drawing/2014/main" val="1475519435"/>
                    </a:ext>
                  </a:extLst>
                </a:gridCol>
                <a:gridCol w="462148">
                  <a:extLst>
                    <a:ext uri="{9D8B030D-6E8A-4147-A177-3AD203B41FA5}">
                      <a16:colId xmlns:a16="http://schemas.microsoft.com/office/drawing/2014/main" val="2705091091"/>
                    </a:ext>
                  </a:extLst>
                </a:gridCol>
                <a:gridCol w="525476">
                  <a:extLst>
                    <a:ext uri="{9D8B030D-6E8A-4147-A177-3AD203B41FA5}">
                      <a16:colId xmlns:a16="http://schemas.microsoft.com/office/drawing/2014/main" val="79016287"/>
                    </a:ext>
                  </a:extLst>
                </a:gridCol>
                <a:gridCol w="486262">
                  <a:extLst>
                    <a:ext uri="{9D8B030D-6E8A-4147-A177-3AD203B41FA5}">
                      <a16:colId xmlns:a16="http://schemas.microsoft.com/office/drawing/2014/main" val="2461591787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553224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23617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380175"/>
              </p:ext>
            </p:extLst>
          </p:nvPr>
        </p:nvGraphicFramePr>
        <p:xfrm>
          <a:off x="5924248" y="2081596"/>
          <a:ext cx="2376266" cy="960106"/>
        </p:xfrm>
        <a:graphic>
          <a:graphicData uri="http://schemas.openxmlformats.org/drawingml/2006/table">
            <a:tbl>
              <a:tblPr firstRow="1" firstCol="1" bandRow="1"/>
              <a:tblGrid>
                <a:gridCol w="489876">
                  <a:extLst>
                    <a:ext uri="{9D8B030D-6E8A-4147-A177-3AD203B41FA5}">
                      <a16:colId xmlns:a16="http://schemas.microsoft.com/office/drawing/2014/main" val="2927474110"/>
                    </a:ext>
                  </a:extLst>
                </a:gridCol>
                <a:gridCol w="453319">
                  <a:extLst>
                    <a:ext uri="{9D8B030D-6E8A-4147-A177-3AD203B41FA5}">
                      <a16:colId xmlns:a16="http://schemas.microsoft.com/office/drawing/2014/main" val="1695312186"/>
                    </a:ext>
                  </a:extLst>
                </a:gridCol>
                <a:gridCol w="489876">
                  <a:extLst>
                    <a:ext uri="{9D8B030D-6E8A-4147-A177-3AD203B41FA5}">
                      <a16:colId xmlns:a16="http://schemas.microsoft.com/office/drawing/2014/main" val="1681168172"/>
                    </a:ext>
                  </a:extLst>
                </a:gridCol>
                <a:gridCol w="489876">
                  <a:extLst>
                    <a:ext uri="{9D8B030D-6E8A-4147-A177-3AD203B41FA5}">
                      <a16:colId xmlns:a16="http://schemas.microsoft.com/office/drawing/2014/main" val="2434336480"/>
                    </a:ext>
                  </a:extLst>
                </a:gridCol>
                <a:gridCol w="453319">
                  <a:extLst>
                    <a:ext uri="{9D8B030D-6E8A-4147-A177-3AD203B41FA5}">
                      <a16:colId xmlns:a16="http://schemas.microsoft.com/office/drawing/2014/main" val="2248907080"/>
                    </a:ext>
                  </a:extLst>
                </a:gridCol>
              </a:tblGrid>
              <a:tr h="4723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002667"/>
                  </a:ext>
                </a:extLst>
              </a:tr>
              <a:tr h="487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30999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157470"/>
            <a:ext cx="582828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s04.infourok.ru/uploads/ex/0b65/0015549c-6ce54ade/img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" y="79624"/>
            <a:ext cx="8931665" cy="66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021" y="1441295"/>
            <a:ext cx="4476167" cy="2966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40980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первых дней войны москвичи стали готовится к защите своего города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 для фронта, все для победы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девиз тех дней.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8057"/>
            <a:ext cx="4819229" cy="30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6872"/>
            <a:ext cx="7164685" cy="4422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31336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заводах, вместо ушедших на фронт мужчин,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станкам встали женщины и подростки.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трудились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12 часов в сутки, обеспечивая столицу оружием и боеприпасами.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338"/>
            <a:ext cx="5436096" cy="3152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76" y="21495"/>
            <a:ext cx="5128924" cy="3689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692696"/>
            <a:ext cx="1304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горожан несмотря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холод и дождь, строили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оборонительные рубежи,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 траншеи, сооружали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заграждение и баррикады.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mds.yandex.net/get-pdb/1880804/a6e8701d-ed90-49c2-a783-c7731fe801aa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439" y="3657"/>
            <a:ext cx="5001007" cy="3723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17" y="3443420"/>
            <a:ext cx="5037278" cy="3429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7" y="332656"/>
            <a:ext cx="4054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Москвы были размещены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артиллерийские войска. Они сбивали вражеские самолеты на подлете к столице. Чтобы защитить город от обстрела самолетами использовали аэростаты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749</Words>
  <Application>Microsoft Office PowerPoint</Application>
  <PresentationFormat>Экран (4:3)</PresentationFormat>
  <Paragraphs>160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Дмитриевна Попова</cp:lastModifiedBy>
  <cp:revision>61</cp:revision>
  <dcterms:created xsi:type="dcterms:W3CDTF">2019-10-21T16:09:31Z</dcterms:created>
  <dcterms:modified xsi:type="dcterms:W3CDTF">2021-12-13T19:13:15Z</dcterms:modified>
</cp:coreProperties>
</file>