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4" r:id="rId2"/>
    <p:sldId id="265" r:id="rId3"/>
    <p:sldId id="284" r:id="rId4"/>
    <p:sldId id="305" r:id="rId5"/>
    <p:sldId id="300" r:id="rId6"/>
    <p:sldId id="306" r:id="rId7"/>
    <p:sldId id="278" r:id="rId8"/>
    <p:sldId id="307" r:id="rId9"/>
    <p:sldId id="301" r:id="rId10"/>
    <p:sldId id="304" r:id="rId11"/>
    <p:sldId id="308" r:id="rId12"/>
    <p:sldId id="309" r:id="rId13"/>
    <p:sldId id="310" r:id="rId14"/>
    <p:sldId id="311" r:id="rId15"/>
    <p:sldId id="316" r:id="rId16"/>
    <p:sldId id="302" r:id="rId17"/>
    <p:sldId id="313" r:id="rId18"/>
    <p:sldId id="312" r:id="rId19"/>
    <p:sldId id="314" r:id="rId20"/>
    <p:sldId id="29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A4EE61B6-F9E6-4228-951A-5CEF97AEF51B}">
          <p14:sldIdLst>
            <p14:sldId id="264"/>
            <p14:sldId id="265"/>
            <p14:sldId id="284"/>
            <p14:sldId id="305"/>
            <p14:sldId id="300"/>
            <p14:sldId id="306"/>
            <p14:sldId id="278"/>
            <p14:sldId id="307"/>
            <p14:sldId id="301"/>
            <p14:sldId id="304"/>
            <p14:sldId id="308"/>
            <p14:sldId id="309"/>
            <p14:sldId id="310"/>
            <p14:sldId id="311"/>
            <p14:sldId id="302"/>
            <p14:sldId id="303"/>
            <p14:sldId id="313"/>
            <p14:sldId id="312"/>
            <p14:sldId id="314"/>
            <p14:sldId id="29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87070-671A-4AF2-A330-66336F5A4757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AF2C8-B368-481A-9753-9B436C1AA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250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Александр Н</a:t>
            </a:r>
            <a:r>
              <a:rPr lang="ru-RU" b="1" smtClean="0"/>
              <a:t>евский</a:t>
            </a:r>
            <a:r>
              <a:rPr lang="ru-RU" smtClean="0"/>
              <a:t> вдохновляет молодежь </a:t>
            </a:r>
          </a:p>
          <a:p>
            <a:r>
              <a:rPr lang="en-US" smtClean="0"/>
              <a:t>www.sudba.net</a:t>
            </a:r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1B4DEBA-A030-40EC-BC20-C6E016ED29DB}" type="slidenum">
              <a:rPr lang="ru-R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E539C-F3A8-4E40-9A6D-95A7E4EAAE41}" type="datetimeFigureOut">
              <a:rPr lang="ru-RU"/>
              <a:pPr>
                <a:defRPr/>
              </a:pPr>
              <a:t>05.12.2021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574C8-EDE1-40C0-B176-B975539AA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http://www.culturecenter.ru/pic_week/img31l_3.jpg" TargetMode="Externa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0596" y="404665"/>
            <a:ext cx="7083541" cy="2904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600"/>
              </a:lnSpc>
            </a:pPr>
            <a:r>
              <a:rPr lang="ru-RU" sz="4400" b="1" dirty="0">
                <a:ln w="19050">
                  <a:solidFill>
                    <a:srgbClr val="712703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«Образ Александра </a:t>
            </a:r>
            <a:r>
              <a:rPr lang="ru-RU" sz="4400" b="1" dirty="0" smtClean="0">
                <a:ln w="19050">
                  <a:solidFill>
                    <a:srgbClr val="712703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Невского</a:t>
            </a:r>
          </a:p>
          <a:p>
            <a:pPr algn="ctr">
              <a:lnSpc>
                <a:spcPts val="7600"/>
              </a:lnSpc>
            </a:pPr>
            <a:r>
              <a:rPr lang="ru-RU" sz="4400" b="1" dirty="0" smtClean="0">
                <a:ln w="19050">
                  <a:solidFill>
                    <a:srgbClr val="712703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 в искусстве»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4688269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5" name="Picture 13" descr="C:\Users\ADMIN\Desktop\Новая папка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356992"/>
            <a:ext cx="4536504" cy="3044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564137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ic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4139952" cy="5972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5733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652120" y="5842337"/>
            <a:ext cx="322679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Юрий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Пантюхин</a:t>
            </a:r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«Александр Невский», </a:t>
            </a:r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2003г.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4067944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Корин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Павел Дмитриевич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 Невский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», 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1942г</a:t>
            </a:r>
            <a:endParaRPr kumimoji="0" lang="ru-RU" sz="2400" b="0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620688"/>
            <a:ext cx="4355976" cy="57606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Агитационные плакаты во время Великой Отечественной войны с образами А. Невского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поднимали боевой дух солдат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6082" name="Picture 2" descr="C:\Users\Администратор ПК\Desktop\BOB42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6648" t="70"/>
          <a:stretch>
            <a:fillRect/>
          </a:stretch>
        </p:blipFill>
        <p:spPr bwMode="auto">
          <a:xfrm>
            <a:off x="0" y="0"/>
            <a:ext cx="455686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7" name="Picture 3" descr="C:\Users\Администратор ПК\Desktop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362" t="2223" r="20169"/>
          <a:stretch>
            <a:fillRect/>
          </a:stretch>
        </p:blipFill>
        <p:spPr bwMode="auto">
          <a:xfrm>
            <a:off x="0" y="0"/>
            <a:ext cx="44279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9" name="Picture 5" descr="C:\Users\Администратор ПК\Desktop\slide_15.jpg"/>
          <p:cNvPicPr>
            <a:picLocks noChangeAspect="1" noChangeArrowheads="1"/>
          </p:cNvPicPr>
          <p:nvPr/>
        </p:nvPicPr>
        <p:blipFill>
          <a:blip r:embed="rId3" cstate="print"/>
          <a:srcRect l="41338" t="26201" r="9051" b="15000"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Администратор ПК\Desktop\bc93309c0b144251398679c1952d32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1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Администратор ПК\Desktop\D3Y9wAiXkAESOO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18" t="21472" r="1518" b="2021"/>
          <a:stretch>
            <a:fillRect/>
          </a:stretch>
        </p:blipFill>
        <p:spPr bwMode="auto">
          <a:xfrm>
            <a:off x="0" y="0"/>
            <a:ext cx="917623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na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4355976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4276725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355976" y="476672"/>
            <a:ext cx="4572000" cy="61863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</a:rPr>
              <a:t>В роли Александра Невского – актёр </a:t>
            </a:r>
            <a:r>
              <a:rPr lang="ru-RU" sz="4000" b="1" i="1" dirty="0" smtClean="0">
                <a:solidFill>
                  <a:srgbClr val="FF0000"/>
                </a:solidFill>
              </a:rPr>
              <a:t>Николай Константинович Черкасов. </a:t>
            </a:r>
          </a:p>
          <a:p>
            <a:pPr algn="ctr"/>
            <a:endParaRPr lang="ru-RU" sz="36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7030A0"/>
                </a:solidFill>
              </a:rPr>
              <a:t>В 1941 году за эту роль был удостоен Сталинской премии.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esktop\Новая папка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экраны картина вышла в 1938г.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620689"/>
            <a:ext cx="5004048" cy="623731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Спустя несколько месяцев после выхода ленты на экраны, в августе 1939 года, был подписан договор о ненападении между Германией и Советским Союзом. </a:t>
            </a:r>
          </a:p>
          <a:p>
            <a:pPr algn="ctr">
              <a:buNone/>
            </a:pPr>
            <a:r>
              <a:rPr lang="ru-RU" sz="9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Фильм был изъят из проката, так как в картине немцы изображались негативно.</a:t>
            </a:r>
          </a:p>
          <a:p>
            <a:pPr algn="ctr">
              <a:buNone/>
            </a:pPr>
            <a:r>
              <a:rPr lang="ru-RU" sz="9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9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началом Великой Отечественной войны фильм вновь вернули на экраны в 1941-м – успех был оглушительным.</a:t>
            </a:r>
          </a:p>
          <a:p>
            <a:pPr algn="ctr">
              <a:buNone/>
            </a:pPr>
            <a:endParaRPr lang="ru-RU" sz="9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Фильмов об идущей войне ещё не было, но герои уже требовались. Александр Невский, вместе с друзьями и соратниками защищающий Русь от иноземного нашествия подходил как нельзя лучше. </a:t>
            </a:r>
          </a:p>
          <a:p>
            <a:endParaRPr lang="ru-RU" sz="9600" dirty="0"/>
          </a:p>
        </p:txBody>
      </p:sp>
      <p:pic>
        <p:nvPicPr>
          <p:cNvPr id="4" name="Picture 4" descr="http://myphoto.nnov.ru/img/bpmBL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548681"/>
            <a:ext cx="4135876" cy="63093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esktop\Новая папка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73016"/>
            <a:ext cx="3816424" cy="2736304"/>
          </a:xfrm>
        </p:spPr>
        <p:txBody>
          <a:bodyPr>
            <a:normAutofit/>
          </a:bodyPr>
          <a:lstStyle/>
          <a:p>
            <a:endParaRPr lang="ru-RU" sz="2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260649"/>
            <a:ext cx="4499992" cy="659735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i="1" dirty="0" smtClean="0"/>
              <a:t>       </a:t>
            </a:r>
            <a:r>
              <a:rPr lang="ru-RU" b="1" i="1" dirty="0" smtClean="0"/>
              <a:t>Музыку </a:t>
            </a:r>
            <a:r>
              <a:rPr lang="ru-RU" b="1" i="1" dirty="0"/>
              <a:t>для фильма писал композитор </a:t>
            </a:r>
            <a:r>
              <a:rPr lang="ru-RU" b="1" i="1" dirty="0">
                <a:solidFill>
                  <a:srgbClr val="C00000"/>
                </a:solidFill>
              </a:rPr>
              <a:t>Сергей Прокофьев, </a:t>
            </a:r>
            <a:r>
              <a:rPr lang="ru-RU" b="1" i="1" dirty="0"/>
              <a:t>сочинивший по такому случаю кантату «Александр Невский». </a:t>
            </a:r>
            <a:endParaRPr lang="ru-RU" b="1" i="1" dirty="0" smtClean="0"/>
          </a:p>
          <a:p>
            <a:pPr algn="ctr">
              <a:buNone/>
            </a:pPr>
            <a:endParaRPr lang="ru-RU" sz="2800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Мощь </a:t>
            </a:r>
            <a:r>
              <a:rPr lang="ru-RU" sz="2800" b="1" i="1" dirty="0">
                <a:solidFill>
                  <a:srgbClr val="C00000"/>
                </a:solidFill>
              </a:rPr>
              <a:t>прокофьевской музыки была такова, что некоторые эпизоды фильма монтировались по фонограмме.  </a:t>
            </a:r>
            <a:endParaRPr lang="ru-RU" sz="2800" b="1" i="1" dirty="0" smtClean="0">
              <a:solidFill>
                <a:srgbClr val="C00000"/>
              </a:solidFill>
            </a:endParaRPr>
          </a:p>
        </p:txBody>
      </p:sp>
      <p:pic>
        <p:nvPicPr>
          <p:cNvPr id="5" name="Picture 1" descr="C:\Users\Роман\Desktop\Александр Невский\А невский\эйзент и проко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88024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5934670"/>
            <a:ext cx="4572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Сергей Прокофьев и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Сергей Эйзенштейн за работой над фильмом, 1937 </a:t>
            </a:r>
            <a:r>
              <a:rPr lang="ru-RU" sz="1100" b="1" i="1" dirty="0" smtClean="0">
                <a:solidFill>
                  <a:srgbClr val="C00000"/>
                </a:solidFill>
              </a:rPr>
              <a:t>г.</a:t>
            </a:r>
            <a:endParaRPr lang="ru-RU" sz="1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3" descr="aleksandr_nevskiy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050"/>
            <a:ext cx="493204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179388" y="0"/>
            <a:ext cx="89646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chemeClr val="bg1"/>
                </a:solidFill>
              </a:rPr>
              <a:t>Икона святого благоверного князя</a:t>
            </a:r>
          </a:p>
          <a:p>
            <a:pPr algn="ctr"/>
            <a:r>
              <a:rPr lang="ru-RU" sz="2800" b="1" i="1">
                <a:solidFill>
                  <a:schemeClr val="bg1"/>
                </a:solidFill>
              </a:rPr>
              <a:t>Александра Невского</a:t>
            </a:r>
          </a:p>
        </p:txBody>
      </p:sp>
      <p:sp>
        <p:nvSpPr>
          <p:cNvPr id="32772" name="Rectangle 7"/>
          <p:cNvSpPr>
            <a:spLocks noGrp="1"/>
          </p:cNvSpPr>
          <p:nvPr>
            <p:ph type="body" sz="half" idx="2"/>
          </p:nvPr>
        </p:nvSpPr>
        <p:spPr>
          <a:xfrm>
            <a:off x="5003800" y="1628775"/>
            <a:ext cx="3960813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u="sng" smtClean="0">
                <a:latin typeface="Times New Roman" pitchFamily="18" charset="0"/>
              </a:rPr>
              <a:t>Сверху</a:t>
            </a:r>
            <a:r>
              <a:rPr lang="ru-RU" sz="2000" smtClean="0">
                <a:latin typeface="Times New Roman" pitchFamily="18" charset="0"/>
              </a:rPr>
              <a:t> – пурпурная мантия с соболиным воротником.</a:t>
            </a:r>
            <a:endParaRPr lang="ru-RU" sz="2200" smtClean="0">
              <a:solidFill>
                <a:srgbClr val="CC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smtClean="0">
                <a:solidFill>
                  <a:srgbClr val="CC0000"/>
                </a:solidFill>
                <a:latin typeface="Times New Roman" pitchFamily="18" charset="0"/>
              </a:rPr>
              <a:t>	</a:t>
            </a:r>
            <a:r>
              <a:rPr lang="ru-RU" sz="2200" i="1" smtClean="0">
                <a:solidFill>
                  <a:srgbClr val="CC0000"/>
                </a:solidFill>
                <a:latin typeface="Times New Roman" pitchFamily="18" charset="0"/>
              </a:rPr>
              <a:t>(знатный, княжеского рода)</a:t>
            </a:r>
            <a:endParaRPr lang="ru-RU" sz="20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u="sng" smtClean="0">
                <a:latin typeface="Times New Roman" pitchFamily="18" charset="0"/>
              </a:rPr>
              <a:t>Под мантией</a:t>
            </a:r>
            <a:r>
              <a:rPr lang="ru-RU" sz="2000" smtClean="0">
                <a:latin typeface="Times New Roman" pitchFamily="18" charset="0"/>
              </a:rPr>
              <a:t> – кольчуга.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solidFill>
                  <a:srgbClr val="CC0000"/>
                </a:solidFill>
                <a:latin typeface="Arial" charset="0"/>
              </a:rPr>
              <a:t>(воин, полководец)</a:t>
            </a:r>
            <a:endParaRPr lang="ru-RU" sz="20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u="sng" smtClean="0">
                <a:latin typeface="Times New Roman" pitchFamily="18" charset="0"/>
              </a:rPr>
              <a:t>Меч в руке</a:t>
            </a:r>
            <a:r>
              <a:rPr lang="ru-RU" sz="2000" smtClean="0">
                <a:latin typeface="Times New Roman" pitchFamily="18" charset="0"/>
              </a:rPr>
              <a:t> – указание на духовную брань, заступничество.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solidFill>
                  <a:srgbClr val="CC0000"/>
                </a:solidFill>
                <a:latin typeface="Arial" charset="0"/>
              </a:rPr>
              <a:t>(защитник земли, веры русской)</a:t>
            </a:r>
            <a:endParaRPr lang="ru-RU" sz="20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u="sng" smtClean="0">
                <a:latin typeface="Times New Roman" pitchFamily="18" charset="0"/>
              </a:rPr>
              <a:t>Над головой</a:t>
            </a:r>
            <a:r>
              <a:rPr lang="ru-RU" sz="2000" smtClean="0">
                <a:latin typeface="Times New Roman" pitchFamily="18" charset="0"/>
              </a:rPr>
              <a:t> – золотой нимб и светоносные блики.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i="1" smtClean="0">
                <a:solidFill>
                  <a:srgbClr val="CC0000"/>
                </a:solidFill>
                <a:latin typeface="Arial" charset="0"/>
              </a:rPr>
              <a:t>(знаки Божественного присутствия, святости)</a:t>
            </a:r>
            <a:endParaRPr lang="ru-RU" sz="20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u="sng" smtClean="0">
                <a:latin typeface="Times New Roman" pitchFamily="18" charset="0"/>
              </a:rPr>
              <a:t>Лик</a:t>
            </a:r>
            <a:r>
              <a:rPr lang="ru-RU" sz="2000" smtClean="0">
                <a:latin typeface="Times New Roman" pitchFamily="18" charset="0"/>
              </a:rPr>
              <a:t> – спокойно-печальный, отрешенный от всего суетного и земного.</a:t>
            </a:r>
          </a:p>
          <a:p>
            <a:pPr>
              <a:lnSpc>
                <a:spcPct val="80000"/>
              </a:lnSpc>
            </a:pPr>
            <a:endParaRPr lang="ru-RU" sz="1800" smtClean="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drevo.pravbeseda.ru/resize.php?img=images/001/0005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9445" y="30632"/>
            <a:ext cx="4104456" cy="698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дминистратор ПК\Desktop\sveti-aleksandar-nevski-rusija.jpg.998f2d1c21622840263bc1668fa97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62705"/>
            <a:ext cx="5481914" cy="6825927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 ПК\Desktop\000_219_4_y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1660" y="-11329"/>
            <a:ext cx="5544616" cy="7054219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 ПК\Desktop\e7e19d9d5e969fa389c55e45c5adfc81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9989" y="46668"/>
            <a:ext cx="5556332" cy="6858000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 ПК\Desktop\4226cb150457d141cfa2ccb05cz1--kartiny-i-panno-ikona-sv-blg-knyaz-aleksandr-nevskij-s-klejm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56318" y="46668"/>
            <a:ext cx="5684661" cy="6857999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 ПК\Desktop\nevskij_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5633" y="0"/>
            <a:ext cx="5810663" cy="6997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Администратор ПК\Desktop\hram-aleksandra-nevskogo-700x4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13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404664"/>
            <a:ext cx="47525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Указом Президента РФ </a:t>
            </a:r>
            <a:r>
              <a:rPr lang="ru-RU" sz="3600" b="1" dirty="0" err="1">
                <a:solidFill>
                  <a:srgbClr val="7030A0"/>
                </a:solidFill>
              </a:rPr>
              <a:t>В.В.Путина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i="1" dirty="0">
                <a:solidFill>
                  <a:srgbClr val="C00000"/>
                </a:solidFill>
              </a:rPr>
              <a:t>2021 год объявлен годом Александра Невского. </a:t>
            </a:r>
            <a:r>
              <a:rPr lang="ru-RU" sz="3600" b="1" dirty="0">
                <a:solidFill>
                  <a:srgbClr val="7030A0"/>
                </a:solidFill>
              </a:rPr>
              <a:t>Так масштабно решено отметить 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800-летие </a:t>
            </a:r>
            <a:r>
              <a:rPr lang="ru-RU" sz="3600" b="1" dirty="0">
                <a:solidFill>
                  <a:srgbClr val="7030A0"/>
                </a:solidFill>
              </a:rPr>
              <a:t>выдающегося военного и политического деятеля Древней </a:t>
            </a:r>
            <a:r>
              <a:rPr lang="ru-RU" sz="3600" b="1" dirty="0" smtClean="0">
                <a:solidFill>
                  <a:srgbClr val="7030A0"/>
                </a:solidFill>
              </a:rPr>
              <a:t>Руси.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7" name="Содержимое 3" descr="unname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60648"/>
            <a:ext cx="3456384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829905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95736" y="2132856"/>
            <a:ext cx="5336076" cy="943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600"/>
              </a:lnSpc>
            </a:pPr>
            <a:r>
              <a:rPr lang="ru-RU" sz="40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  <a:endParaRPr lang="ru-RU" sz="4000" b="1" dirty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chemeClr val="accent4">
                    <a:alpha val="40000"/>
                  </a:scheme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00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4098" name="Picture 2" descr="https://avatars.mds.yandex.net/get-zen_doc/1901671/pub_5de908de35ca3100afdc545b_5de9090c16ef9000ae655730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3446498" cy="5301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24smi.org/public/media/resize/800x-/celebrity/2015/11/11/1447249676-celeb_img_No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0"/>
            <a:ext cx="3024336" cy="4869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.mycdn.me/i?r=AzEPZsRbOZEKgBhR0XGMT1RkHyO65ZbxuuJCZ-WDxDi_eaaKTM5SRkZCeTgDn6uOy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8349" y="0"/>
            <a:ext cx="3235652" cy="4869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eterburg2.ru/uploads/18/03/22/ga2_19101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45631"/>
            <a:ext cx="3312368" cy="3312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28615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 ПК\Desktop\img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488"/>
            <a:ext cx="9144000" cy="68824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56185" y="4077072"/>
            <a:ext cx="20878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Изображение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А. Невского  в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книге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«Царский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титулярник</a:t>
            </a:r>
            <a:r>
              <a:rPr lang="ru-RU" sz="2400" b="1" dirty="0" smtClean="0">
                <a:solidFill>
                  <a:schemeClr val="bg1"/>
                </a:solidFill>
              </a:rPr>
              <a:t>»,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1672г.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Николай Константинович Рерих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Администратор ПК\Desktop\regnum_picture_1459987987293027_norm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8052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692696"/>
            <a:ext cx="9144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«Александр Невский побеждает ярла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биргера</a:t>
            </a:r>
            <a:r>
              <a:rPr lang="ru-RU" sz="2800" b="1" i="1" dirty="0" smtClean="0">
                <a:solidFill>
                  <a:srgbClr val="7030A0"/>
                </a:solidFill>
              </a:rPr>
              <a:t>», 1904г.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 ПК\Desktop\be1e98d94de3d7f71046d62379ec4fd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4847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9992" y="404664"/>
            <a:ext cx="4104456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Картина </a:t>
            </a:r>
          </a:p>
          <a:p>
            <a:pPr algn="ctr"/>
            <a:r>
              <a:rPr lang="ru-RU" sz="2400" b="1" dirty="0" err="1" smtClean="0">
                <a:solidFill>
                  <a:srgbClr val="C00000"/>
                </a:solidFill>
              </a:rPr>
              <a:t>Моллера</a:t>
            </a:r>
            <a:r>
              <a:rPr lang="ru-RU" sz="2400" b="1" dirty="0" smtClean="0">
                <a:solidFill>
                  <a:srgbClr val="C00000"/>
                </a:solidFill>
              </a:rPr>
              <a:t> Фёдора Антоновича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«Невская битва.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Поединок Александра Невского и </a:t>
            </a:r>
            <a:r>
              <a:rPr lang="ru-RU" sz="2400" b="1" dirty="0" err="1" smtClean="0">
                <a:solidFill>
                  <a:srgbClr val="C00000"/>
                </a:solidFill>
              </a:rPr>
              <a:t>Биргера</a:t>
            </a:r>
            <a:r>
              <a:rPr lang="ru-RU" sz="2400" b="1" dirty="0" smtClean="0">
                <a:solidFill>
                  <a:srgbClr val="C00000"/>
                </a:solidFill>
              </a:rPr>
              <a:t>», 1856г.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788024" y="3933056"/>
            <a:ext cx="381642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победу в этом сражении князя Александра прозвали Невским. 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400" y="4722870"/>
            <a:ext cx="7715200" cy="2018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pic>
        <p:nvPicPr>
          <p:cNvPr id="4" name="Рисунок 3" descr="unname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188640"/>
            <a:ext cx="8676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rgbClr val="712703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«Ледовое </a:t>
            </a:r>
            <a:r>
              <a:rPr lang="ru-RU" sz="4000" b="1" dirty="0" smtClean="0">
                <a:ln w="19050">
                  <a:solidFill>
                    <a:srgbClr val="712703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побоище» </a:t>
            </a:r>
            <a:r>
              <a:rPr lang="ru-RU" sz="3200" b="1" dirty="0" smtClean="0">
                <a:ln w="19050">
                  <a:solidFill>
                    <a:srgbClr val="712703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Виктор </a:t>
            </a:r>
            <a:r>
              <a:rPr lang="ru-RU" sz="3200" b="1" dirty="0" err="1" smtClean="0">
                <a:ln w="19050">
                  <a:solidFill>
                    <a:srgbClr val="712703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Маторин</a:t>
            </a:r>
            <a:endParaRPr lang="ru-RU" sz="3200" b="1" dirty="0">
              <a:ln w="19050">
                <a:solidFill>
                  <a:srgbClr val="712703"/>
                </a:solidFill>
              </a:ln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4">
                    <a:alpha val="40000"/>
                  </a:scheme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9429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Н.К. Рерих «Александр Невский», 1942г.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5058" name="Picture 2" descr="C:\Users\Администратор ПК\Desktop\51b16b2a-5776-4939-ac4c-bd757838dd5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\Desktop\Новая папка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Триптих «Александр Невский»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3" descr="http://img-fotki.yandex.ru/get/3810/pawel1163.1f/0_3fa85_de82ea9c_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2736304" cy="4176464"/>
          </a:xfrm>
          <a:prstGeom prst="rect">
            <a:avLst/>
          </a:prstGeom>
          <a:noFill/>
        </p:spPr>
      </p:pic>
      <p:pic>
        <p:nvPicPr>
          <p:cNvPr id="5" name="Picture 1" descr="Корин П. Д. Александр Невский. Средняя часть триптиха «Александр Невский», 1942. Государственная Третьяковская галерея, Москва.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275856" y="1196752"/>
            <a:ext cx="2448272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s017.radikal.ru/i401/1110/81/e6dbe129f3f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196752"/>
            <a:ext cx="2717015" cy="41044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5517232"/>
            <a:ext cx="2160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Северная баллада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5805264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Александр Невский.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Князь вышел на тяжёлый бой.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5460326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Старинный сказ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336</Words>
  <Application>Microsoft Office PowerPoint</Application>
  <PresentationFormat>Экран (4:3)</PresentationFormat>
  <Paragraphs>62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Николай Константинович Рерих</vt:lpstr>
      <vt:lpstr>Слайд 6</vt:lpstr>
      <vt:lpstr>Слайд 7</vt:lpstr>
      <vt:lpstr>Н.К. Рерих «Александр Невский», 1942г.</vt:lpstr>
      <vt:lpstr>Триптих «Александр Невский» </vt:lpstr>
      <vt:lpstr>Слайд 10</vt:lpstr>
      <vt:lpstr>Агитационные плакаты во время Великой Отечественной войны с образами А. Невского поднимали боевой дух солдат</vt:lpstr>
      <vt:lpstr>Слайд 12</vt:lpstr>
      <vt:lpstr>Слайд 13</vt:lpstr>
      <vt:lpstr>Слайд 14</vt:lpstr>
      <vt:lpstr>На экраны картина вышла в 1938г.  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Александра Невского  (взгляд художников)</dc:title>
  <dc:creator>Пользователь</dc:creator>
  <cp:lastModifiedBy>Администратор ПК</cp:lastModifiedBy>
  <cp:revision>63</cp:revision>
  <dcterms:created xsi:type="dcterms:W3CDTF">2021-02-14T13:48:20Z</dcterms:created>
  <dcterms:modified xsi:type="dcterms:W3CDTF">2021-12-05T08:28:55Z</dcterms:modified>
</cp:coreProperties>
</file>