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79" r:id="rId2"/>
    <p:sldId id="257" r:id="rId3"/>
    <p:sldId id="258" r:id="rId4"/>
    <p:sldId id="267" r:id="rId5"/>
    <p:sldId id="268" r:id="rId6"/>
    <p:sldId id="269" r:id="rId7"/>
    <p:sldId id="270" r:id="rId8"/>
    <p:sldId id="271" r:id="rId9"/>
    <p:sldId id="272" r:id="rId10"/>
    <p:sldId id="265" r:id="rId11"/>
    <p:sldId id="273" r:id="rId12"/>
    <p:sldId id="274" r:id="rId13"/>
    <p:sldId id="275" r:id="rId14"/>
    <p:sldId id="276" r:id="rId15"/>
    <p:sldId id="277"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5" d="100"/>
          <a:sy n="65" d="100"/>
        </p:scale>
        <p:origin x="-1296" y="-6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CBB190FF-AC3B-4BD4-8254-B4E27A488754}" type="datetimeFigureOut">
              <a:rPr lang="ru-RU" smtClean="0"/>
              <a:pPr/>
              <a:t>08.12.2021</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8D707741-17FB-46BA-83D5-17A49A6FA65A}"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CBB190FF-AC3B-4BD4-8254-B4E27A488754}" type="datetimeFigureOut">
              <a:rPr lang="ru-RU" smtClean="0"/>
              <a:pPr/>
              <a:t>08.12.2021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D707741-17FB-46BA-83D5-17A49A6FA65A}"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CBB190FF-AC3B-4BD4-8254-B4E27A488754}" type="datetimeFigureOut">
              <a:rPr lang="ru-RU" smtClean="0"/>
              <a:pPr/>
              <a:t>08.12.2021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D707741-17FB-46BA-83D5-17A49A6FA65A}"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CBB190FF-AC3B-4BD4-8254-B4E27A488754}" type="datetimeFigureOut">
              <a:rPr lang="ru-RU" smtClean="0"/>
              <a:pPr/>
              <a:t>08.12.2021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D707741-17FB-46BA-83D5-17A49A6FA65A}"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CBB190FF-AC3B-4BD4-8254-B4E27A488754}" type="datetimeFigureOut">
              <a:rPr lang="ru-RU" smtClean="0"/>
              <a:pPr/>
              <a:t>08.12.2021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D707741-17FB-46BA-83D5-17A49A6FA65A}"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CBB190FF-AC3B-4BD4-8254-B4E27A488754}" type="datetimeFigureOut">
              <a:rPr lang="ru-RU" smtClean="0"/>
              <a:pPr/>
              <a:t>08.12.2021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D707741-17FB-46BA-83D5-17A49A6FA65A}"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CBB190FF-AC3B-4BD4-8254-B4E27A488754}" type="datetimeFigureOut">
              <a:rPr lang="ru-RU" smtClean="0"/>
              <a:pPr/>
              <a:t>08.12.2021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8D707741-17FB-46BA-83D5-17A49A6FA65A}"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CBB190FF-AC3B-4BD4-8254-B4E27A488754}" type="datetimeFigureOut">
              <a:rPr lang="ru-RU" smtClean="0"/>
              <a:pPr/>
              <a:t>08.12.2021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8D707741-17FB-46BA-83D5-17A49A6FA65A}"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BB190FF-AC3B-4BD4-8254-B4E27A488754}" type="datetimeFigureOut">
              <a:rPr lang="ru-RU" smtClean="0"/>
              <a:pPr/>
              <a:t>08.12.2021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8D707741-17FB-46BA-83D5-17A49A6FA65A}"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CBB190FF-AC3B-4BD4-8254-B4E27A488754}" type="datetimeFigureOut">
              <a:rPr lang="ru-RU" smtClean="0"/>
              <a:pPr/>
              <a:t>08.12.2021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D707741-17FB-46BA-83D5-17A49A6FA65A}"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CBB190FF-AC3B-4BD4-8254-B4E27A488754}" type="datetimeFigureOut">
              <a:rPr lang="ru-RU" smtClean="0"/>
              <a:pPr/>
              <a:t>08.12.2021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8D707741-17FB-46BA-83D5-17A49A6FA65A}"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CBB190FF-AC3B-4BD4-8254-B4E27A488754}" type="datetimeFigureOut">
              <a:rPr lang="ru-RU" smtClean="0"/>
              <a:pPr/>
              <a:t>08.12.2021</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8D707741-17FB-46BA-83D5-17A49A6FA65A}"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28596" y="285728"/>
            <a:ext cx="7851648" cy="2071702"/>
          </a:xfrm>
        </p:spPr>
        <p:txBody>
          <a:bodyPr>
            <a:normAutofit fontScale="90000"/>
          </a:bodyPr>
          <a:lstStyle/>
          <a:p>
            <a:pPr algn="ctr"/>
            <a:r>
              <a:rPr lang="en-US" dirty="0" err="1" smtClean="0">
                <a:solidFill>
                  <a:schemeClr val="bg1"/>
                </a:solidFill>
              </a:rPr>
              <a:t>Tuvan</a:t>
            </a:r>
            <a:r>
              <a:rPr lang="en-US" dirty="0" smtClean="0">
                <a:solidFill>
                  <a:schemeClr val="bg1"/>
                </a:solidFill>
              </a:rPr>
              <a:t> volunteer young girls in the Great Patriotic war</a:t>
            </a:r>
            <a:endParaRPr lang="ru-RU" dirty="0">
              <a:solidFill>
                <a:schemeClr val="bg1"/>
              </a:solidFill>
            </a:endParaRPr>
          </a:p>
        </p:txBody>
      </p:sp>
      <p:sp>
        <p:nvSpPr>
          <p:cNvPr id="3" name="Подзаголовок 2"/>
          <p:cNvSpPr>
            <a:spLocks noGrp="1"/>
          </p:cNvSpPr>
          <p:nvPr>
            <p:ph type="subTitle" idx="1"/>
          </p:nvPr>
        </p:nvSpPr>
        <p:spPr>
          <a:xfrm>
            <a:off x="533400" y="2428868"/>
            <a:ext cx="7854696" cy="3857652"/>
          </a:xfrm>
        </p:spPr>
        <p:txBody>
          <a:bodyPr/>
          <a:lstStyle/>
          <a:p>
            <a:endParaRPr lang="ru-RU" dirty="0"/>
          </a:p>
        </p:txBody>
      </p:sp>
      <p:pic>
        <p:nvPicPr>
          <p:cNvPr id="4" name="Picture 4" descr="C:\Users\User\Desktop\images (5).jpg"/>
          <p:cNvPicPr>
            <a:picLocks noChangeAspect="1" noChangeArrowheads="1"/>
          </p:cNvPicPr>
          <p:nvPr/>
        </p:nvPicPr>
        <p:blipFill>
          <a:blip r:embed="rId2"/>
          <a:srcRect/>
          <a:stretch>
            <a:fillRect/>
          </a:stretch>
        </p:blipFill>
        <p:spPr bwMode="auto">
          <a:xfrm>
            <a:off x="1285852" y="2500306"/>
            <a:ext cx="6786610" cy="3929089"/>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000108"/>
            <a:ext cx="8229600" cy="5324492"/>
          </a:xfrm>
        </p:spPr>
        <p:txBody>
          <a:bodyPr/>
          <a:lstStyle/>
          <a:p>
            <a:pPr lvl="0" algn="just">
              <a:buNone/>
            </a:pPr>
            <a:r>
              <a:rPr lang="en-US" b="1" dirty="0" err="1" smtClean="0"/>
              <a:t>Bichen</a:t>
            </a:r>
            <a:r>
              <a:rPr lang="en-US" b="1" dirty="0" smtClean="0"/>
              <a:t> </a:t>
            </a:r>
            <a:r>
              <a:rPr lang="en-US" b="1" dirty="0" err="1" smtClean="0"/>
              <a:t>Khovalyg</a:t>
            </a:r>
            <a:r>
              <a:rPr lang="en-US" dirty="0" smtClean="0"/>
              <a:t> was born in 1923 in the village of </a:t>
            </a:r>
            <a:r>
              <a:rPr lang="en-US" dirty="0" err="1" smtClean="0"/>
              <a:t>Eilyg-Khem</a:t>
            </a:r>
            <a:r>
              <a:rPr lang="en-US" dirty="0" smtClean="0"/>
              <a:t>, </a:t>
            </a:r>
            <a:r>
              <a:rPr lang="en-US" dirty="0" err="1" smtClean="0"/>
              <a:t>Ulug-Khem</a:t>
            </a:r>
            <a:r>
              <a:rPr lang="en-US" dirty="0" smtClean="0"/>
              <a:t> region. She went to the war together with her husband on 1 September in 1943. During a battle when she was helping wounded soldiers with her friend, German soldiers suddenly approached to them. Two young girls managed to dispose of seven men. Fortunately, she with her husband came back from the war safe.  After the war they lived and worked in different parts of the republic.</a:t>
            </a:r>
            <a:endParaRPr lang="ru-RU" dirty="0" smtClean="0"/>
          </a:p>
          <a:p>
            <a:pPr>
              <a:buNone/>
            </a:pPr>
            <a:endParaRPr lang="ru-RU" dirty="0"/>
          </a:p>
        </p:txBody>
      </p:sp>
      <p:pic>
        <p:nvPicPr>
          <p:cNvPr id="9217" name="Picture 1" descr="C:\Users\User\Desktop\images.png"/>
          <p:cNvPicPr>
            <a:picLocks noChangeAspect="1" noChangeArrowheads="1"/>
          </p:cNvPicPr>
          <p:nvPr/>
        </p:nvPicPr>
        <p:blipFill>
          <a:blip r:embed="rId2"/>
          <a:srcRect/>
          <a:stretch>
            <a:fillRect/>
          </a:stretch>
        </p:blipFill>
        <p:spPr bwMode="auto">
          <a:xfrm>
            <a:off x="0" y="5357826"/>
            <a:ext cx="3876675" cy="11811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srcRect/>
          <a:stretch>
            <a:fillRect/>
          </a:stretch>
        </p:blipFill>
        <p:spPr>
          <a:xfrm>
            <a:off x="285720" y="928670"/>
            <a:ext cx="3214710" cy="4786346"/>
          </a:xfrm>
        </p:spPr>
      </p:pic>
      <p:sp>
        <p:nvSpPr>
          <p:cNvPr id="5" name="Прямоугольник 4"/>
          <p:cNvSpPr/>
          <p:nvPr/>
        </p:nvSpPr>
        <p:spPr>
          <a:xfrm>
            <a:off x="3643306" y="1000108"/>
            <a:ext cx="5214974" cy="4154984"/>
          </a:xfrm>
          <a:prstGeom prst="rect">
            <a:avLst/>
          </a:prstGeom>
        </p:spPr>
        <p:txBody>
          <a:bodyPr wrap="square">
            <a:spAutoFit/>
          </a:bodyPr>
          <a:lstStyle/>
          <a:p>
            <a:pPr algn="r">
              <a:buNone/>
            </a:pPr>
            <a:r>
              <a:rPr lang="en-US" sz="2400" b="1" dirty="0" err="1" smtClean="0"/>
              <a:t>Kular</a:t>
            </a:r>
            <a:r>
              <a:rPr lang="ru-RU" sz="2400" b="1" dirty="0" smtClean="0"/>
              <a:t> </a:t>
            </a:r>
            <a:r>
              <a:rPr lang="en-US" sz="2400" b="1" dirty="0" err="1" smtClean="0"/>
              <a:t>Dariya</a:t>
            </a:r>
            <a:r>
              <a:rPr lang="en-US" sz="2400" dirty="0" smtClean="0"/>
              <a:t> was born in 1924 in the  place called </a:t>
            </a:r>
            <a:r>
              <a:rPr lang="en-US" sz="2400" dirty="0" err="1" smtClean="0"/>
              <a:t>Shivilig</a:t>
            </a:r>
            <a:r>
              <a:rPr lang="en-US" sz="2400" dirty="0" smtClean="0"/>
              <a:t> of Bay-Taiga region. She finished only four classes. Before the war  she worked at a secondary school as a clerk. </a:t>
            </a:r>
            <a:r>
              <a:rPr lang="en-US" sz="2400" dirty="0" err="1" smtClean="0"/>
              <a:t>Dariya</a:t>
            </a:r>
            <a:r>
              <a:rPr lang="en-US" sz="2400" dirty="0" smtClean="0"/>
              <a:t> was disciplined, obedient and knew how to keep a military secret. In  the battles in Rovno she personally killed more than ten fascist soldiers. She was awarded the Order of </a:t>
            </a:r>
            <a:r>
              <a:rPr lang="en-US" sz="2400" dirty="0" err="1" smtClean="0"/>
              <a:t>Labour</a:t>
            </a:r>
            <a:r>
              <a:rPr lang="en-US" sz="2400" dirty="0" smtClean="0"/>
              <a:t> of </a:t>
            </a:r>
            <a:r>
              <a:rPr lang="en-US" sz="2400" dirty="0" err="1" smtClean="0"/>
              <a:t>Tuvan</a:t>
            </a:r>
            <a:r>
              <a:rPr lang="en-US" sz="2400" dirty="0" smtClean="0"/>
              <a:t> People’s Republic for her courage. </a:t>
            </a:r>
            <a:endParaRPr lang="ru-RU" sz="2400" dirty="0"/>
          </a:p>
        </p:txBody>
      </p:sp>
      <p:pic>
        <p:nvPicPr>
          <p:cNvPr id="2049" name="Picture 1" descr="C:\Users\User\Desktop\images.png"/>
          <p:cNvPicPr>
            <a:picLocks noChangeAspect="1" noChangeArrowheads="1"/>
          </p:cNvPicPr>
          <p:nvPr/>
        </p:nvPicPr>
        <p:blipFill>
          <a:blip r:embed="rId3"/>
          <a:srcRect/>
          <a:stretch>
            <a:fillRect/>
          </a:stretch>
        </p:blipFill>
        <p:spPr bwMode="auto">
          <a:xfrm>
            <a:off x="0" y="5676900"/>
            <a:ext cx="3876676" cy="11811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srcRect/>
          <a:stretch>
            <a:fillRect/>
          </a:stretch>
        </p:blipFill>
        <p:spPr>
          <a:xfrm>
            <a:off x="285720" y="928670"/>
            <a:ext cx="2857520" cy="4357718"/>
          </a:xfrm>
        </p:spPr>
      </p:pic>
      <p:sp>
        <p:nvSpPr>
          <p:cNvPr id="6" name="Прямоугольник 5"/>
          <p:cNvSpPr/>
          <p:nvPr/>
        </p:nvSpPr>
        <p:spPr>
          <a:xfrm>
            <a:off x="3214678" y="751344"/>
            <a:ext cx="5715040" cy="5324535"/>
          </a:xfrm>
          <a:prstGeom prst="rect">
            <a:avLst/>
          </a:prstGeom>
        </p:spPr>
        <p:txBody>
          <a:bodyPr wrap="square">
            <a:spAutoFit/>
          </a:bodyPr>
          <a:lstStyle/>
          <a:p>
            <a:pPr algn="r">
              <a:buNone/>
            </a:pPr>
            <a:r>
              <a:rPr lang="en-US" sz="2000" b="1" dirty="0" smtClean="0"/>
              <a:t>Vera </a:t>
            </a:r>
            <a:r>
              <a:rPr lang="en-US" sz="2000" b="1" dirty="0" err="1" smtClean="0"/>
              <a:t>Bailak</a:t>
            </a:r>
            <a:r>
              <a:rPr lang="en-US" sz="2000" dirty="0" smtClean="0"/>
              <a:t> was born in 1923 in the  village of </a:t>
            </a:r>
            <a:r>
              <a:rPr lang="en-US" sz="2000" dirty="0" err="1" smtClean="0"/>
              <a:t>Khayrakan</a:t>
            </a:r>
            <a:r>
              <a:rPr lang="en-US" sz="2000" dirty="0" smtClean="0"/>
              <a:t>   of </a:t>
            </a:r>
            <a:r>
              <a:rPr lang="en-US" sz="2000" dirty="0" smtClean="0"/>
              <a:t>Chon-</a:t>
            </a:r>
            <a:r>
              <a:rPr lang="en-US" sz="2000" dirty="0" err="1" smtClean="0"/>
              <a:t>Khemchik</a:t>
            </a:r>
            <a:r>
              <a:rPr lang="en-US" sz="2000" dirty="0" smtClean="0"/>
              <a:t> </a:t>
            </a:r>
            <a:r>
              <a:rPr lang="en-US" sz="2000" dirty="0" smtClean="0"/>
              <a:t>region. After 7 years of studying at school she left it.  When Nazi Germany attacked the USSR she worked at school. She learned how to use the gun and how to provide first aid. Then she went to the war with her brother as volunteers. In the battles for </a:t>
            </a:r>
            <a:r>
              <a:rPr lang="en-US" sz="2000" dirty="0" err="1" smtClean="0"/>
              <a:t>Surmich</a:t>
            </a:r>
            <a:r>
              <a:rPr lang="en-US" sz="2000" dirty="0" smtClean="0"/>
              <a:t>, </a:t>
            </a:r>
            <a:r>
              <a:rPr lang="en-US" sz="2000" dirty="0" err="1" smtClean="0"/>
              <a:t>Dubno</a:t>
            </a:r>
            <a:r>
              <a:rPr lang="en-US" sz="2000" dirty="0" smtClean="0"/>
              <a:t> she worked not also as a nurse but  took part in assaults and showed heroism many times. Soviet Government appreciated her heroism and awarded her  the Order of Great Patriotic War I degree. Vera </a:t>
            </a:r>
            <a:r>
              <a:rPr lang="en-US" sz="2000" dirty="0" err="1" smtClean="0"/>
              <a:t>Bailak</a:t>
            </a:r>
            <a:r>
              <a:rPr lang="en-US" sz="2000" dirty="0" smtClean="0"/>
              <a:t> is a hero of war and </a:t>
            </a:r>
            <a:r>
              <a:rPr lang="en-US" sz="2000" dirty="0" err="1" smtClean="0"/>
              <a:t>labour</a:t>
            </a:r>
            <a:r>
              <a:rPr lang="en-US" sz="2000" dirty="0" smtClean="0"/>
              <a:t> as well as mother heroine. She gave birth to ten children. Such orders and medals as Orders of Great Patriotic War I, II degrees, Order of </a:t>
            </a:r>
            <a:r>
              <a:rPr lang="en-US" sz="2000" dirty="0" err="1" smtClean="0"/>
              <a:t>Tuvan</a:t>
            </a:r>
            <a:r>
              <a:rPr lang="en-US" sz="2000" dirty="0" smtClean="0"/>
              <a:t> People’s Republic, Order of </a:t>
            </a:r>
            <a:r>
              <a:rPr lang="en-US" sz="2000" dirty="0" err="1" smtClean="0"/>
              <a:t>Labour</a:t>
            </a:r>
            <a:r>
              <a:rPr lang="en-US" sz="2000" dirty="0" smtClean="0"/>
              <a:t> and many others decorate her breast.  </a:t>
            </a:r>
            <a:endParaRPr lang="ru-RU" sz="2000" dirty="0" smtClean="0"/>
          </a:p>
        </p:txBody>
      </p:sp>
      <p:pic>
        <p:nvPicPr>
          <p:cNvPr id="1026" name="Picture 2" descr="C:\Users\User\Desktop\images.png"/>
          <p:cNvPicPr>
            <a:picLocks noChangeAspect="1" noChangeArrowheads="1"/>
          </p:cNvPicPr>
          <p:nvPr/>
        </p:nvPicPr>
        <p:blipFill>
          <a:blip r:embed="rId3"/>
          <a:srcRect/>
          <a:stretch>
            <a:fillRect/>
          </a:stretch>
        </p:blipFill>
        <p:spPr bwMode="auto">
          <a:xfrm>
            <a:off x="0" y="5676900"/>
            <a:ext cx="3590891" cy="11811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928670"/>
            <a:ext cx="8229600" cy="5395930"/>
          </a:xfrm>
        </p:spPr>
        <p:txBody>
          <a:bodyPr>
            <a:normAutofit/>
          </a:bodyPr>
          <a:lstStyle/>
          <a:p>
            <a:pPr algn="just">
              <a:buNone/>
            </a:pPr>
            <a:r>
              <a:rPr lang="en-US" b="1" dirty="0" err="1" smtClean="0"/>
              <a:t>Bagbuzhap</a:t>
            </a:r>
            <a:r>
              <a:rPr lang="ru-RU" b="1" dirty="0" smtClean="0"/>
              <a:t> </a:t>
            </a:r>
            <a:r>
              <a:rPr lang="en-US" b="1" dirty="0" err="1" smtClean="0"/>
              <a:t>Irgit</a:t>
            </a:r>
            <a:r>
              <a:rPr lang="en-US" dirty="0" smtClean="0"/>
              <a:t> was born in 1924 in the place</a:t>
            </a:r>
            <a:r>
              <a:rPr lang="ru-RU" dirty="0" smtClean="0"/>
              <a:t> </a:t>
            </a:r>
            <a:r>
              <a:rPr lang="en-US" dirty="0" smtClean="0"/>
              <a:t>called </a:t>
            </a:r>
            <a:r>
              <a:rPr lang="en-US" dirty="0" err="1" smtClean="0"/>
              <a:t>Soolcher</a:t>
            </a:r>
            <a:r>
              <a:rPr lang="en-US" dirty="0" smtClean="0"/>
              <a:t> of </a:t>
            </a:r>
            <a:r>
              <a:rPr lang="en-US" dirty="0" err="1" smtClean="0"/>
              <a:t>Erzin</a:t>
            </a:r>
            <a:r>
              <a:rPr lang="en-US" dirty="0" smtClean="0"/>
              <a:t> region. She attended teacher courses in </a:t>
            </a:r>
            <a:r>
              <a:rPr lang="en-US" dirty="0" err="1" smtClean="0"/>
              <a:t>Kyzyl</a:t>
            </a:r>
            <a:r>
              <a:rPr lang="en-US" dirty="0" smtClean="0"/>
              <a:t> and worked at Bay-</a:t>
            </a:r>
            <a:r>
              <a:rPr lang="en-US" dirty="0" err="1" smtClean="0"/>
              <a:t>Khaak</a:t>
            </a:r>
            <a:r>
              <a:rPr lang="en-US" dirty="0" smtClean="0"/>
              <a:t> secondary school. She was a combat medic of fourth class. During the war she provided first aid to many soldiers and commanders. In autumn of 1944 she died from illness in </a:t>
            </a:r>
            <a:r>
              <a:rPr lang="en-US" dirty="0" err="1" smtClean="0"/>
              <a:t>Samagaltay</a:t>
            </a:r>
            <a:r>
              <a:rPr lang="en-US" dirty="0" smtClean="0"/>
              <a:t>. She was awarded the medal “For Courage and Bravery” and the  Order of </a:t>
            </a:r>
            <a:r>
              <a:rPr lang="en-US" dirty="0" err="1" smtClean="0"/>
              <a:t>Labour</a:t>
            </a:r>
            <a:r>
              <a:rPr lang="en-US" dirty="0" smtClean="0"/>
              <a:t> of </a:t>
            </a:r>
            <a:r>
              <a:rPr lang="en-US" dirty="0" err="1" smtClean="0"/>
              <a:t>Tuvan</a:t>
            </a:r>
            <a:r>
              <a:rPr lang="en-US" dirty="0" smtClean="0"/>
              <a:t> People’s Republic</a:t>
            </a:r>
            <a:r>
              <a:rPr lang="en-US" b="1" dirty="0" smtClean="0"/>
              <a:t>. </a:t>
            </a:r>
            <a:endParaRPr lang="ru-RU" dirty="0" smtClean="0"/>
          </a:p>
          <a:p>
            <a:pPr>
              <a:buNone/>
            </a:pPr>
            <a:endParaRPr lang="ru-RU" dirty="0"/>
          </a:p>
        </p:txBody>
      </p:sp>
      <p:pic>
        <p:nvPicPr>
          <p:cNvPr id="26625" name="Picture 1" descr="C:\Users\User\Desktop\images.png"/>
          <p:cNvPicPr>
            <a:picLocks noChangeAspect="1" noChangeArrowheads="1"/>
          </p:cNvPicPr>
          <p:nvPr/>
        </p:nvPicPr>
        <p:blipFill>
          <a:blip r:embed="rId2"/>
          <a:srcRect/>
          <a:stretch>
            <a:fillRect/>
          </a:stretch>
        </p:blipFill>
        <p:spPr bwMode="auto">
          <a:xfrm>
            <a:off x="285720" y="5286388"/>
            <a:ext cx="3876675" cy="11811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0"/>
            <a:ext cx="9144000" cy="6858000"/>
          </a:xfrm>
        </p:spPr>
        <p:style>
          <a:lnRef idx="1">
            <a:schemeClr val="accent1"/>
          </a:lnRef>
          <a:fillRef idx="3">
            <a:schemeClr val="accent1"/>
          </a:fillRef>
          <a:effectRef idx="2">
            <a:schemeClr val="accent1"/>
          </a:effectRef>
          <a:fontRef idx="minor">
            <a:schemeClr val="lt1"/>
          </a:fontRef>
        </p:style>
        <p:txBody>
          <a:bodyPr>
            <a:normAutofit/>
          </a:bodyPr>
          <a:lstStyle/>
          <a:p>
            <a:pPr algn="ctr">
              <a:buNone/>
            </a:pPr>
            <a:endParaRPr lang="en-US" sz="5400" dirty="0" smtClean="0">
              <a:solidFill>
                <a:schemeClr val="bg1"/>
              </a:solidFill>
            </a:endParaRPr>
          </a:p>
          <a:p>
            <a:pPr algn="ctr">
              <a:buNone/>
            </a:pPr>
            <a:r>
              <a:rPr lang="en-US" sz="5400" dirty="0" smtClean="0">
                <a:solidFill>
                  <a:schemeClr val="bg1"/>
                </a:solidFill>
              </a:rPr>
              <a:t>Thank you for peace!</a:t>
            </a:r>
          </a:p>
          <a:p>
            <a:pPr algn="ctr">
              <a:buNone/>
            </a:pPr>
            <a:endParaRPr lang="ru-RU" sz="5400" dirty="0">
              <a:solidFill>
                <a:schemeClr val="bg1"/>
              </a:solidFill>
            </a:endParaRPr>
          </a:p>
        </p:txBody>
      </p:sp>
      <p:pic>
        <p:nvPicPr>
          <p:cNvPr id="27650" name="Picture 2" descr="C:\Users\User\Desktop\images (6).jpg"/>
          <p:cNvPicPr>
            <a:picLocks noChangeAspect="1" noChangeArrowheads="1"/>
          </p:cNvPicPr>
          <p:nvPr/>
        </p:nvPicPr>
        <p:blipFill>
          <a:blip r:embed="rId2"/>
          <a:srcRect/>
          <a:stretch>
            <a:fillRect/>
          </a:stretch>
        </p:blipFill>
        <p:spPr bwMode="auto">
          <a:xfrm>
            <a:off x="2357422" y="2928934"/>
            <a:ext cx="4286280" cy="2786082"/>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79512" y="116632"/>
            <a:ext cx="8856984" cy="6480720"/>
          </a:xfrm>
          <a:prstGeom prst="rect">
            <a:avLst/>
          </a:prstGeom>
        </p:spPr>
      </p:pic>
    </p:spTree>
    <p:extLst>
      <p:ext uri="{BB962C8B-B14F-4D97-AF65-F5344CB8AC3E}">
        <p14:creationId xmlns:p14="http://schemas.microsoft.com/office/powerpoint/2010/main" xmlns="" val="8465821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785794"/>
            <a:ext cx="8229600" cy="5538806"/>
          </a:xfrm>
        </p:spPr>
        <p:style>
          <a:lnRef idx="1">
            <a:schemeClr val="accent3"/>
          </a:lnRef>
          <a:fillRef idx="2">
            <a:schemeClr val="accent3"/>
          </a:fillRef>
          <a:effectRef idx="1">
            <a:schemeClr val="accent3"/>
          </a:effectRef>
          <a:fontRef idx="minor">
            <a:schemeClr val="dk1"/>
          </a:fontRef>
        </p:style>
        <p:txBody>
          <a:bodyPr>
            <a:normAutofit lnSpcReduction="10000"/>
          </a:bodyPr>
          <a:lstStyle/>
          <a:p>
            <a:pPr algn="ctr">
              <a:buNone/>
            </a:pPr>
            <a:r>
              <a:rPr lang="en-US" dirty="0" smtClean="0"/>
              <a:t>We are proud of them! Always remember these </a:t>
            </a:r>
            <a:r>
              <a:rPr lang="en-US" dirty="0" err="1" smtClean="0"/>
              <a:t>Tuvan</a:t>
            </a:r>
            <a:r>
              <a:rPr lang="en-US" dirty="0" smtClean="0"/>
              <a:t> young girls with brave hearts:</a:t>
            </a:r>
          </a:p>
          <a:p>
            <a:pPr>
              <a:buFont typeface="Arial" pitchFamily="34" charset="0"/>
              <a:buChar char="•"/>
            </a:pPr>
            <a:r>
              <a:rPr lang="en-US" dirty="0" err="1" smtClean="0"/>
              <a:t>Kyrgys</a:t>
            </a:r>
            <a:r>
              <a:rPr lang="en-US" dirty="0" smtClean="0"/>
              <a:t> </a:t>
            </a:r>
            <a:r>
              <a:rPr lang="en-US" dirty="0" err="1" smtClean="0"/>
              <a:t>Norgun</a:t>
            </a:r>
            <a:endParaRPr lang="en-US" dirty="0" smtClean="0"/>
          </a:p>
          <a:p>
            <a:pPr>
              <a:buFont typeface="Arial" pitchFamily="34" charset="0"/>
              <a:buChar char="•"/>
            </a:pPr>
            <a:r>
              <a:rPr lang="en-US" dirty="0" err="1" smtClean="0"/>
              <a:t>Chaskal</a:t>
            </a:r>
            <a:r>
              <a:rPr lang="en-US" dirty="0" smtClean="0"/>
              <a:t> </a:t>
            </a:r>
            <a:r>
              <a:rPr lang="en-US" dirty="0" err="1" smtClean="0"/>
              <a:t>Saryglar</a:t>
            </a:r>
            <a:endParaRPr lang="en-US" dirty="0" smtClean="0"/>
          </a:p>
          <a:p>
            <a:pPr>
              <a:buFont typeface="Arial" pitchFamily="34" charset="0"/>
              <a:buChar char="•"/>
            </a:pPr>
            <a:r>
              <a:rPr lang="en-US" dirty="0" err="1" smtClean="0"/>
              <a:t>Synaa</a:t>
            </a:r>
            <a:r>
              <a:rPr lang="en-US" dirty="0" smtClean="0"/>
              <a:t> </a:t>
            </a:r>
            <a:r>
              <a:rPr lang="en-US" dirty="0" err="1" smtClean="0"/>
              <a:t>Kyrgys</a:t>
            </a:r>
            <a:endParaRPr lang="en-US" dirty="0" smtClean="0"/>
          </a:p>
          <a:p>
            <a:pPr>
              <a:buFont typeface="Arial" pitchFamily="34" charset="0"/>
              <a:buChar char="•"/>
            </a:pPr>
            <a:r>
              <a:rPr lang="en-US" dirty="0" err="1" smtClean="0"/>
              <a:t>Sevil</a:t>
            </a:r>
            <a:r>
              <a:rPr lang="en-US" dirty="0" smtClean="0"/>
              <a:t> </a:t>
            </a:r>
            <a:r>
              <a:rPr lang="en-US" dirty="0" err="1" smtClean="0"/>
              <a:t>Orjak</a:t>
            </a:r>
            <a:endParaRPr lang="en-US" dirty="0" smtClean="0"/>
          </a:p>
          <a:p>
            <a:pPr>
              <a:buFont typeface="Arial" pitchFamily="34" charset="0"/>
              <a:buChar char="•"/>
            </a:pPr>
            <a:r>
              <a:rPr lang="en-US" dirty="0" err="1" smtClean="0"/>
              <a:t>Polya</a:t>
            </a:r>
            <a:r>
              <a:rPr lang="en-US" dirty="0" smtClean="0"/>
              <a:t> </a:t>
            </a:r>
            <a:r>
              <a:rPr lang="en-US" dirty="0" err="1" smtClean="0"/>
              <a:t>Oyun</a:t>
            </a:r>
            <a:endParaRPr lang="en-US" dirty="0" smtClean="0"/>
          </a:p>
          <a:p>
            <a:pPr>
              <a:buFont typeface="Arial" pitchFamily="34" charset="0"/>
              <a:buChar char="•"/>
            </a:pPr>
            <a:r>
              <a:rPr lang="en-US" dirty="0" err="1" smtClean="0"/>
              <a:t>Amaa</a:t>
            </a:r>
            <a:r>
              <a:rPr lang="en-US" dirty="0" smtClean="0"/>
              <a:t> </a:t>
            </a:r>
            <a:r>
              <a:rPr lang="en-US" dirty="0" err="1" smtClean="0"/>
              <a:t>Mongush</a:t>
            </a:r>
            <a:endParaRPr lang="en-US" dirty="0" smtClean="0"/>
          </a:p>
          <a:p>
            <a:pPr>
              <a:buFont typeface="Arial" pitchFamily="34" charset="0"/>
              <a:buChar char="•"/>
            </a:pPr>
            <a:r>
              <a:rPr lang="en-US" dirty="0" err="1" smtClean="0"/>
              <a:t>Bichen</a:t>
            </a:r>
            <a:r>
              <a:rPr lang="en-US" dirty="0" smtClean="0"/>
              <a:t> </a:t>
            </a:r>
            <a:r>
              <a:rPr lang="en-US" dirty="0" err="1" smtClean="0"/>
              <a:t>Khovalyg</a:t>
            </a:r>
            <a:endParaRPr lang="en-US" dirty="0" smtClean="0"/>
          </a:p>
          <a:p>
            <a:pPr>
              <a:buFont typeface="Arial" pitchFamily="34" charset="0"/>
              <a:buChar char="•"/>
            </a:pPr>
            <a:r>
              <a:rPr lang="en-US" dirty="0" err="1" smtClean="0"/>
              <a:t>DariyaKhovalyg</a:t>
            </a:r>
            <a:endParaRPr lang="en-US" dirty="0" smtClean="0"/>
          </a:p>
          <a:p>
            <a:pPr>
              <a:buFont typeface="Arial" pitchFamily="34" charset="0"/>
              <a:buChar char="•"/>
            </a:pPr>
            <a:r>
              <a:rPr lang="en-US" dirty="0" err="1" smtClean="0"/>
              <a:t>BagbuzhapIrgit</a:t>
            </a:r>
            <a:endParaRPr lang="en-US" dirty="0" smtClean="0"/>
          </a:p>
          <a:p>
            <a:pPr>
              <a:buFont typeface="Arial" pitchFamily="34" charset="0"/>
              <a:buChar char="•"/>
            </a:pPr>
            <a:r>
              <a:rPr lang="en-US" dirty="0" smtClean="0"/>
              <a:t>Vera </a:t>
            </a:r>
            <a:r>
              <a:rPr lang="en-US" dirty="0" err="1" smtClean="0"/>
              <a:t>Bailak</a:t>
            </a:r>
            <a:endParaRPr lang="en-US" dirty="0" smtClean="0"/>
          </a:p>
          <a:p>
            <a:pPr>
              <a:buFont typeface="Arial" pitchFamily="34" charset="0"/>
              <a:buChar char="•"/>
            </a:pPr>
            <a:endParaRPr lang="ru-RU" dirty="0"/>
          </a:p>
        </p:txBody>
      </p:sp>
      <p:pic>
        <p:nvPicPr>
          <p:cNvPr id="23554" name="Picture 2" descr="C:\Users\User\Desktop\Без названия (2).jpg"/>
          <p:cNvPicPr>
            <a:picLocks noChangeAspect="1" noChangeArrowheads="1"/>
          </p:cNvPicPr>
          <p:nvPr/>
        </p:nvPicPr>
        <p:blipFill>
          <a:blip r:embed="rId2"/>
          <a:srcRect/>
          <a:stretch>
            <a:fillRect/>
          </a:stretch>
        </p:blipFill>
        <p:spPr bwMode="auto">
          <a:xfrm>
            <a:off x="5357818" y="4600798"/>
            <a:ext cx="3786182" cy="2140016"/>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0"/>
            <a:ext cx="9144000" cy="6858000"/>
          </a:xfrm>
        </p:spPr>
        <p:style>
          <a:lnRef idx="3">
            <a:schemeClr val="lt1"/>
          </a:lnRef>
          <a:fillRef idx="1">
            <a:schemeClr val="accent6"/>
          </a:fillRef>
          <a:effectRef idx="1">
            <a:schemeClr val="accent6"/>
          </a:effectRef>
          <a:fontRef idx="minor">
            <a:schemeClr val="lt1"/>
          </a:fontRef>
        </p:style>
        <p:txBody>
          <a:bodyPr/>
          <a:lstStyle/>
          <a:p>
            <a:pPr algn="ctr">
              <a:buNone/>
            </a:pPr>
            <a:endParaRPr lang="en-US" dirty="0" smtClean="0"/>
          </a:p>
          <a:p>
            <a:pPr algn="ctr">
              <a:buNone/>
            </a:pPr>
            <a:r>
              <a:rPr lang="en-US" sz="5400" b="1" dirty="0" smtClean="0">
                <a:solidFill>
                  <a:schemeClr val="tx1"/>
                </a:solidFill>
                <a:latin typeface="Times New Roman" pitchFamily="18" charset="0"/>
                <a:cs typeface="Times New Roman" pitchFamily="18" charset="0"/>
              </a:rPr>
              <a:t>Meet our heroes!</a:t>
            </a:r>
          </a:p>
          <a:p>
            <a:pPr algn="ctr">
              <a:buNone/>
            </a:pPr>
            <a:endParaRPr lang="ru-RU" sz="5400" b="1" dirty="0">
              <a:latin typeface="Times New Roman" pitchFamily="18" charset="0"/>
              <a:cs typeface="Times New Roman" pitchFamily="18" charset="0"/>
            </a:endParaRPr>
          </a:p>
        </p:txBody>
      </p:sp>
      <p:pic>
        <p:nvPicPr>
          <p:cNvPr id="10242" name="Picture 2" descr="C:\Users\User\Desktop\images (4).jpg"/>
          <p:cNvPicPr>
            <a:picLocks noChangeAspect="1" noChangeArrowheads="1"/>
          </p:cNvPicPr>
          <p:nvPr/>
        </p:nvPicPr>
        <p:blipFill>
          <a:blip r:embed="rId2"/>
          <a:srcRect/>
          <a:stretch>
            <a:fillRect/>
          </a:stretch>
        </p:blipFill>
        <p:spPr bwMode="auto">
          <a:xfrm>
            <a:off x="3071802" y="2714620"/>
            <a:ext cx="2786082" cy="239554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srcRect/>
          <a:stretch>
            <a:fillRect/>
          </a:stretch>
        </p:blipFill>
        <p:spPr>
          <a:xfrm>
            <a:off x="214282" y="857232"/>
            <a:ext cx="3071834" cy="4786346"/>
          </a:xfrm>
        </p:spPr>
      </p:pic>
      <p:sp>
        <p:nvSpPr>
          <p:cNvPr id="5" name="Прямоугольник 4"/>
          <p:cNvSpPr/>
          <p:nvPr/>
        </p:nvSpPr>
        <p:spPr>
          <a:xfrm>
            <a:off x="3071802" y="714356"/>
            <a:ext cx="5786478" cy="5909310"/>
          </a:xfrm>
          <a:prstGeom prst="rect">
            <a:avLst/>
          </a:prstGeom>
        </p:spPr>
        <p:txBody>
          <a:bodyPr wrap="square">
            <a:spAutoFit/>
          </a:bodyPr>
          <a:lstStyle/>
          <a:p>
            <a:pPr algn="r">
              <a:buNone/>
            </a:pPr>
            <a:r>
              <a:rPr lang="en-US" sz="2400" b="1" dirty="0" err="1" smtClean="0">
                <a:latin typeface="Times New Roman" pitchFamily="18" charset="0"/>
                <a:cs typeface="Times New Roman" pitchFamily="18" charset="0"/>
              </a:rPr>
              <a:t>Kyrgys</a:t>
            </a:r>
            <a:r>
              <a:rPr lang="ru-RU"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Norjun</a:t>
            </a:r>
            <a:r>
              <a:rPr lang="en-US" sz="2400" b="1"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was born in 1923 in place called </a:t>
            </a:r>
            <a:r>
              <a:rPr lang="en-US" sz="2400" dirty="0" err="1" smtClean="0">
                <a:latin typeface="Times New Roman" pitchFamily="18" charset="0"/>
                <a:cs typeface="Times New Roman" pitchFamily="18" charset="0"/>
              </a:rPr>
              <a:t>called</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Urbun</a:t>
            </a:r>
            <a:r>
              <a:rPr lang="en-US" sz="24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of </a:t>
            </a:r>
            <a:r>
              <a:rPr lang="en-US" sz="2400" dirty="0" err="1" smtClean="0">
                <a:latin typeface="Times New Roman" pitchFamily="18" charset="0"/>
                <a:cs typeface="Times New Roman" pitchFamily="18" charset="0"/>
              </a:rPr>
              <a:t>Chaa-Khol</a:t>
            </a:r>
            <a:r>
              <a:rPr lang="en-US" sz="2400" dirty="0" smtClean="0">
                <a:latin typeface="Times New Roman" pitchFamily="18" charset="0"/>
                <a:cs typeface="Times New Roman" pitchFamily="18" charset="0"/>
              </a:rPr>
              <a:t> region.  In 1940 she was elected as a secretary of </a:t>
            </a:r>
            <a:r>
              <a:rPr lang="en-US" sz="2400" dirty="0" err="1" smtClean="0">
                <a:latin typeface="Times New Roman" pitchFamily="18" charset="0"/>
                <a:cs typeface="Times New Roman" pitchFamily="18" charset="0"/>
              </a:rPr>
              <a:t>Urbun</a:t>
            </a:r>
            <a:r>
              <a:rPr lang="en-US" sz="2400" dirty="0" smtClean="0">
                <a:latin typeface="Times New Roman" pitchFamily="18" charset="0"/>
                <a:cs typeface="Times New Roman" pitchFamily="18" charset="0"/>
              </a:rPr>
              <a:t> village. She worked in the panel which was working to help Red Army. In 1943 </a:t>
            </a:r>
            <a:r>
              <a:rPr lang="en-US" sz="2400" dirty="0" err="1" smtClean="0">
                <a:latin typeface="Times New Roman" pitchFamily="18" charset="0"/>
                <a:cs typeface="Times New Roman" pitchFamily="18" charset="0"/>
              </a:rPr>
              <a:t>Norjun</a:t>
            </a:r>
            <a:r>
              <a:rPr lang="en-US" sz="24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worked as a radio operator and then joined militia troops and she learned to be a combat medic. </a:t>
            </a:r>
            <a:r>
              <a:rPr lang="en-US" sz="2400" dirty="0" err="1" smtClean="0">
                <a:latin typeface="Times New Roman" pitchFamily="18" charset="0"/>
                <a:cs typeface="Times New Roman" pitchFamily="18" charset="0"/>
              </a:rPr>
              <a:t>Kyrgys</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Norjun</a:t>
            </a:r>
            <a:r>
              <a:rPr lang="ru-RU" sz="24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fought bravely and took part in the battles for the cities and villages of Ukraine. She was awarded the medal  “For Courage and Bravery” and  Medal of</a:t>
            </a:r>
            <a:r>
              <a:rPr lang="ru-RU" sz="24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Labour</a:t>
            </a:r>
            <a:r>
              <a:rPr lang="en-US" sz="2400" dirty="0" smtClean="0">
                <a:latin typeface="Times New Roman" pitchFamily="18" charset="0"/>
                <a:cs typeface="Times New Roman" pitchFamily="18" charset="0"/>
              </a:rPr>
              <a:t> of </a:t>
            </a:r>
            <a:r>
              <a:rPr lang="en-US" sz="2400" dirty="0" err="1" smtClean="0">
                <a:latin typeface="Times New Roman" pitchFamily="18" charset="0"/>
                <a:cs typeface="Times New Roman" pitchFamily="18" charset="0"/>
              </a:rPr>
              <a:t>Tuvan</a:t>
            </a:r>
            <a:r>
              <a:rPr lang="en-US" sz="2400" dirty="0" smtClean="0">
                <a:latin typeface="Times New Roman" pitchFamily="18" charset="0"/>
                <a:cs typeface="Times New Roman" pitchFamily="18" charset="0"/>
              </a:rPr>
              <a:t> People’s Republic. After the war she worked as a court secretary and before retiring worked at a garment factory. </a:t>
            </a:r>
            <a:endParaRPr lang="ru-RU" sz="2400" dirty="0" smtClean="0">
              <a:latin typeface="Times New Roman" pitchFamily="18" charset="0"/>
              <a:cs typeface="Times New Roman" pitchFamily="18" charset="0"/>
            </a:endParaRPr>
          </a:p>
          <a:p>
            <a:endParaRPr lang="ru-RU" dirty="0"/>
          </a:p>
        </p:txBody>
      </p:sp>
      <p:pic>
        <p:nvPicPr>
          <p:cNvPr id="8193" name="Picture 1" descr="C:\Users\User\Desktop\images.png"/>
          <p:cNvPicPr>
            <a:picLocks noChangeAspect="1" noChangeArrowheads="1"/>
          </p:cNvPicPr>
          <p:nvPr/>
        </p:nvPicPr>
        <p:blipFill>
          <a:blip r:embed="rId3"/>
          <a:srcRect/>
          <a:stretch>
            <a:fillRect/>
          </a:stretch>
        </p:blipFill>
        <p:spPr bwMode="auto">
          <a:xfrm>
            <a:off x="0" y="5676900"/>
            <a:ext cx="3876676" cy="11811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srcRect/>
          <a:stretch>
            <a:fillRect/>
          </a:stretch>
        </p:blipFill>
        <p:spPr>
          <a:xfrm>
            <a:off x="214282" y="857232"/>
            <a:ext cx="2928958" cy="4786346"/>
          </a:xfrm>
        </p:spPr>
      </p:pic>
      <p:sp>
        <p:nvSpPr>
          <p:cNvPr id="5" name="Прямоугольник 4"/>
          <p:cNvSpPr/>
          <p:nvPr/>
        </p:nvSpPr>
        <p:spPr>
          <a:xfrm>
            <a:off x="3000364" y="1142984"/>
            <a:ext cx="5857916" cy="4401205"/>
          </a:xfrm>
          <a:prstGeom prst="rect">
            <a:avLst/>
          </a:prstGeom>
        </p:spPr>
        <p:txBody>
          <a:bodyPr wrap="square">
            <a:spAutoFit/>
          </a:bodyPr>
          <a:lstStyle/>
          <a:p>
            <a:pPr algn="r">
              <a:buNone/>
            </a:pPr>
            <a:r>
              <a:rPr lang="en-US" sz="2800" b="1" dirty="0" err="1" smtClean="0"/>
              <a:t>Chaskal</a:t>
            </a:r>
            <a:r>
              <a:rPr lang="en-US" sz="2800" b="1" dirty="0" smtClean="0"/>
              <a:t> </a:t>
            </a:r>
            <a:r>
              <a:rPr lang="en-US" sz="2800" b="1" dirty="0" err="1" smtClean="0"/>
              <a:t>Saryglar</a:t>
            </a:r>
            <a:r>
              <a:rPr lang="en-US" sz="2800" dirty="0" smtClean="0"/>
              <a:t> </a:t>
            </a:r>
            <a:r>
              <a:rPr lang="en-US" sz="2800" dirty="0" smtClean="0"/>
              <a:t>was born in the village of  </a:t>
            </a:r>
            <a:r>
              <a:rPr lang="en-US" sz="2800" dirty="0" err="1" smtClean="0"/>
              <a:t>Khondergey</a:t>
            </a:r>
            <a:r>
              <a:rPr lang="en-US" sz="2800" dirty="0" smtClean="0"/>
              <a:t>. She worked as a nurse at the hospital of the town </a:t>
            </a:r>
            <a:r>
              <a:rPr lang="en-US" sz="2800" dirty="0" err="1" smtClean="0"/>
              <a:t>Chadana</a:t>
            </a:r>
            <a:r>
              <a:rPr lang="en-US" sz="2800" dirty="0" smtClean="0"/>
              <a:t>. </a:t>
            </a:r>
            <a:r>
              <a:rPr lang="en-US" sz="2800" dirty="0" smtClean="0"/>
              <a:t>She went to the war together with her husband </a:t>
            </a:r>
            <a:r>
              <a:rPr lang="en-US" sz="2800" dirty="0" err="1" smtClean="0"/>
              <a:t>Koshkar-ool</a:t>
            </a:r>
            <a:r>
              <a:rPr lang="en-US" sz="2800" dirty="0" smtClean="0"/>
              <a:t> who died heroically during the battle for town Rovno. They were both awarded medals “For Courage and Bravery” and Order of </a:t>
            </a:r>
            <a:r>
              <a:rPr lang="en-US" sz="2800" dirty="0" err="1" smtClean="0"/>
              <a:t>Labour</a:t>
            </a:r>
            <a:r>
              <a:rPr lang="en-US" sz="2800" dirty="0" smtClean="0"/>
              <a:t> of </a:t>
            </a:r>
            <a:r>
              <a:rPr lang="en-US" sz="2800" dirty="0" err="1" smtClean="0"/>
              <a:t>Tuvan</a:t>
            </a:r>
            <a:r>
              <a:rPr lang="en-US" sz="2800" dirty="0" smtClean="0"/>
              <a:t> People’s Republic. </a:t>
            </a:r>
            <a:endParaRPr lang="ru-RU" sz="2800" dirty="0" smtClean="0"/>
          </a:p>
        </p:txBody>
      </p:sp>
      <p:pic>
        <p:nvPicPr>
          <p:cNvPr id="7169" name="Picture 1" descr="C:\Users\User\Desktop\images.png"/>
          <p:cNvPicPr>
            <a:picLocks noChangeAspect="1" noChangeArrowheads="1"/>
          </p:cNvPicPr>
          <p:nvPr/>
        </p:nvPicPr>
        <p:blipFill>
          <a:blip r:embed="rId3"/>
          <a:srcRect/>
          <a:stretch>
            <a:fillRect/>
          </a:stretch>
        </p:blipFill>
        <p:spPr bwMode="auto">
          <a:xfrm>
            <a:off x="0" y="5676900"/>
            <a:ext cx="3876675" cy="11811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srcRect/>
          <a:stretch>
            <a:fillRect/>
          </a:stretch>
        </p:blipFill>
        <p:spPr>
          <a:xfrm>
            <a:off x="285720" y="1000108"/>
            <a:ext cx="2857520" cy="4500594"/>
          </a:xfrm>
        </p:spPr>
      </p:pic>
      <p:sp>
        <p:nvSpPr>
          <p:cNvPr id="6" name="Прямоугольник 5"/>
          <p:cNvSpPr/>
          <p:nvPr/>
        </p:nvSpPr>
        <p:spPr>
          <a:xfrm>
            <a:off x="3143240" y="928670"/>
            <a:ext cx="5786478" cy="5262979"/>
          </a:xfrm>
          <a:prstGeom prst="rect">
            <a:avLst/>
          </a:prstGeom>
        </p:spPr>
        <p:txBody>
          <a:bodyPr wrap="square">
            <a:spAutoFit/>
          </a:bodyPr>
          <a:lstStyle/>
          <a:p>
            <a:pPr algn="r">
              <a:buNone/>
            </a:pPr>
            <a:r>
              <a:rPr lang="en-US" sz="2800" b="1" dirty="0" err="1" smtClean="0"/>
              <a:t>Kyrgys</a:t>
            </a:r>
            <a:r>
              <a:rPr lang="en-US" sz="2800" b="1" dirty="0" smtClean="0"/>
              <a:t> </a:t>
            </a:r>
            <a:r>
              <a:rPr lang="en-US" sz="2800" b="1" dirty="0" err="1" smtClean="0"/>
              <a:t>Sanaa</a:t>
            </a:r>
            <a:r>
              <a:rPr lang="en-US" sz="2800" dirty="0" smtClean="0"/>
              <a:t> was born in </a:t>
            </a:r>
            <a:r>
              <a:rPr lang="en-US" sz="2800" dirty="0" err="1" smtClean="0"/>
              <a:t>Erzin</a:t>
            </a:r>
            <a:r>
              <a:rPr lang="en-US" sz="2800" dirty="0" smtClean="0"/>
              <a:t>. She finished only seven classes. At  the age of twelve she was able to ride a horse perfectly. </a:t>
            </a:r>
            <a:r>
              <a:rPr lang="en-US" sz="2800" dirty="0"/>
              <a:t>W</a:t>
            </a:r>
            <a:r>
              <a:rPr lang="en-US" sz="2800" dirty="0" smtClean="0"/>
              <a:t>ith her horse  </a:t>
            </a:r>
            <a:r>
              <a:rPr lang="en-US" sz="2800" dirty="0" err="1" smtClean="0"/>
              <a:t>Ezir</a:t>
            </a:r>
            <a:r>
              <a:rPr lang="en-US" sz="2800" dirty="0" smtClean="0"/>
              <a:t> –</a:t>
            </a:r>
            <a:r>
              <a:rPr lang="en-US" sz="2800" dirty="0" err="1" smtClean="0"/>
              <a:t>Dorug</a:t>
            </a:r>
            <a:r>
              <a:rPr lang="en-US" sz="2800" dirty="0" smtClean="0"/>
              <a:t> she  won horse racings five times and she became a famous female horsewoman. She also was a ski champion. During the War she worked as a nurse. After the war she occupied high  posts in </a:t>
            </a:r>
            <a:r>
              <a:rPr lang="en-US" sz="2800" dirty="0" err="1" smtClean="0"/>
              <a:t>Kyzyl</a:t>
            </a:r>
            <a:r>
              <a:rPr lang="en-US" sz="2800" dirty="0" smtClean="0"/>
              <a:t>. She is an owner of numerous medals and awards. </a:t>
            </a:r>
            <a:endParaRPr lang="ru-RU" sz="2800" dirty="0" smtClean="0"/>
          </a:p>
        </p:txBody>
      </p:sp>
      <p:pic>
        <p:nvPicPr>
          <p:cNvPr id="6145" name="Picture 1" descr="C:\Users\User\Desktop\images.png"/>
          <p:cNvPicPr>
            <a:picLocks noChangeAspect="1" noChangeArrowheads="1"/>
          </p:cNvPicPr>
          <p:nvPr/>
        </p:nvPicPr>
        <p:blipFill>
          <a:blip r:embed="rId3"/>
          <a:srcRect/>
          <a:stretch>
            <a:fillRect/>
          </a:stretch>
        </p:blipFill>
        <p:spPr bwMode="auto">
          <a:xfrm>
            <a:off x="0" y="5676900"/>
            <a:ext cx="3876675" cy="11811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srcRect/>
          <a:stretch>
            <a:fillRect/>
          </a:stretch>
        </p:blipFill>
        <p:spPr>
          <a:xfrm>
            <a:off x="214282" y="928670"/>
            <a:ext cx="2714644" cy="4214842"/>
          </a:xfrm>
        </p:spPr>
      </p:pic>
      <p:sp>
        <p:nvSpPr>
          <p:cNvPr id="5" name="Прямоугольник 4"/>
          <p:cNvSpPr/>
          <p:nvPr/>
        </p:nvSpPr>
        <p:spPr>
          <a:xfrm>
            <a:off x="3143240" y="1071546"/>
            <a:ext cx="5786478" cy="3970318"/>
          </a:xfrm>
          <a:prstGeom prst="rect">
            <a:avLst/>
          </a:prstGeom>
        </p:spPr>
        <p:txBody>
          <a:bodyPr wrap="square">
            <a:spAutoFit/>
          </a:bodyPr>
          <a:lstStyle/>
          <a:p>
            <a:pPr algn="r">
              <a:buNone/>
            </a:pPr>
            <a:r>
              <a:rPr lang="en-US" sz="2800" b="1" dirty="0" err="1" smtClean="0"/>
              <a:t>Sevil</a:t>
            </a:r>
            <a:r>
              <a:rPr lang="en-US" sz="2800" b="1" dirty="0" smtClean="0"/>
              <a:t> </a:t>
            </a:r>
            <a:r>
              <a:rPr lang="en-US" sz="2800" b="1" dirty="0" err="1" smtClean="0"/>
              <a:t>Orjak</a:t>
            </a:r>
            <a:r>
              <a:rPr lang="en-US" sz="2800" b="1" dirty="0" smtClean="0"/>
              <a:t> </a:t>
            </a:r>
            <a:r>
              <a:rPr lang="en-US" sz="2800" dirty="0" smtClean="0"/>
              <a:t>was born in </a:t>
            </a:r>
            <a:r>
              <a:rPr lang="en-US" sz="2800" dirty="0" err="1" smtClean="0"/>
              <a:t>Chadana</a:t>
            </a:r>
            <a:r>
              <a:rPr lang="en-US" sz="2800" dirty="0" smtClean="0"/>
              <a:t>. </a:t>
            </a:r>
            <a:r>
              <a:rPr lang="en-US" sz="2800" dirty="0" smtClean="0"/>
              <a:t>She studied in Moscow and knew Russian well.  She was well-brought and kind.  During the War she saved many lives and gave first aid many soldiers. She is also an owner of numerous medals and awards.  After the War she worked for State Security Service. </a:t>
            </a:r>
            <a:endParaRPr lang="ru-RU" sz="2800" dirty="0" smtClean="0"/>
          </a:p>
        </p:txBody>
      </p:sp>
      <p:pic>
        <p:nvPicPr>
          <p:cNvPr id="5121" name="Picture 1" descr="C:\Users\User\Desktop\images.png"/>
          <p:cNvPicPr>
            <a:picLocks noChangeAspect="1" noChangeArrowheads="1"/>
          </p:cNvPicPr>
          <p:nvPr/>
        </p:nvPicPr>
        <p:blipFill>
          <a:blip r:embed="rId3"/>
          <a:srcRect/>
          <a:stretch>
            <a:fillRect/>
          </a:stretch>
        </p:blipFill>
        <p:spPr bwMode="auto">
          <a:xfrm>
            <a:off x="0" y="5357826"/>
            <a:ext cx="3876676" cy="11811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srcRect/>
          <a:stretch>
            <a:fillRect/>
          </a:stretch>
        </p:blipFill>
        <p:spPr>
          <a:xfrm>
            <a:off x="214282" y="857232"/>
            <a:ext cx="2928958" cy="4500594"/>
          </a:xfrm>
        </p:spPr>
      </p:pic>
      <p:sp>
        <p:nvSpPr>
          <p:cNvPr id="5" name="Прямоугольник 4"/>
          <p:cNvSpPr/>
          <p:nvPr/>
        </p:nvSpPr>
        <p:spPr>
          <a:xfrm>
            <a:off x="3214678" y="928670"/>
            <a:ext cx="5715040" cy="4524315"/>
          </a:xfrm>
          <a:prstGeom prst="rect">
            <a:avLst/>
          </a:prstGeom>
        </p:spPr>
        <p:txBody>
          <a:bodyPr wrap="square">
            <a:spAutoFit/>
          </a:bodyPr>
          <a:lstStyle/>
          <a:p>
            <a:pPr algn="r">
              <a:buNone/>
            </a:pPr>
            <a:r>
              <a:rPr lang="en-US" sz="2400" b="1" dirty="0" err="1" smtClean="0"/>
              <a:t>Polya</a:t>
            </a:r>
            <a:r>
              <a:rPr lang="en-US" sz="2400" b="1" dirty="0" smtClean="0"/>
              <a:t> </a:t>
            </a:r>
            <a:r>
              <a:rPr lang="en-US" sz="2400" b="1" dirty="0" err="1" smtClean="0"/>
              <a:t>Oyun</a:t>
            </a:r>
            <a:r>
              <a:rPr lang="en-US" sz="2400" dirty="0" smtClean="0"/>
              <a:t> was born in 1915 in </a:t>
            </a:r>
            <a:r>
              <a:rPr lang="en-US" sz="2400" dirty="0" err="1" smtClean="0"/>
              <a:t>Chaa-Khol</a:t>
            </a:r>
            <a:r>
              <a:rPr lang="en-US" sz="2400" dirty="0" smtClean="0"/>
              <a:t> region. She graduated from the college in Ulan-Ude and worked as an accountant in </a:t>
            </a:r>
            <a:r>
              <a:rPr lang="en-US" sz="2400" dirty="0" err="1" smtClean="0"/>
              <a:t>Kyzyl</a:t>
            </a:r>
            <a:r>
              <a:rPr lang="en-US" sz="2400" dirty="0" smtClean="0"/>
              <a:t>. She went to the War voluntarily.  She knew Russian well and worked as a nurse of number three company during the war.  She was fond  of singing. For her courage heart and dedication she was awarded medals “For Courage and Bravery “ and  “Military Heroism”. After the war she worked for State Security Service for many years. </a:t>
            </a:r>
            <a:endParaRPr lang="ru-RU" sz="2400" dirty="0" smtClean="0"/>
          </a:p>
        </p:txBody>
      </p:sp>
      <p:pic>
        <p:nvPicPr>
          <p:cNvPr id="4097" name="Picture 1" descr="C:\Users\User\Desktop\images.png"/>
          <p:cNvPicPr>
            <a:picLocks noChangeAspect="1" noChangeArrowheads="1"/>
          </p:cNvPicPr>
          <p:nvPr/>
        </p:nvPicPr>
        <p:blipFill>
          <a:blip r:embed="rId3"/>
          <a:srcRect/>
          <a:stretch>
            <a:fillRect/>
          </a:stretch>
        </p:blipFill>
        <p:spPr bwMode="auto">
          <a:xfrm>
            <a:off x="0" y="5676900"/>
            <a:ext cx="3876676" cy="11811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srcRect/>
          <a:stretch>
            <a:fillRect/>
          </a:stretch>
        </p:blipFill>
        <p:spPr>
          <a:xfrm>
            <a:off x="285720" y="928670"/>
            <a:ext cx="2928958" cy="4643470"/>
          </a:xfrm>
        </p:spPr>
      </p:pic>
      <p:sp>
        <p:nvSpPr>
          <p:cNvPr id="5" name="Прямоугольник 4"/>
          <p:cNvSpPr/>
          <p:nvPr/>
        </p:nvSpPr>
        <p:spPr>
          <a:xfrm>
            <a:off x="3286116" y="1000108"/>
            <a:ext cx="5500726" cy="4093428"/>
          </a:xfrm>
          <a:prstGeom prst="rect">
            <a:avLst/>
          </a:prstGeom>
        </p:spPr>
        <p:txBody>
          <a:bodyPr wrap="square">
            <a:spAutoFit/>
          </a:bodyPr>
          <a:lstStyle/>
          <a:p>
            <a:pPr algn="r">
              <a:buNone/>
            </a:pPr>
            <a:r>
              <a:rPr lang="en-US" sz="2000" b="1" dirty="0" smtClean="0"/>
              <a:t> </a:t>
            </a:r>
            <a:r>
              <a:rPr lang="en-US" sz="2000" b="1" dirty="0" err="1" smtClean="0"/>
              <a:t>Amaa</a:t>
            </a:r>
            <a:r>
              <a:rPr lang="en-US" sz="2000" dirty="0" smtClean="0"/>
              <a:t> </a:t>
            </a:r>
            <a:r>
              <a:rPr lang="en-US" sz="2000" b="1" dirty="0" err="1" smtClean="0"/>
              <a:t>Mongush</a:t>
            </a:r>
            <a:r>
              <a:rPr lang="en-US" sz="2000" b="1" dirty="0" smtClean="0"/>
              <a:t> </a:t>
            </a:r>
            <a:r>
              <a:rPr lang="en-US" sz="2000" dirty="0" smtClean="0"/>
              <a:t>is one of the 10 </a:t>
            </a:r>
            <a:r>
              <a:rPr lang="en-US" sz="2000" dirty="0" err="1" smtClean="0"/>
              <a:t>Tuvan</a:t>
            </a:r>
            <a:r>
              <a:rPr lang="en-US" sz="2000" dirty="0" smtClean="0"/>
              <a:t> volunteer nurses. She started her working career at the hospital of town </a:t>
            </a:r>
            <a:r>
              <a:rPr lang="en-US" sz="2000" dirty="0" err="1" smtClean="0"/>
              <a:t>Chadana</a:t>
            </a:r>
            <a:r>
              <a:rPr lang="en-US" sz="2000" dirty="0" smtClean="0"/>
              <a:t>. </a:t>
            </a:r>
            <a:r>
              <a:rPr lang="en-US" sz="2000" dirty="0" smtClean="0"/>
              <a:t>In 1943 with the other volunteers she arrived to </a:t>
            </a:r>
            <a:r>
              <a:rPr lang="en-US" sz="2000" dirty="0" err="1" smtClean="0"/>
              <a:t>Kyzyl</a:t>
            </a:r>
            <a:r>
              <a:rPr lang="en-US" sz="2000" dirty="0" smtClean="0"/>
              <a:t>. She was accepted   the tenth nurse to the front. In the battles for </a:t>
            </a:r>
            <a:r>
              <a:rPr lang="en-US" sz="2000" dirty="0" err="1" smtClean="0"/>
              <a:t>Surmich</a:t>
            </a:r>
            <a:r>
              <a:rPr lang="en-US" sz="2000" dirty="0" smtClean="0"/>
              <a:t> she killed three fascists. Also, in the battles on the river </a:t>
            </a:r>
            <a:r>
              <a:rPr lang="en-US" sz="2000" dirty="0" err="1" smtClean="0"/>
              <a:t>Ikwa</a:t>
            </a:r>
            <a:r>
              <a:rPr lang="en-US" sz="2000" dirty="0" smtClean="0"/>
              <a:t> she killed more a score of </a:t>
            </a:r>
            <a:r>
              <a:rPr lang="en-US" sz="2000" dirty="0" err="1" smtClean="0"/>
              <a:t>germies</a:t>
            </a:r>
            <a:r>
              <a:rPr lang="en-US" sz="2000" dirty="0" smtClean="0"/>
              <a:t>. She was awarded The Order of Great Patriotic War I degree for her courage. After the war she worked at school in </a:t>
            </a:r>
            <a:r>
              <a:rPr lang="en-US" sz="2000" dirty="0" err="1" smtClean="0"/>
              <a:t>Chadana</a:t>
            </a:r>
            <a:r>
              <a:rPr lang="en-US" sz="2000" dirty="0" smtClean="0"/>
              <a:t>, </a:t>
            </a:r>
            <a:r>
              <a:rPr lang="en-US" sz="2000" dirty="0" smtClean="0"/>
              <a:t>then at kindergarten as a teacher. She made an invaluable contribution to  the education of the younger generation. </a:t>
            </a:r>
            <a:endParaRPr lang="ru-RU" sz="2000" dirty="0" smtClean="0"/>
          </a:p>
        </p:txBody>
      </p:sp>
      <p:pic>
        <p:nvPicPr>
          <p:cNvPr id="3073" name="Picture 1" descr="C:\Users\User\Desktop\images.png"/>
          <p:cNvPicPr>
            <a:picLocks noChangeAspect="1" noChangeArrowheads="1"/>
          </p:cNvPicPr>
          <p:nvPr/>
        </p:nvPicPr>
        <p:blipFill>
          <a:blip r:embed="rId3"/>
          <a:srcRect/>
          <a:stretch>
            <a:fillRect/>
          </a:stretch>
        </p:blipFill>
        <p:spPr bwMode="auto">
          <a:xfrm>
            <a:off x="0" y="5676900"/>
            <a:ext cx="3876676" cy="1181100"/>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209</TotalTime>
  <Words>983</Words>
  <Application>Microsoft Office PowerPoint</Application>
  <PresentationFormat>Экран (4:3)</PresentationFormat>
  <Paragraphs>26</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Поток</vt:lpstr>
      <vt:lpstr>Tuvan volunteer young girls in the Great Patriotic war</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vector>
  </TitlesOfParts>
  <Company>Reanimator Extreme Edition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Tuvan volunteer nurses in Great Patriotic War</dc:title>
  <dc:creator>Пользователь</dc:creator>
  <cp:lastModifiedBy>HP</cp:lastModifiedBy>
  <cp:revision>24</cp:revision>
  <dcterms:created xsi:type="dcterms:W3CDTF">2021-02-10T14:42:33Z</dcterms:created>
  <dcterms:modified xsi:type="dcterms:W3CDTF">2021-12-08T16:25:57Z</dcterms:modified>
</cp:coreProperties>
</file>