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63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71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4BB2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71C9-7E62-4C7B-A940-8ECC75766FC3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84CD-8749-423A-991B-A6C07BC0D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71C9-7E62-4C7B-A940-8ECC75766FC3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84CD-8749-423A-991B-A6C07BC0D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71C9-7E62-4C7B-A940-8ECC75766FC3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84CD-8749-423A-991B-A6C07BC0D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71C9-7E62-4C7B-A940-8ECC75766FC3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84CD-8749-423A-991B-A6C07BC0D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71C9-7E62-4C7B-A940-8ECC75766FC3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84CD-8749-423A-991B-A6C07BC0D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71C9-7E62-4C7B-A940-8ECC75766FC3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84CD-8749-423A-991B-A6C07BC0D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71C9-7E62-4C7B-A940-8ECC75766FC3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84CD-8749-423A-991B-A6C07BC0D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71C9-7E62-4C7B-A940-8ECC75766FC3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84CD-8749-423A-991B-A6C07BC0D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71C9-7E62-4C7B-A940-8ECC75766FC3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84CD-8749-423A-991B-A6C07BC0D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71C9-7E62-4C7B-A940-8ECC75766FC3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84CD-8749-423A-991B-A6C07BC0D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71C9-7E62-4C7B-A940-8ECC75766FC3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84CD-8749-423A-991B-A6C07BC0D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B71C9-7E62-4C7B-A940-8ECC75766FC3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B84CD-8749-423A-991B-A6C07BC0D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Группа 4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Рисунок 6" descr="Рисунок13.png"/>
            <p:cNvPicPr>
              <a:picLocks noChangeAspect="1"/>
            </p:cNvPicPr>
            <p:nvPr/>
          </p:nvPicPr>
          <p:blipFill>
            <a:blip r:embed="rId2" cstate="print"/>
            <a:srcRect l="2308" b="1704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effectLst/>
          </p:spPr>
        </p:pic>
        <p:pic>
          <p:nvPicPr>
            <p:cNvPr id="47" name="Рисунок 46" descr="Рисунок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29322" y="1928802"/>
              <a:ext cx="2952000" cy="4769094"/>
            </a:xfrm>
            <a:prstGeom prst="rect">
              <a:avLst/>
            </a:prstGeom>
          </p:spPr>
        </p:pic>
      </p:grp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800000" y="1693229"/>
            <a:ext cx="5544000" cy="12144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4BB2FF"/>
                </a:solidFill>
                <a:latin typeface="Nautilus Pompilius" pitchFamily="50" charset="-52"/>
              </a:rPr>
              <a:t>Урок математики </a:t>
            </a:r>
            <a:br>
              <a:rPr lang="ru-RU" sz="3600" b="1" dirty="0" smtClean="0">
                <a:solidFill>
                  <a:srgbClr val="4BB2FF"/>
                </a:solidFill>
                <a:latin typeface="Nautilus Pompilius" pitchFamily="50" charset="-52"/>
              </a:rPr>
            </a:br>
            <a:r>
              <a:rPr lang="ru-RU" sz="3600" b="1" dirty="0" smtClean="0">
                <a:solidFill>
                  <a:srgbClr val="4BB2FF"/>
                </a:solidFill>
                <a:latin typeface="Nautilus Pompilius" pitchFamily="50" charset="-52"/>
              </a:rPr>
              <a:t>во 2 классе</a:t>
            </a:r>
            <a:endParaRPr lang="ru-RU" sz="3600" b="1" dirty="0">
              <a:solidFill>
                <a:srgbClr val="4BB2FF"/>
              </a:solidFill>
              <a:latin typeface="Nautilus Pompilius" pitchFamily="50" charset="-52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40654" y="3356992"/>
            <a:ext cx="5544000" cy="1859098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dirty="0" smtClean="0">
                <a:solidFill>
                  <a:srgbClr val="4BB2FF"/>
                </a:solidFill>
                <a:latin typeface="Nautilus Pompilius" pitchFamily="50" charset="-52"/>
              </a:rPr>
              <a:t>Автор: </a:t>
            </a:r>
            <a:r>
              <a:rPr lang="ru-RU" b="1" dirty="0" err="1" smtClean="0">
                <a:solidFill>
                  <a:srgbClr val="4BB2FF"/>
                </a:solidFill>
                <a:latin typeface="Nautilus Pompilius" pitchFamily="50" charset="-52"/>
              </a:rPr>
              <a:t>Пинигина</a:t>
            </a:r>
            <a:r>
              <a:rPr lang="ru-RU" b="1" dirty="0" smtClean="0">
                <a:solidFill>
                  <a:srgbClr val="4BB2FF"/>
                </a:solidFill>
                <a:latin typeface="Nautilus Pompilius" pitchFamily="50" charset="-52"/>
              </a:rPr>
              <a:t> Н.В. </a:t>
            </a:r>
          </a:p>
          <a:p>
            <a:pPr algn="r"/>
            <a:r>
              <a:rPr lang="ru-RU" b="1" dirty="0" smtClean="0">
                <a:solidFill>
                  <a:srgbClr val="4BB2FF"/>
                </a:solidFill>
                <a:latin typeface="Nautilus Pompilius" pitchFamily="50" charset="-52"/>
              </a:rPr>
              <a:t>учитель начальных классов.</a:t>
            </a:r>
          </a:p>
          <a:p>
            <a:endParaRPr lang="ru-RU" sz="2400" dirty="0" smtClean="0">
              <a:solidFill>
                <a:srgbClr val="4BB2FF"/>
              </a:solidFill>
              <a:latin typeface="Nautilus Pompilius" pitchFamily="50" charset="-52"/>
            </a:endParaRPr>
          </a:p>
          <a:p>
            <a:r>
              <a:rPr lang="ru-RU" sz="2400" dirty="0" err="1" smtClean="0">
                <a:solidFill>
                  <a:srgbClr val="4BB2FF"/>
                </a:solidFill>
                <a:latin typeface="Nautilus Pompilius" pitchFamily="50" charset="-52"/>
              </a:rPr>
              <a:t>г.Тюмень</a:t>
            </a:r>
            <a:r>
              <a:rPr lang="ru-RU" sz="2400" dirty="0" smtClean="0">
                <a:solidFill>
                  <a:srgbClr val="4BB2FF"/>
                </a:solidFill>
                <a:latin typeface="Nautilus Pompilius" pitchFamily="50" charset="-52"/>
              </a:rPr>
              <a:t> </a:t>
            </a:r>
          </a:p>
          <a:p>
            <a:r>
              <a:rPr lang="ru-RU" sz="2400" dirty="0" smtClean="0">
                <a:solidFill>
                  <a:srgbClr val="4BB2FF"/>
                </a:solidFill>
                <a:latin typeface="Nautilus Pompilius" pitchFamily="50" charset="-52"/>
              </a:rPr>
              <a:t>2021г</a:t>
            </a:r>
            <a:r>
              <a:rPr lang="ru-RU" sz="2400" dirty="0" smtClean="0">
                <a:solidFill>
                  <a:srgbClr val="4BB2FF"/>
                </a:solidFill>
                <a:latin typeface="Nautilus Pompilius" pitchFamily="50" charset="-5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playback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67536" cy="6858000"/>
          </a:xfrm>
        </p:spPr>
      </p:pic>
    </p:spTree>
    <p:extLst>
      <p:ext uri="{BB962C8B-B14F-4D97-AF65-F5344CB8AC3E}">
        <p14:creationId xmlns:p14="http://schemas.microsoft.com/office/powerpoint/2010/main" val="269660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-769494" y="0"/>
            <a:ext cx="9913494" cy="6858794"/>
            <a:chOff x="-769494" y="0"/>
            <a:chExt cx="9913494" cy="6858794"/>
          </a:xfrm>
        </p:grpSpPr>
        <p:grpSp>
          <p:nvGrpSpPr>
            <p:cNvPr id="3" name="Группа 80"/>
            <p:cNvGrpSpPr/>
            <p:nvPr/>
          </p:nvGrpSpPr>
          <p:grpSpPr>
            <a:xfrm>
              <a:off x="-769494" y="0"/>
              <a:ext cx="9913494" cy="6858794"/>
              <a:chOff x="-769494" y="0"/>
              <a:chExt cx="9913494" cy="6858794"/>
            </a:xfrm>
          </p:grpSpPr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0" y="628652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0" y="557214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0" y="485776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0" y="414338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>
                <a:off x="-769494" y="4433636"/>
                <a:ext cx="6818273" cy="708285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0" y="271462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0" y="1928802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0" y="128586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>
                <a:off x="0" y="57148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 rot="5400000">
                <a:off x="471490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rot="5400000">
                <a:off x="40005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 rot="5400000">
                <a:off x="328614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rot="5400000">
                <a:off x="257176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 rot="5400000">
                <a:off x="185738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3801712" y="1003842"/>
                <a:ext cx="719118" cy="5648052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4286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-28576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>
                <a:off x="-2501132" y="3429000"/>
                <a:ext cx="6858794" cy="794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5400000">
                <a:off x="-17145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>
                <a:off x="-100014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Рамка 8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885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2" name="Заголовок 31"/>
          <p:cNvSpPr>
            <a:spLocks noGrp="1"/>
          </p:cNvSpPr>
          <p:nvPr>
            <p:ph type="title"/>
          </p:nvPr>
        </p:nvSpPr>
        <p:spPr>
          <a:xfrm>
            <a:off x="457200" y="292899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Задание от </a:t>
            </a:r>
            <a:r>
              <a:rPr lang="ru-RU" sz="4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Гуглика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Найти периметр фигур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09" y="2776014"/>
            <a:ext cx="1841152" cy="1743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405" y="2423293"/>
            <a:ext cx="2883658" cy="22130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912" y="4101564"/>
            <a:ext cx="2798307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0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-769494" y="0"/>
            <a:ext cx="9913494" cy="6858794"/>
            <a:chOff x="-769494" y="0"/>
            <a:chExt cx="9913494" cy="6858794"/>
          </a:xfrm>
        </p:grpSpPr>
        <p:grpSp>
          <p:nvGrpSpPr>
            <p:cNvPr id="3" name="Группа 80"/>
            <p:cNvGrpSpPr/>
            <p:nvPr/>
          </p:nvGrpSpPr>
          <p:grpSpPr>
            <a:xfrm>
              <a:off x="-769494" y="0"/>
              <a:ext cx="9913494" cy="6858794"/>
              <a:chOff x="-769494" y="0"/>
              <a:chExt cx="9913494" cy="6858794"/>
            </a:xfrm>
          </p:grpSpPr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0" y="628652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0" y="557214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0" y="485776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0" y="414338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>
                <a:off x="-769494" y="4433636"/>
                <a:ext cx="6818273" cy="708285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0" y="271462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0" y="1928802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0" y="128586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>
                <a:off x="0" y="57148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 rot="5400000">
                <a:off x="471490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rot="5400000">
                <a:off x="40005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 rot="5400000">
                <a:off x="328614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rot="5400000">
                <a:off x="257176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 rot="5400000">
                <a:off x="185738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3801712" y="1003842"/>
                <a:ext cx="719118" cy="5648052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4286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-28576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>
                <a:off x="-2501132" y="3429000"/>
                <a:ext cx="6858794" cy="794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5400000">
                <a:off x="-17145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>
                <a:off x="-100014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Рамка 8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885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2" name="Заголовок 31"/>
          <p:cNvSpPr>
            <a:spLocks noGrp="1"/>
          </p:cNvSpPr>
          <p:nvPr>
            <p:ph type="title"/>
          </p:nvPr>
        </p:nvSpPr>
        <p:spPr>
          <a:xfrm>
            <a:off x="457200" y="292899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РЕФЛЕКСИЯ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Блок-схема: узел 1"/>
          <p:cNvSpPr/>
          <p:nvPr/>
        </p:nvSpPr>
        <p:spPr>
          <a:xfrm>
            <a:off x="714562" y="1233308"/>
            <a:ext cx="2016224" cy="2088232"/>
          </a:xfrm>
          <a:prstGeom prst="flowChartConnector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739238" y="4143380"/>
            <a:ext cx="2016224" cy="2088232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82918" y="1380576"/>
            <a:ext cx="606108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Я доволен своей </a:t>
            </a:r>
          </a:p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работой на уроке. </a:t>
            </a:r>
          </a:p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 Мне всё понятно.</a:t>
            </a:r>
            <a:endParaRPr lang="ru-RU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226062" y="1826722"/>
            <a:ext cx="659266" cy="737405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3162064" y="4936992"/>
            <a:ext cx="659266" cy="737405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69484" y="4662095"/>
            <a:ext cx="51455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Мне было трудно. </a:t>
            </a:r>
          </a:p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Надо поработать ещё.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7419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Группа 85"/>
          <p:cNvGrpSpPr/>
          <p:nvPr/>
        </p:nvGrpSpPr>
        <p:grpSpPr>
          <a:xfrm>
            <a:off x="0" y="-2472150"/>
            <a:ext cx="9144000" cy="9330944"/>
            <a:chOff x="0" y="-2472150"/>
            <a:chExt cx="9144000" cy="9330944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0" y="-2472150"/>
              <a:ext cx="9144000" cy="9330944"/>
              <a:chOff x="0" y="-2472150"/>
              <a:chExt cx="9144000" cy="9330944"/>
            </a:xfrm>
          </p:grpSpPr>
          <p:grpSp>
            <p:nvGrpSpPr>
              <p:cNvPr id="81" name="Группа 80"/>
              <p:cNvGrpSpPr/>
              <p:nvPr/>
            </p:nvGrpSpPr>
            <p:grpSpPr>
              <a:xfrm>
                <a:off x="0" y="-2472150"/>
                <a:ext cx="9144000" cy="9330944"/>
                <a:chOff x="0" y="-2472150"/>
                <a:chExt cx="9144000" cy="9330944"/>
              </a:xfrm>
            </p:grpSpPr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>
                  <a:off x="0" y="62865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>
                  <a:off x="0" y="557214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>
                  <a:off x="0" y="48577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0" y="41433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/>
                <p:cNvCxnSpPr>
                  <a:endCxn id="4" idx="3"/>
                </p:cNvCxnSpPr>
                <p:nvPr/>
              </p:nvCxnSpPr>
              <p:spPr>
                <a:xfrm>
                  <a:off x="1400397" y="957644"/>
                  <a:ext cx="2342617" cy="3013317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>
                  <a:off x="0" y="27146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>
                  <a:off x="0" y="1928802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>
                  <a:off x="0" y="12858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>
                  <a:off x="0" y="5714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 rot="5400000">
                  <a:off x="47149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 rot="5400000">
                  <a:off x="4000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rot="5400000">
                  <a:off x="3286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rot="5400000">
                  <a:off x="2571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 rot="5400000">
                  <a:off x="185738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>
                  <a:endCxn id="4" idx="2"/>
                </p:cNvCxnSpPr>
                <p:nvPr/>
              </p:nvCxnSpPr>
              <p:spPr>
                <a:xfrm flipH="1">
                  <a:off x="3386724" y="-2472150"/>
                  <a:ext cx="2584880" cy="5661843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 rot="5400000">
                  <a:off x="4286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rot="5400000">
                  <a:off x="-285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rot="5400000">
                  <a:off x="-2501132" y="3429000"/>
                  <a:ext cx="6858794" cy="79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 rot="5400000">
                  <a:off x="-1714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 rot="5400000">
                  <a:off x="-1000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Рамка 81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885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4" name="Рисунок 83" descr="geom_nabor.png"/>
            <p:cNvPicPr>
              <a:picLocks noChangeAspect="1"/>
            </p:cNvPicPr>
            <p:nvPr/>
          </p:nvPicPr>
          <p:blipFill>
            <a:blip r:embed="rId2" cstate="print"/>
            <a:srcRect l="7088" b="6666"/>
            <a:stretch>
              <a:fillRect/>
            </a:stretch>
          </p:blipFill>
          <p:spPr>
            <a:xfrm>
              <a:off x="0" y="4705131"/>
              <a:ext cx="2015169" cy="21528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7" name="Заголовок 86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4BB2FF"/>
                </a:solidFill>
                <a:latin typeface="Nautilus Pompilius" pitchFamily="50" charset="-52"/>
              </a:rPr>
              <a:t>17 октября </a:t>
            </a:r>
            <a:br>
              <a:rPr lang="ru-RU" b="1" dirty="0" smtClean="0">
                <a:solidFill>
                  <a:srgbClr val="4BB2FF"/>
                </a:solidFill>
                <a:latin typeface="Nautilus Pompilius" pitchFamily="50" charset="-52"/>
              </a:rPr>
            </a:br>
            <a:r>
              <a:rPr lang="ru-RU" b="1" dirty="0" smtClean="0">
                <a:solidFill>
                  <a:srgbClr val="4BB2FF"/>
                </a:solidFill>
                <a:latin typeface="Nautilus Pompilius" pitchFamily="50" charset="-52"/>
              </a:rPr>
              <a:t>Классная работа</a:t>
            </a:r>
            <a:endParaRPr lang="ru-RU" b="1" dirty="0">
              <a:solidFill>
                <a:srgbClr val="4BB2FF"/>
              </a:solidFill>
              <a:latin typeface="Nautilus Pompilius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4373" y="1948388"/>
            <a:ext cx="1817978" cy="17224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5943470" y="1704629"/>
            <a:ext cx="2857521" cy="2192301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3386724" y="2084812"/>
            <a:ext cx="2432903" cy="2209761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>
            <a:off x="3346770" y="4783215"/>
            <a:ext cx="2774038" cy="1728192"/>
          </a:xfrm>
          <a:prstGeom prst="parallelogram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Группа 85"/>
          <p:cNvGrpSpPr/>
          <p:nvPr/>
        </p:nvGrpSpPr>
        <p:grpSpPr>
          <a:xfrm>
            <a:off x="0" y="-2472150"/>
            <a:ext cx="9144000" cy="9330944"/>
            <a:chOff x="0" y="-2472150"/>
            <a:chExt cx="9144000" cy="9330944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0" y="-2472150"/>
              <a:ext cx="9144000" cy="9330944"/>
              <a:chOff x="0" y="-2472150"/>
              <a:chExt cx="9144000" cy="9330944"/>
            </a:xfrm>
          </p:grpSpPr>
          <p:grpSp>
            <p:nvGrpSpPr>
              <p:cNvPr id="81" name="Группа 80"/>
              <p:cNvGrpSpPr/>
              <p:nvPr/>
            </p:nvGrpSpPr>
            <p:grpSpPr>
              <a:xfrm>
                <a:off x="0" y="-2472150"/>
                <a:ext cx="9144000" cy="9330944"/>
                <a:chOff x="0" y="-2472150"/>
                <a:chExt cx="9144000" cy="9330944"/>
              </a:xfrm>
            </p:grpSpPr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>
                  <a:off x="0" y="62865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>
                  <a:off x="0" y="557214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>
                  <a:off x="0" y="48577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0" y="41433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/>
                <p:cNvCxnSpPr>
                  <a:endCxn id="4" idx="3"/>
                </p:cNvCxnSpPr>
                <p:nvPr/>
              </p:nvCxnSpPr>
              <p:spPr>
                <a:xfrm>
                  <a:off x="1400397" y="957644"/>
                  <a:ext cx="2342617" cy="3013317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>
                  <a:off x="0" y="27146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>
                  <a:off x="0" y="1928802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>
                  <a:off x="0" y="12858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>
                  <a:off x="0" y="5714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 rot="5400000">
                  <a:off x="47149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 rot="5400000">
                  <a:off x="4000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rot="5400000">
                  <a:off x="3286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rot="5400000">
                  <a:off x="2571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 rot="5400000">
                  <a:off x="185738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>
                  <a:endCxn id="4" idx="2"/>
                </p:cNvCxnSpPr>
                <p:nvPr/>
              </p:nvCxnSpPr>
              <p:spPr>
                <a:xfrm flipH="1">
                  <a:off x="3386724" y="-2472150"/>
                  <a:ext cx="2584880" cy="5661843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 rot="5400000">
                  <a:off x="4286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rot="5400000">
                  <a:off x="-285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rot="5400000">
                  <a:off x="-2501132" y="3429000"/>
                  <a:ext cx="6858794" cy="79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 rot="5400000">
                  <a:off x="-1714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 rot="5400000">
                  <a:off x="-1000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Рамка 81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885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4" name="Рисунок 83" descr="geom_nabor.png"/>
            <p:cNvPicPr>
              <a:picLocks noChangeAspect="1"/>
            </p:cNvPicPr>
            <p:nvPr/>
          </p:nvPicPr>
          <p:blipFill>
            <a:blip r:embed="rId2" cstate="print"/>
            <a:srcRect l="7088" b="6666"/>
            <a:stretch>
              <a:fillRect/>
            </a:stretch>
          </p:blipFill>
          <p:spPr>
            <a:xfrm>
              <a:off x="0" y="4705131"/>
              <a:ext cx="2015169" cy="21528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7" name="Заголовок 86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4BB2FF"/>
                </a:solidFill>
                <a:latin typeface="Nautilus Pompilius" pitchFamily="50" charset="-52"/>
              </a:rPr>
              <a:t>17 октября </a:t>
            </a:r>
            <a:br>
              <a:rPr lang="ru-RU" b="1" dirty="0" smtClean="0">
                <a:solidFill>
                  <a:srgbClr val="4BB2FF"/>
                </a:solidFill>
                <a:latin typeface="Nautilus Pompilius" pitchFamily="50" charset="-52"/>
              </a:rPr>
            </a:br>
            <a:r>
              <a:rPr lang="ru-RU" b="1" dirty="0" smtClean="0">
                <a:solidFill>
                  <a:srgbClr val="4BB2FF"/>
                </a:solidFill>
                <a:latin typeface="Nautilus Pompilius" pitchFamily="50" charset="-52"/>
              </a:rPr>
              <a:t>Классная работа</a:t>
            </a:r>
            <a:endParaRPr lang="ru-RU" b="1" dirty="0">
              <a:solidFill>
                <a:srgbClr val="4BB2FF"/>
              </a:solidFill>
              <a:latin typeface="Nautilus Pompilius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4373" y="1948388"/>
            <a:ext cx="1817978" cy="17224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5943470" y="1704629"/>
            <a:ext cx="2857521" cy="2192301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3386724" y="2084812"/>
            <a:ext cx="2432903" cy="2209761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>
            <a:off x="3346770" y="4783215"/>
            <a:ext cx="2774038" cy="1728192"/>
          </a:xfrm>
          <a:prstGeom prst="parallelogram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36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grpSp>
          <p:nvGrpSpPr>
            <p:cNvPr id="2" name="Группа 82"/>
            <p:cNvGrpSpPr/>
            <p:nvPr/>
          </p:nvGrpSpPr>
          <p:grpSpPr>
            <a:xfrm>
              <a:off x="0" y="0"/>
              <a:ext cx="9144000" cy="6858794"/>
              <a:chOff x="0" y="0"/>
              <a:chExt cx="9144000" cy="6858794"/>
            </a:xfrm>
          </p:grpSpPr>
          <p:grpSp>
            <p:nvGrpSpPr>
              <p:cNvPr id="3" name="Группа 80"/>
              <p:cNvGrpSpPr/>
              <p:nvPr/>
            </p:nvGrpSpPr>
            <p:grpSpPr>
              <a:xfrm>
                <a:off x="0" y="0"/>
                <a:ext cx="9144000" cy="6858794"/>
                <a:chOff x="0" y="0"/>
                <a:chExt cx="9144000" cy="6858794"/>
              </a:xfrm>
            </p:grpSpPr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>
                  <a:off x="0" y="62865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>
                  <a:off x="0" y="557214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>
                  <a:off x="0" y="48577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0" y="41433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 rot="10800000" flipH="1">
                  <a:off x="0" y="342900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>
                  <a:off x="0" y="271462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>
                  <a:off x="0" y="1928802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>
                  <a:off x="0" y="128586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>
                  <a:off x="0" y="571480"/>
                  <a:ext cx="9144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 rot="5400000">
                  <a:off x="47149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 rot="5400000">
                  <a:off x="4000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rot="5400000">
                  <a:off x="3286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rot="5400000">
                  <a:off x="2571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 rot="5400000">
                  <a:off x="185738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rot="16200000" flipH="1">
                  <a:off x="114300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 rot="5400000">
                  <a:off x="4286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rot="5400000">
                  <a:off x="-28576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rot="5400000">
                  <a:off x="-2501132" y="3429000"/>
                  <a:ext cx="6858794" cy="79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 rot="5400000">
                  <a:off x="-171452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 rot="5400000">
                  <a:off x="-1000140" y="3429000"/>
                  <a:ext cx="6858000" cy="158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Рамка 81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885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5" name="Рисунок 24" descr="kolk_i_schety.png"/>
            <p:cNvPicPr>
              <a:picLocks noChangeAspect="1"/>
            </p:cNvPicPr>
            <p:nvPr/>
          </p:nvPicPr>
          <p:blipFill>
            <a:blip r:embed="rId2" cstate="print"/>
            <a:srcRect r="6503" b="8055"/>
            <a:stretch>
              <a:fillRect/>
            </a:stretch>
          </p:blipFill>
          <p:spPr>
            <a:xfrm>
              <a:off x="0" y="4839135"/>
              <a:ext cx="1857420" cy="20188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8074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Работа в группах</a:t>
            </a:r>
            <a:endParaRPr lang="ru-RU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026556"/>
            <a:ext cx="8229600" cy="520274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Слушай, что говорят другие.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Делай выводы об услышанном, задавай вопросы.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спокойно 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ясно, только по делу.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Анализируй свою деятельность, вовремя корректируй недостатки.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Помогай товарищам, если они об этом просят.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Точно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выполняй возложенную на тебя роль.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-685764" y="0"/>
            <a:ext cx="9829764" cy="6858794"/>
            <a:chOff x="-685764" y="0"/>
            <a:chExt cx="9829764" cy="6858794"/>
          </a:xfrm>
        </p:grpSpPr>
        <p:grpSp>
          <p:nvGrpSpPr>
            <p:cNvPr id="3" name="Группа 80"/>
            <p:cNvGrpSpPr/>
            <p:nvPr/>
          </p:nvGrpSpPr>
          <p:grpSpPr>
            <a:xfrm>
              <a:off x="-685764" y="0"/>
              <a:ext cx="9829764" cy="6858794"/>
              <a:chOff x="-685764" y="0"/>
              <a:chExt cx="9829764" cy="6858794"/>
            </a:xfrm>
          </p:grpSpPr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0" y="628652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0" y="557214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0" y="485776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0" y="414338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>
                <a:endCxn id="4" idx="3"/>
              </p:cNvCxnSpPr>
              <p:nvPr/>
            </p:nvCxnSpPr>
            <p:spPr>
              <a:xfrm>
                <a:off x="-685764" y="4245859"/>
                <a:ext cx="6818273" cy="708285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0" y="271462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0" y="1928802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0" y="128586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>
                <a:off x="0" y="57148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 rot="5400000">
                <a:off x="471490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rot="5400000">
                <a:off x="40005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 rot="5400000">
                <a:off x="328614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rot="5400000">
                <a:off x="257176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 rot="5400000">
                <a:off x="185738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>
                <a:endCxn id="4" idx="2"/>
              </p:cNvCxnSpPr>
              <p:nvPr/>
            </p:nvCxnSpPr>
            <p:spPr>
              <a:xfrm>
                <a:off x="3885442" y="816065"/>
                <a:ext cx="719118" cy="5648052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4286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-28576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>
                <a:off x="-2501132" y="3429000"/>
                <a:ext cx="6858794" cy="794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5400000">
                <a:off x="-17145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>
                <a:off x="-100014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Рамка 8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885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2" name="Заголовок 31"/>
          <p:cNvSpPr>
            <a:spLocks noGrp="1"/>
          </p:cNvSpPr>
          <p:nvPr>
            <p:ph type="title"/>
          </p:nvPr>
        </p:nvSpPr>
        <p:spPr>
          <a:xfrm>
            <a:off x="457200" y="292899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Числовое выражение 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6406" y="209561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30 см + 30см + 30см + 30см= 120 см</a:t>
            </a: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76610" y="3444170"/>
            <a:ext cx="3055899" cy="3019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-685764" y="0"/>
            <a:ext cx="9829764" cy="6858794"/>
            <a:chOff x="-685764" y="0"/>
            <a:chExt cx="9829764" cy="6858794"/>
          </a:xfrm>
        </p:grpSpPr>
        <p:grpSp>
          <p:nvGrpSpPr>
            <p:cNvPr id="3" name="Группа 80"/>
            <p:cNvGrpSpPr/>
            <p:nvPr/>
          </p:nvGrpSpPr>
          <p:grpSpPr>
            <a:xfrm>
              <a:off x="-685764" y="0"/>
              <a:ext cx="9829764" cy="6858794"/>
              <a:chOff x="-685764" y="0"/>
              <a:chExt cx="9829764" cy="6858794"/>
            </a:xfrm>
          </p:grpSpPr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0" y="628652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0" y="557214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0" y="485776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0" y="414338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>
                <a:off x="-685764" y="4245859"/>
                <a:ext cx="6818273" cy="708285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0" y="271462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0" y="1928802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0" y="128586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>
                <a:off x="0" y="57148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 rot="5400000">
                <a:off x="471490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rot="5400000">
                <a:off x="40005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 rot="5400000">
                <a:off x="328614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rot="5400000">
                <a:off x="257176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 rot="5400000">
                <a:off x="185738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3885442" y="816065"/>
                <a:ext cx="719118" cy="5648052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4286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-28576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>
                <a:off x="-2501132" y="3429000"/>
                <a:ext cx="6858794" cy="794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5400000">
                <a:off x="-17145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>
                <a:off x="-100014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Рамка 8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885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2" name="Заголовок 31"/>
          <p:cNvSpPr>
            <a:spLocks noGrp="1"/>
          </p:cNvSpPr>
          <p:nvPr>
            <p:ph type="title"/>
          </p:nvPr>
        </p:nvSpPr>
        <p:spPr>
          <a:xfrm>
            <a:off x="198804" y="211431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Ребус</a:t>
            </a:r>
            <a:endParaRPr lang="ru-RU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1" y="2342003"/>
            <a:ext cx="7816844" cy="305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3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-685764" y="-794"/>
            <a:ext cx="9829764" cy="6858794"/>
            <a:chOff x="-685764" y="0"/>
            <a:chExt cx="9829764" cy="6858794"/>
          </a:xfrm>
        </p:grpSpPr>
        <p:grpSp>
          <p:nvGrpSpPr>
            <p:cNvPr id="3" name="Группа 80"/>
            <p:cNvGrpSpPr/>
            <p:nvPr/>
          </p:nvGrpSpPr>
          <p:grpSpPr>
            <a:xfrm>
              <a:off x="-685764" y="0"/>
              <a:ext cx="9829764" cy="6858794"/>
              <a:chOff x="-685764" y="0"/>
              <a:chExt cx="9829764" cy="6858794"/>
            </a:xfrm>
          </p:grpSpPr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0" y="628652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0" y="557214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0" y="485776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0" y="414338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>
                <a:off x="-685764" y="4245859"/>
                <a:ext cx="6818273" cy="708285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0" y="271462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0" y="1928802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0" y="128586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>
                <a:off x="0" y="57148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 rot="5400000">
                <a:off x="471490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rot="5400000">
                <a:off x="40005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 rot="5400000">
                <a:off x="328614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rot="5400000">
                <a:off x="257176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 rot="5400000">
                <a:off x="185738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3885442" y="816065"/>
                <a:ext cx="719118" cy="5648052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4286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-28576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>
                <a:off x="-2501132" y="3429000"/>
                <a:ext cx="6858794" cy="794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5400000">
                <a:off x="-17145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>
                <a:off x="-100014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Рамка 8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885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2" name="Заголовок 3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72221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ЗАПОМНИ!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7800" y="369758"/>
            <a:ext cx="2610900" cy="2610900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29100" y="298065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ПЕРИМЕТР</a:t>
            </a:r>
            <a:r>
              <a:rPr lang="ru-RU" sz="4800" b="1" dirty="0" smtClean="0"/>
              <a:t>- </a:t>
            </a:r>
            <a:r>
              <a:rPr lang="ru-RU" sz="4800" b="1" dirty="0" smtClean="0">
                <a:solidFill>
                  <a:srgbClr val="0070C0"/>
                </a:solidFill>
              </a:rPr>
              <a:t>сумма длин всех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 сторон многоугольника. 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-685764" y="-794"/>
            <a:ext cx="9829764" cy="6858794"/>
            <a:chOff x="-685764" y="0"/>
            <a:chExt cx="9829764" cy="6858794"/>
          </a:xfrm>
        </p:grpSpPr>
        <p:grpSp>
          <p:nvGrpSpPr>
            <p:cNvPr id="3" name="Группа 80"/>
            <p:cNvGrpSpPr/>
            <p:nvPr/>
          </p:nvGrpSpPr>
          <p:grpSpPr>
            <a:xfrm>
              <a:off x="-685764" y="0"/>
              <a:ext cx="9829764" cy="6858794"/>
              <a:chOff x="-685764" y="0"/>
              <a:chExt cx="9829764" cy="6858794"/>
            </a:xfrm>
          </p:grpSpPr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0" y="628652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0" y="557214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0" y="485776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0" y="414338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>
                <a:off x="-685764" y="4245859"/>
                <a:ext cx="6818273" cy="708285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0" y="271462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0" y="1928802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0" y="128586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>
                <a:off x="0" y="57148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 rot="5400000">
                <a:off x="471490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rot="5400000">
                <a:off x="40005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 rot="5400000">
                <a:off x="328614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rot="5400000">
                <a:off x="257176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 rot="5400000">
                <a:off x="185738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3885442" y="816065"/>
                <a:ext cx="719118" cy="5648052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4286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-28576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>
                <a:off x="-2501132" y="3429000"/>
                <a:ext cx="6858794" cy="794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5400000">
                <a:off x="-17145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>
                <a:off x="-100014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Рамка 8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885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2" name="Заголовок 3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72221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ЗАПОМНИ!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7800" y="369758"/>
            <a:ext cx="2610900" cy="26109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9539" y="688987"/>
            <a:ext cx="8229600" cy="542073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0070C0"/>
                </a:solidFill>
              </a:rPr>
              <a:t>P</a:t>
            </a:r>
            <a:r>
              <a:rPr lang="ru-RU" sz="5400" b="1" dirty="0" smtClean="0">
                <a:solidFill>
                  <a:srgbClr val="0070C0"/>
                </a:solidFill>
              </a:rPr>
              <a:t>- периметр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0070C0"/>
                </a:solidFill>
              </a:rPr>
              <a:t>4 см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rgbClr val="0070C0"/>
                </a:solidFill>
              </a:rPr>
              <a:t>  2 см</a:t>
            </a:r>
          </a:p>
          <a:p>
            <a:pPr marL="0" indent="0">
              <a:buNone/>
            </a:pPr>
            <a:endParaRPr lang="ru-RU" sz="5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43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4800" b="1" dirty="0" smtClean="0">
                <a:solidFill>
                  <a:srgbClr val="0070C0"/>
                </a:solidFill>
              </a:rPr>
              <a:t>P</a:t>
            </a:r>
            <a:r>
              <a:rPr lang="ru-RU" sz="4800" b="1" dirty="0" smtClean="0">
                <a:solidFill>
                  <a:srgbClr val="0070C0"/>
                </a:solidFill>
              </a:rPr>
              <a:t>= 4 см + 2 см+ 4 см+ 2 см= 12см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3075778"/>
            <a:ext cx="3585613" cy="176735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3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-769494" y="0"/>
            <a:ext cx="9913494" cy="6858794"/>
            <a:chOff x="-769494" y="0"/>
            <a:chExt cx="9913494" cy="6858794"/>
          </a:xfrm>
        </p:grpSpPr>
        <p:grpSp>
          <p:nvGrpSpPr>
            <p:cNvPr id="3" name="Группа 80"/>
            <p:cNvGrpSpPr/>
            <p:nvPr/>
          </p:nvGrpSpPr>
          <p:grpSpPr>
            <a:xfrm>
              <a:off x="-769494" y="0"/>
              <a:ext cx="9913494" cy="6858794"/>
              <a:chOff x="-769494" y="0"/>
              <a:chExt cx="9913494" cy="6858794"/>
            </a:xfrm>
          </p:grpSpPr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0" y="628652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0" y="557214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0" y="485776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0" y="414338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>
                <a:endCxn id="4" idx="3"/>
              </p:cNvCxnSpPr>
              <p:nvPr/>
            </p:nvCxnSpPr>
            <p:spPr>
              <a:xfrm>
                <a:off x="-769494" y="4433636"/>
                <a:ext cx="6818273" cy="708285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0" y="271462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0" y="1928802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0" y="128586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>
                <a:off x="0" y="571480"/>
                <a:ext cx="9144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 rot="5400000">
                <a:off x="471490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rot="5400000">
                <a:off x="40005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 rot="5400000">
                <a:off x="328614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rot="5400000">
                <a:off x="257176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 rot="5400000">
                <a:off x="185738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>
                <a:endCxn id="4" idx="2"/>
              </p:cNvCxnSpPr>
              <p:nvPr/>
            </p:nvCxnSpPr>
            <p:spPr>
              <a:xfrm>
                <a:off x="3801712" y="1003842"/>
                <a:ext cx="719118" cy="5648052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4286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-28576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>
                <a:off x="-2501132" y="3429000"/>
                <a:ext cx="6858794" cy="794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5400000">
                <a:off x="-171452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>
                <a:off x="-1000140" y="3429000"/>
                <a:ext cx="6858000" cy="1588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Рамка 8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885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2" name="Заголовок 31"/>
          <p:cNvSpPr>
            <a:spLocks noGrp="1"/>
          </p:cNvSpPr>
          <p:nvPr>
            <p:ph type="title"/>
          </p:nvPr>
        </p:nvSpPr>
        <p:spPr>
          <a:xfrm>
            <a:off x="457200" y="292899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Числовое выражение 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6406" y="209561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70C0"/>
                </a:solidFill>
              </a:rPr>
              <a:t>P= </a:t>
            </a:r>
            <a:r>
              <a:rPr lang="ru-RU" sz="4400" b="1" dirty="0" smtClean="0">
                <a:solidFill>
                  <a:srgbClr val="0070C0"/>
                </a:solidFill>
              </a:rPr>
              <a:t>30 см + 30см + 30см + 30см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ru-RU" sz="4400" b="1" dirty="0" smtClean="0">
                <a:solidFill>
                  <a:srgbClr val="0070C0"/>
                </a:solidFill>
              </a:rPr>
              <a:t>= 120 см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92880" y="3631947"/>
            <a:ext cx="3055899" cy="301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5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f4bb4521e57a1212e5cb32fe7014756cc264b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161</Words>
  <Application>Microsoft Office PowerPoint</Application>
  <PresentationFormat>Экран (4:3)</PresentationFormat>
  <Paragraphs>39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Nautilus Pompilius</vt:lpstr>
      <vt:lpstr>Times New Roman</vt:lpstr>
      <vt:lpstr>Тема Office</vt:lpstr>
      <vt:lpstr>Урок математики  во 2 классе</vt:lpstr>
      <vt:lpstr>17 октября  Классная работа</vt:lpstr>
      <vt:lpstr>17 октября  Классная работа</vt:lpstr>
      <vt:lpstr>Работа в группах</vt:lpstr>
      <vt:lpstr>Числовое выражение </vt:lpstr>
      <vt:lpstr>Ребус</vt:lpstr>
      <vt:lpstr>ЗАПОМНИ!</vt:lpstr>
      <vt:lpstr>ЗАПОМНИ!</vt:lpstr>
      <vt:lpstr>Числовое выражение </vt:lpstr>
      <vt:lpstr>Презентация PowerPoint</vt:lpstr>
      <vt:lpstr>Задание от Гуглика</vt:lpstr>
      <vt:lpstr>РЕФЛЕКСИЯ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Клетка Цифры Математика</dc:title>
  <dc:subject>Шаблон</dc:subject>
  <dc:creator>Питинёва Антонина Алексеевна</dc:creator>
  <cp:keywords>шаблон математика клетка цифры</cp:keywords>
  <cp:lastModifiedBy>XE</cp:lastModifiedBy>
  <cp:revision>83</cp:revision>
  <dcterms:created xsi:type="dcterms:W3CDTF">2014-01-24T14:26:17Z</dcterms:created>
  <dcterms:modified xsi:type="dcterms:W3CDTF">2021-08-23T05:26:57Z</dcterms:modified>
</cp:coreProperties>
</file>