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56" r:id="rId5"/>
    <p:sldId id="270" r:id="rId6"/>
    <p:sldId id="264" r:id="rId7"/>
    <p:sldId id="259" r:id="rId8"/>
    <p:sldId id="263" r:id="rId9"/>
    <p:sldId id="267" r:id="rId10"/>
    <p:sldId id="268" r:id="rId11"/>
    <p:sldId id="272" r:id="rId12"/>
    <p:sldId id="271" r:id="rId13"/>
    <p:sldId id="273" r:id="rId14"/>
    <p:sldId id="274" r:id="rId15"/>
    <p:sldId id="277" r:id="rId16"/>
    <p:sldId id="278" r:id="rId17"/>
    <p:sldId id="269" r:id="rId18"/>
    <p:sldId id="279" r:id="rId19"/>
    <p:sldId id="282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image" Target="../media/image141.png"/><Relationship Id="rId6" Type="http://schemas.openxmlformats.org/officeDocument/2006/relationships/image" Target="../media/image191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BC940-3794-4417-B5A7-B463D24E595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F915C-2B9C-418A-A07E-EC972A2C6A50}">
      <dgm:prSet phldrT="[Текст]" custT="1"/>
      <dgm:spPr/>
      <dgm:t>
        <a:bodyPr/>
        <a:lstStyle/>
        <a:p>
          <a:r>
            <a:rPr lang="ru-RU" sz="2200" b="1" dirty="0" smtClean="0"/>
            <a:t>РАСШИРЕНИЕ ГЕОГРАФИИ ТЕРРОРИЗМА</a:t>
          </a:r>
          <a:endParaRPr lang="ru-RU" sz="2200" b="1" dirty="0"/>
        </a:p>
      </dgm:t>
    </dgm:pt>
    <dgm:pt modelId="{B6905E3A-4164-4A15-AD46-ED338402726C}" type="parTrans" cxnId="{FDC523BB-0647-44F2-B562-8649594EF3A8}">
      <dgm:prSet/>
      <dgm:spPr/>
      <dgm:t>
        <a:bodyPr/>
        <a:lstStyle/>
        <a:p>
          <a:endParaRPr lang="ru-RU"/>
        </a:p>
      </dgm:t>
    </dgm:pt>
    <dgm:pt modelId="{606D3C81-65F6-47DA-A663-C0A4FCCC0B92}" type="sibTrans" cxnId="{FDC523BB-0647-44F2-B562-8649594EF3A8}">
      <dgm:prSet/>
      <dgm:spPr/>
      <dgm:t>
        <a:bodyPr/>
        <a:lstStyle/>
        <a:p>
          <a:endParaRPr lang="ru-RU"/>
        </a:p>
      </dgm:t>
    </dgm:pt>
    <dgm:pt modelId="{AC839361-885C-4B31-A580-65512814FB14}">
      <dgm:prSet phldrT="[Текст]" custT="1"/>
      <dgm:spPr/>
      <dgm:t>
        <a:bodyPr/>
        <a:lstStyle/>
        <a:p>
          <a:r>
            <a:rPr lang="ru-RU" sz="2000" b="1" dirty="0" smtClean="0"/>
            <a:t>ВЗАИМОСВЯЗЬ И ПЕРЕПЛЕТЕНИЕ  ФАКТОРОВ ВНУТРЕННИХ И ВНЕШНИХ, СОЦИАЛЬНЫХ, ПОЛИТИЧЕСКИХ, ЭКОНОМИЧЕСКИХ…</a:t>
          </a:r>
          <a:endParaRPr lang="ru-RU" sz="2000" b="1" dirty="0"/>
        </a:p>
      </dgm:t>
    </dgm:pt>
    <dgm:pt modelId="{DACBD3F2-773D-4FFA-8816-20B6B68A12F8}" type="parTrans" cxnId="{CCFDE56D-73C9-49F9-8C49-210746CBCC1E}">
      <dgm:prSet/>
      <dgm:spPr/>
      <dgm:t>
        <a:bodyPr/>
        <a:lstStyle/>
        <a:p>
          <a:endParaRPr lang="ru-RU"/>
        </a:p>
      </dgm:t>
    </dgm:pt>
    <dgm:pt modelId="{DD44BCA3-FB9F-4101-AFB1-1FDEF2FDFBFD}" type="sibTrans" cxnId="{CCFDE56D-73C9-49F9-8C49-210746CBCC1E}">
      <dgm:prSet/>
      <dgm:spPr/>
      <dgm:t>
        <a:bodyPr/>
        <a:lstStyle/>
        <a:p>
          <a:endParaRPr lang="ru-RU"/>
        </a:p>
      </dgm:t>
    </dgm:pt>
    <dgm:pt modelId="{6F5889AC-100F-4532-969D-023C2ED676E3}">
      <dgm:prSet phldrT="[Текст]"/>
      <dgm:spPr/>
      <dgm:t>
        <a:bodyPr/>
        <a:lstStyle/>
        <a:p>
          <a:r>
            <a:rPr lang="ru-RU" b="1" dirty="0" smtClean="0"/>
            <a:t>УСИЛЕНИЕ НЕРАВНОМЕРНОСТИ РАЗВИТИЯ СТРАН</a:t>
          </a:r>
          <a:endParaRPr lang="ru-RU" b="1" dirty="0"/>
        </a:p>
      </dgm:t>
    </dgm:pt>
    <dgm:pt modelId="{335908A7-C559-49CB-9264-ADB8A7C41D1C}" type="parTrans" cxnId="{0FA06C47-DB55-49A8-9A3D-AE1A8F6D31EA}">
      <dgm:prSet/>
      <dgm:spPr/>
      <dgm:t>
        <a:bodyPr/>
        <a:lstStyle/>
        <a:p>
          <a:endParaRPr lang="ru-RU"/>
        </a:p>
      </dgm:t>
    </dgm:pt>
    <dgm:pt modelId="{3B7A8878-9365-4A5F-B41B-E383EA36868F}" type="sibTrans" cxnId="{0FA06C47-DB55-49A8-9A3D-AE1A8F6D31EA}">
      <dgm:prSet/>
      <dgm:spPr/>
      <dgm:t>
        <a:bodyPr/>
        <a:lstStyle/>
        <a:p>
          <a:endParaRPr lang="ru-RU"/>
        </a:p>
      </dgm:t>
    </dgm:pt>
    <dgm:pt modelId="{F9EB42D6-D01C-4EDC-ABF1-7BDF6356589A}">
      <dgm:prSet/>
      <dgm:spPr/>
      <dgm:t>
        <a:bodyPr/>
        <a:lstStyle/>
        <a:p>
          <a:r>
            <a:rPr lang="ru-RU" b="1" dirty="0" smtClean="0"/>
            <a:t>УЯЗВИМОСТЬ СОВРЕМЕННЫХ ТЕХНОЛОГИЙ, ИНФРАСТРУКТУРЫ</a:t>
          </a:r>
          <a:endParaRPr lang="ru-RU" b="1" dirty="0"/>
        </a:p>
      </dgm:t>
    </dgm:pt>
    <dgm:pt modelId="{96D20BC0-84F3-4D6D-BA81-7D84A53918FB}" type="parTrans" cxnId="{13B258F7-08EB-4250-BD1A-9418D945CE2F}">
      <dgm:prSet/>
      <dgm:spPr/>
      <dgm:t>
        <a:bodyPr/>
        <a:lstStyle/>
        <a:p>
          <a:endParaRPr lang="ru-RU"/>
        </a:p>
      </dgm:t>
    </dgm:pt>
    <dgm:pt modelId="{AA38C13D-1C78-43F0-AA88-88812C4A2790}" type="sibTrans" cxnId="{13B258F7-08EB-4250-BD1A-9418D945CE2F}">
      <dgm:prSet/>
      <dgm:spPr/>
      <dgm:t>
        <a:bodyPr/>
        <a:lstStyle/>
        <a:p>
          <a:endParaRPr lang="ru-RU"/>
        </a:p>
      </dgm:t>
    </dgm:pt>
    <dgm:pt modelId="{47C9B87B-B86F-4AD2-9533-37DD2B9311EE}">
      <dgm:prSet/>
      <dgm:spPr/>
      <dgm:t>
        <a:bodyPr/>
        <a:lstStyle/>
        <a:p>
          <a:r>
            <a:rPr lang="ru-RU" b="1" dirty="0" smtClean="0"/>
            <a:t>ИСПОЛЬЗОВАНИЕ ДОСТИЖЕНИЙ НАУЧНО-ТЕХНИЧЕСКОГО ПРОГРЕССА</a:t>
          </a:r>
          <a:endParaRPr lang="ru-RU" b="1" dirty="0"/>
        </a:p>
      </dgm:t>
    </dgm:pt>
    <dgm:pt modelId="{092BB39B-640C-4660-AF76-648898957749}" type="parTrans" cxnId="{143FEC2F-9493-43AF-8E78-9FA48E16E01E}">
      <dgm:prSet/>
      <dgm:spPr/>
      <dgm:t>
        <a:bodyPr/>
        <a:lstStyle/>
        <a:p>
          <a:endParaRPr lang="ru-RU"/>
        </a:p>
      </dgm:t>
    </dgm:pt>
    <dgm:pt modelId="{494EC7C6-115D-4657-8D54-E2A126BCDC59}" type="sibTrans" cxnId="{143FEC2F-9493-43AF-8E78-9FA48E16E01E}">
      <dgm:prSet/>
      <dgm:spPr/>
      <dgm:t>
        <a:bodyPr/>
        <a:lstStyle/>
        <a:p>
          <a:endParaRPr lang="ru-RU"/>
        </a:p>
      </dgm:t>
    </dgm:pt>
    <dgm:pt modelId="{657AE7C9-E5B2-4128-A577-2824BDE9D058}">
      <dgm:prSet/>
      <dgm:spPr/>
      <dgm:t>
        <a:bodyPr/>
        <a:lstStyle/>
        <a:p>
          <a:r>
            <a:rPr lang="ru-RU" b="1" dirty="0" smtClean="0"/>
            <a:t>КОНФЛИКТ ЦЕННОСТЕЙ</a:t>
          </a:r>
          <a:endParaRPr lang="ru-RU" b="1" dirty="0"/>
        </a:p>
      </dgm:t>
    </dgm:pt>
    <dgm:pt modelId="{9DF55FF8-0A15-442C-BC98-732BDCE46807}" type="parTrans" cxnId="{1525177C-343F-4646-B019-21C34575EA6F}">
      <dgm:prSet/>
      <dgm:spPr/>
    </dgm:pt>
    <dgm:pt modelId="{1BFB7BD1-C9E1-45D8-94A7-B1C7D1FFF43F}" type="sibTrans" cxnId="{1525177C-343F-4646-B019-21C34575EA6F}">
      <dgm:prSet/>
      <dgm:spPr/>
    </dgm:pt>
    <dgm:pt modelId="{F2E3E6A0-29E6-4115-B039-8685DC858799}" type="pres">
      <dgm:prSet presAssocID="{222BC940-3794-4417-B5A7-B463D24E59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BF69C-5D3F-476E-8023-79D058F21096}" type="pres">
      <dgm:prSet presAssocID="{269F915C-2B9C-418A-A07E-EC972A2C6A50}" presName="comp" presStyleCnt="0"/>
      <dgm:spPr/>
    </dgm:pt>
    <dgm:pt modelId="{82C151A4-C6C8-48DD-A4A2-BDC26BAD52D0}" type="pres">
      <dgm:prSet presAssocID="{269F915C-2B9C-418A-A07E-EC972A2C6A50}" presName="box" presStyleLbl="node1" presStyleIdx="0" presStyleCnt="6"/>
      <dgm:spPr/>
      <dgm:t>
        <a:bodyPr/>
        <a:lstStyle/>
        <a:p>
          <a:endParaRPr lang="ru-RU"/>
        </a:p>
      </dgm:t>
    </dgm:pt>
    <dgm:pt modelId="{FFC2446A-DC02-444A-B0DF-25D2A711F91A}" type="pres">
      <dgm:prSet presAssocID="{269F915C-2B9C-418A-A07E-EC972A2C6A50}" presName="img" presStyleLbl="fgImgPlace1" presStyleIdx="0" presStyleCnt="6" custScaleX="781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414161-BBB2-4506-9593-5857662723CD}" type="pres">
      <dgm:prSet presAssocID="{269F915C-2B9C-418A-A07E-EC972A2C6A5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C76A2-6354-4201-9087-B84F09824AED}" type="pres">
      <dgm:prSet presAssocID="{606D3C81-65F6-47DA-A663-C0A4FCCC0B92}" presName="spacer" presStyleCnt="0"/>
      <dgm:spPr/>
    </dgm:pt>
    <dgm:pt modelId="{E5A755FC-8833-4660-B543-B5FFA18A36EE}" type="pres">
      <dgm:prSet presAssocID="{AC839361-885C-4B31-A580-65512814FB14}" presName="comp" presStyleCnt="0"/>
      <dgm:spPr/>
    </dgm:pt>
    <dgm:pt modelId="{7C83E7D2-7F2C-4C79-8EE8-8C0DA951677A}" type="pres">
      <dgm:prSet presAssocID="{AC839361-885C-4B31-A580-65512814FB14}" presName="box" presStyleLbl="node1" presStyleIdx="1" presStyleCnt="6"/>
      <dgm:spPr/>
      <dgm:t>
        <a:bodyPr/>
        <a:lstStyle/>
        <a:p>
          <a:endParaRPr lang="ru-RU"/>
        </a:p>
      </dgm:t>
    </dgm:pt>
    <dgm:pt modelId="{32FD60F2-4E83-4DD5-913A-C11AF4223DE2}" type="pres">
      <dgm:prSet presAssocID="{AC839361-885C-4B31-A580-65512814FB14}" presName="img" presStyleLbl="fgImgPlace1" presStyleIdx="1" presStyleCnt="6" custScaleX="781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E2E163-4F40-47FE-A18E-4F2E1BCA67B8}" type="pres">
      <dgm:prSet presAssocID="{AC839361-885C-4B31-A580-65512814FB1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6A264-EC4C-4EF4-8337-61DF1585F9DE}" type="pres">
      <dgm:prSet presAssocID="{DD44BCA3-FB9F-4101-AFB1-1FDEF2FDFBFD}" presName="spacer" presStyleCnt="0"/>
      <dgm:spPr/>
    </dgm:pt>
    <dgm:pt modelId="{81C51048-4DF7-4766-8E44-6C643A39AD6B}" type="pres">
      <dgm:prSet presAssocID="{6F5889AC-100F-4532-969D-023C2ED676E3}" presName="comp" presStyleCnt="0"/>
      <dgm:spPr/>
    </dgm:pt>
    <dgm:pt modelId="{922E8A78-BD4E-4FA4-8C37-CB3C0C8174F7}" type="pres">
      <dgm:prSet presAssocID="{6F5889AC-100F-4532-969D-023C2ED676E3}" presName="box" presStyleLbl="node1" presStyleIdx="2" presStyleCnt="6"/>
      <dgm:spPr/>
      <dgm:t>
        <a:bodyPr/>
        <a:lstStyle/>
        <a:p>
          <a:endParaRPr lang="ru-RU"/>
        </a:p>
      </dgm:t>
    </dgm:pt>
    <dgm:pt modelId="{75C800A1-CC3B-46CA-A1C0-1B85530C9C71}" type="pres">
      <dgm:prSet presAssocID="{6F5889AC-100F-4532-969D-023C2ED676E3}" presName="img" presStyleLbl="fgImgPlace1" presStyleIdx="2" presStyleCnt="6" custScaleX="781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6AF924F-2B81-4DBB-85E0-868E4F49BCCC}" type="pres">
      <dgm:prSet presAssocID="{6F5889AC-100F-4532-969D-023C2ED676E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4611C-F595-46D1-8EF9-C741E9AC6399}" type="pres">
      <dgm:prSet presAssocID="{3B7A8878-9365-4A5F-B41B-E383EA36868F}" presName="spacer" presStyleCnt="0"/>
      <dgm:spPr/>
    </dgm:pt>
    <dgm:pt modelId="{E638D87D-A2EB-4DEC-8E49-E8750F54F9AD}" type="pres">
      <dgm:prSet presAssocID="{F9EB42D6-D01C-4EDC-ABF1-7BDF6356589A}" presName="comp" presStyleCnt="0"/>
      <dgm:spPr/>
    </dgm:pt>
    <dgm:pt modelId="{22B7EDBC-6013-429F-9D35-B910CEBF6275}" type="pres">
      <dgm:prSet presAssocID="{F9EB42D6-D01C-4EDC-ABF1-7BDF6356589A}" presName="box" presStyleLbl="node1" presStyleIdx="3" presStyleCnt="6"/>
      <dgm:spPr/>
      <dgm:t>
        <a:bodyPr/>
        <a:lstStyle/>
        <a:p>
          <a:endParaRPr lang="ru-RU"/>
        </a:p>
      </dgm:t>
    </dgm:pt>
    <dgm:pt modelId="{C62EBB1E-96DF-4156-8D27-FCBDEA05FA83}" type="pres">
      <dgm:prSet presAssocID="{F9EB42D6-D01C-4EDC-ABF1-7BDF6356589A}" presName="img" presStyleLbl="fgImgPlace1" presStyleIdx="3" presStyleCnt="6" custScaleX="781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D6A1DB4-00BF-4D40-9F94-B9B1CF360611}" type="pres">
      <dgm:prSet presAssocID="{F9EB42D6-D01C-4EDC-ABF1-7BDF6356589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BA45B-7650-4437-80CC-2DC208547BBD}" type="pres">
      <dgm:prSet presAssocID="{AA38C13D-1C78-43F0-AA88-88812C4A2790}" presName="spacer" presStyleCnt="0"/>
      <dgm:spPr/>
    </dgm:pt>
    <dgm:pt modelId="{AB733988-8440-4ED4-B671-ABC2B3752D47}" type="pres">
      <dgm:prSet presAssocID="{47C9B87B-B86F-4AD2-9533-37DD2B9311EE}" presName="comp" presStyleCnt="0"/>
      <dgm:spPr/>
    </dgm:pt>
    <dgm:pt modelId="{C684ECBE-1C79-4D67-8E2B-EEB68B4B70AD}" type="pres">
      <dgm:prSet presAssocID="{47C9B87B-B86F-4AD2-9533-37DD2B9311EE}" presName="box" presStyleLbl="node1" presStyleIdx="4" presStyleCnt="6"/>
      <dgm:spPr/>
      <dgm:t>
        <a:bodyPr/>
        <a:lstStyle/>
        <a:p>
          <a:endParaRPr lang="ru-RU"/>
        </a:p>
      </dgm:t>
    </dgm:pt>
    <dgm:pt modelId="{9B46D684-1E48-4E26-BEDA-346DA47C8DA3}" type="pres">
      <dgm:prSet presAssocID="{47C9B87B-B86F-4AD2-9533-37DD2B9311EE}" presName="img" presStyleLbl="fgImgPlace1" presStyleIdx="4" presStyleCnt="6" custScaleX="7811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D7E752E-FA6D-42DE-AD72-FE927E981CC4}" type="pres">
      <dgm:prSet presAssocID="{47C9B87B-B86F-4AD2-9533-37DD2B9311E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8FC7D-E677-4704-BDCC-EEE7183F634B}" type="pres">
      <dgm:prSet presAssocID="{494EC7C6-115D-4657-8D54-E2A126BCDC59}" presName="spacer" presStyleCnt="0"/>
      <dgm:spPr/>
    </dgm:pt>
    <dgm:pt modelId="{E5A5E55A-3A2E-4647-97B5-7F9694398C8E}" type="pres">
      <dgm:prSet presAssocID="{657AE7C9-E5B2-4128-A577-2824BDE9D058}" presName="comp" presStyleCnt="0"/>
      <dgm:spPr/>
    </dgm:pt>
    <dgm:pt modelId="{5D8CA7C0-14BA-4CF8-B597-F71E9D62E3A5}" type="pres">
      <dgm:prSet presAssocID="{657AE7C9-E5B2-4128-A577-2824BDE9D058}" presName="box" presStyleLbl="node1" presStyleIdx="5" presStyleCnt="6"/>
      <dgm:spPr/>
      <dgm:t>
        <a:bodyPr/>
        <a:lstStyle/>
        <a:p>
          <a:endParaRPr lang="ru-RU"/>
        </a:p>
      </dgm:t>
    </dgm:pt>
    <dgm:pt modelId="{A6BD0537-2969-4E73-AA18-14E88E5D98F5}" type="pres">
      <dgm:prSet presAssocID="{657AE7C9-E5B2-4128-A577-2824BDE9D058}" presName="img" presStyleLbl="fgImgPlace1" presStyleIdx="5" presStyleCnt="6" custScaleX="7811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1D6A26F-37A3-4044-B7FB-2000B332F76B}" type="pres">
      <dgm:prSet presAssocID="{657AE7C9-E5B2-4128-A577-2824BDE9D05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4DF63-03F4-4EFF-952B-A15D25517B8D}" type="presOf" srcId="{AC839361-885C-4B31-A580-65512814FB14}" destId="{7C83E7D2-7F2C-4C79-8EE8-8C0DA951677A}" srcOrd="0" destOrd="0" presId="urn:microsoft.com/office/officeart/2005/8/layout/vList4"/>
    <dgm:cxn modelId="{5C6C871F-08C6-484E-882A-6152252411C3}" type="presOf" srcId="{F9EB42D6-D01C-4EDC-ABF1-7BDF6356589A}" destId="{22B7EDBC-6013-429F-9D35-B910CEBF6275}" srcOrd="0" destOrd="0" presId="urn:microsoft.com/office/officeart/2005/8/layout/vList4"/>
    <dgm:cxn modelId="{13B258F7-08EB-4250-BD1A-9418D945CE2F}" srcId="{222BC940-3794-4417-B5A7-B463D24E5959}" destId="{F9EB42D6-D01C-4EDC-ABF1-7BDF6356589A}" srcOrd="3" destOrd="0" parTransId="{96D20BC0-84F3-4D6D-BA81-7D84A53918FB}" sibTransId="{AA38C13D-1C78-43F0-AA88-88812C4A2790}"/>
    <dgm:cxn modelId="{2E0E9F3F-2AB8-49E9-BDEE-055507D07013}" type="presOf" srcId="{269F915C-2B9C-418A-A07E-EC972A2C6A50}" destId="{82C151A4-C6C8-48DD-A4A2-BDC26BAD52D0}" srcOrd="0" destOrd="0" presId="urn:microsoft.com/office/officeart/2005/8/layout/vList4"/>
    <dgm:cxn modelId="{1525177C-343F-4646-B019-21C34575EA6F}" srcId="{222BC940-3794-4417-B5A7-B463D24E5959}" destId="{657AE7C9-E5B2-4128-A577-2824BDE9D058}" srcOrd="5" destOrd="0" parTransId="{9DF55FF8-0A15-442C-BC98-732BDCE46807}" sibTransId="{1BFB7BD1-C9E1-45D8-94A7-B1C7D1FFF43F}"/>
    <dgm:cxn modelId="{518B442D-F567-4B7A-A903-FB71E36F8C30}" type="presOf" srcId="{657AE7C9-E5B2-4128-A577-2824BDE9D058}" destId="{81D6A26F-37A3-4044-B7FB-2000B332F76B}" srcOrd="1" destOrd="0" presId="urn:microsoft.com/office/officeart/2005/8/layout/vList4"/>
    <dgm:cxn modelId="{2388F6B5-781A-412A-8252-F04BA14FEF68}" type="presOf" srcId="{F9EB42D6-D01C-4EDC-ABF1-7BDF6356589A}" destId="{7D6A1DB4-00BF-4D40-9F94-B9B1CF360611}" srcOrd="1" destOrd="0" presId="urn:microsoft.com/office/officeart/2005/8/layout/vList4"/>
    <dgm:cxn modelId="{8901C3C2-993C-489E-BD1F-3E392525A715}" type="presOf" srcId="{657AE7C9-E5B2-4128-A577-2824BDE9D058}" destId="{5D8CA7C0-14BA-4CF8-B597-F71E9D62E3A5}" srcOrd="0" destOrd="0" presId="urn:microsoft.com/office/officeart/2005/8/layout/vList4"/>
    <dgm:cxn modelId="{0FA06C47-DB55-49A8-9A3D-AE1A8F6D31EA}" srcId="{222BC940-3794-4417-B5A7-B463D24E5959}" destId="{6F5889AC-100F-4532-969D-023C2ED676E3}" srcOrd="2" destOrd="0" parTransId="{335908A7-C559-49CB-9264-ADB8A7C41D1C}" sibTransId="{3B7A8878-9365-4A5F-B41B-E383EA36868F}"/>
    <dgm:cxn modelId="{38816E5F-5FE1-4C4F-84DA-8975B36AD03D}" type="presOf" srcId="{47C9B87B-B86F-4AD2-9533-37DD2B9311EE}" destId="{C684ECBE-1C79-4D67-8E2B-EEB68B4B70AD}" srcOrd="0" destOrd="0" presId="urn:microsoft.com/office/officeart/2005/8/layout/vList4"/>
    <dgm:cxn modelId="{FDC523BB-0647-44F2-B562-8649594EF3A8}" srcId="{222BC940-3794-4417-B5A7-B463D24E5959}" destId="{269F915C-2B9C-418A-A07E-EC972A2C6A50}" srcOrd="0" destOrd="0" parTransId="{B6905E3A-4164-4A15-AD46-ED338402726C}" sibTransId="{606D3C81-65F6-47DA-A663-C0A4FCCC0B92}"/>
    <dgm:cxn modelId="{6D596E8D-05F2-4318-A235-D379DA9683B7}" type="presOf" srcId="{6F5889AC-100F-4532-969D-023C2ED676E3}" destId="{96AF924F-2B81-4DBB-85E0-868E4F49BCCC}" srcOrd="1" destOrd="0" presId="urn:microsoft.com/office/officeart/2005/8/layout/vList4"/>
    <dgm:cxn modelId="{CCFDE56D-73C9-49F9-8C49-210746CBCC1E}" srcId="{222BC940-3794-4417-B5A7-B463D24E5959}" destId="{AC839361-885C-4B31-A580-65512814FB14}" srcOrd="1" destOrd="0" parTransId="{DACBD3F2-773D-4FFA-8816-20B6B68A12F8}" sibTransId="{DD44BCA3-FB9F-4101-AFB1-1FDEF2FDFBFD}"/>
    <dgm:cxn modelId="{4CDC2FBD-31B2-4F25-9B56-449C21D7DBCA}" type="presOf" srcId="{6F5889AC-100F-4532-969D-023C2ED676E3}" destId="{922E8A78-BD4E-4FA4-8C37-CB3C0C8174F7}" srcOrd="0" destOrd="0" presId="urn:microsoft.com/office/officeart/2005/8/layout/vList4"/>
    <dgm:cxn modelId="{143FEC2F-9493-43AF-8E78-9FA48E16E01E}" srcId="{222BC940-3794-4417-B5A7-B463D24E5959}" destId="{47C9B87B-B86F-4AD2-9533-37DD2B9311EE}" srcOrd="4" destOrd="0" parTransId="{092BB39B-640C-4660-AF76-648898957749}" sibTransId="{494EC7C6-115D-4657-8D54-E2A126BCDC59}"/>
    <dgm:cxn modelId="{F84FC816-457F-49A1-8753-7FE34014084D}" type="presOf" srcId="{269F915C-2B9C-418A-A07E-EC972A2C6A50}" destId="{A4414161-BBB2-4506-9593-5857662723CD}" srcOrd="1" destOrd="0" presId="urn:microsoft.com/office/officeart/2005/8/layout/vList4"/>
    <dgm:cxn modelId="{5ECE2A4E-D2FA-4564-B912-4300B814A4FF}" type="presOf" srcId="{AC839361-885C-4B31-A580-65512814FB14}" destId="{67E2E163-4F40-47FE-A18E-4F2E1BCA67B8}" srcOrd="1" destOrd="0" presId="urn:microsoft.com/office/officeart/2005/8/layout/vList4"/>
    <dgm:cxn modelId="{544464F8-57C2-498B-8040-76A5FE96EC12}" type="presOf" srcId="{47C9B87B-B86F-4AD2-9533-37DD2B9311EE}" destId="{9D7E752E-FA6D-42DE-AD72-FE927E981CC4}" srcOrd="1" destOrd="0" presId="urn:microsoft.com/office/officeart/2005/8/layout/vList4"/>
    <dgm:cxn modelId="{207ECEAC-445F-42D9-969B-73E060E200AB}" type="presOf" srcId="{222BC940-3794-4417-B5A7-B463D24E5959}" destId="{F2E3E6A0-29E6-4115-B039-8685DC858799}" srcOrd="0" destOrd="0" presId="urn:microsoft.com/office/officeart/2005/8/layout/vList4"/>
    <dgm:cxn modelId="{CCD47D74-D403-4943-8FFB-306A0103ABFB}" type="presParOf" srcId="{F2E3E6A0-29E6-4115-B039-8685DC858799}" destId="{8F3BF69C-5D3F-476E-8023-79D058F21096}" srcOrd="0" destOrd="0" presId="urn:microsoft.com/office/officeart/2005/8/layout/vList4"/>
    <dgm:cxn modelId="{E43E3E1C-C5E5-4B9F-870E-BCA23707DC06}" type="presParOf" srcId="{8F3BF69C-5D3F-476E-8023-79D058F21096}" destId="{82C151A4-C6C8-48DD-A4A2-BDC26BAD52D0}" srcOrd="0" destOrd="0" presId="urn:microsoft.com/office/officeart/2005/8/layout/vList4"/>
    <dgm:cxn modelId="{DE98EB28-E656-44B7-A911-E223DF68314A}" type="presParOf" srcId="{8F3BF69C-5D3F-476E-8023-79D058F21096}" destId="{FFC2446A-DC02-444A-B0DF-25D2A711F91A}" srcOrd="1" destOrd="0" presId="urn:microsoft.com/office/officeart/2005/8/layout/vList4"/>
    <dgm:cxn modelId="{4B6A040D-7DF0-4C04-8A12-93CA49CE81EC}" type="presParOf" srcId="{8F3BF69C-5D3F-476E-8023-79D058F21096}" destId="{A4414161-BBB2-4506-9593-5857662723CD}" srcOrd="2" destOrd="0" presId="urn:microsoft.com/office/officeart/2005/8/layout/vList4"/>
    <dgm:cxn modelId="{9EE4D773-2E6A-481D-95D5-C68B4907A458}" type="presParOf" srcId="{F2E3E6A0-29E6-4115-B039-8685DC858799}" destId="{380C76A2-6354-4201-9087-B84F09824AED}" srcOrd="1" destOrd="0" presId="urn:microsoft.com/office/officeart/2005/8/layout/vList4"/>
    <dgm:cxn modelId="{897B98B9-9B96-4201-9FE3-8C7868A89CC7}" type="presParOf" srcId="{F2E3E6A0-29E6-4115-B039-8685DC858799}" destId="{E5A755FC-8833-4660-B543-B5FFA18A36EE}" srcOrd="2" destOrd="0" presId="urn:microsoft.com/office/officeart/2005/8/layout/vList4"/>
    <dgm:cxn modelId="{1F94D0E8-2A23-426F-9A77-A6FD62B8AD10}" type="presParOf" srcId="{E5A755FC-8833-4660-B543-B5FFA18A36EE}" destId="{7C83E7D2-7F2C-4C79-8EE8-8C0DA951677A}" srcOrd="0" destOrd="0" presId="urn:microsoft.com/office/officeart/2005/8/layout/vList4"/>
    <dgm:cxn modelId="{6AFCD117-9284-42A3-8923-DCAE558C004D}" type="presParOf" srcId="{E5A755FC-8833-4660-B543-B5FFA18A36EE}" destId="{32FD60F2-4E83-4DD5-913A-C11AF4223DE2}" srcOrd="1" destOrd="0" presId="urn:microsoft.com/office/officeart/2005/8/layout/vList4"/>
    <dgm:cxn modelId="{922DE24C-2EE4-43E6-BC8A-1DFD4DAF8042}" type="presParOf" srcId="{E5A755FC-8833-4660-B543-B5FFA18A36EE}" destId="{67E2E163-4F40-47FE-A18E-4F2E1BCA67B8}" srcOrd="2" destOrd="0" presId="urn:microsoft.com/office/officeart/2005/8/layout/vList4"/>
    <dgm:cxn modelId="{7981A9B4-A50C-4561-AD70-051596B6190D}" type="presParOf" srcId="{F2E3E6A0-29E6-4115-B039-8685DC858799}" destId="{6C06A264-EC4C-4EF4-8337-61DF1585F9DE}" srcOrd="3" destOrd="0" presId="urn:microsoft.com/office/officeart/2005/8/layout/vList4"/>
    <dgm:cxn modelId="{BACCC03C-09E6-4E1B-93BD-AF7222FA5173}" type="presParOf" srcId="{F2E3E6A0-29E6-4115-B039-8685DC858799}" destId="{81C51048-4DF7-4766-8E44-6C643A39AD6B}" srcOrd="4" destOrd="0" presId="urn:microsoft.com/office/officeart/2005/8/layout/vList4"/>
    <dgm:cxn modelId="{C398F1CE-5AE3-45F3-A351-FA238678BCC3}" type="presParOf" srcId="{81C51048-4DF7-4766-8E44-6C643A39AD6B}" destId="{922E8A78-BD4E-4FA4-8C37-CB3C0C8174F7}" srcOrd="0" destOrd="0" presId="urn:microsoft.com/office/officeart/2005/8/layout/vList4"/>
    <dgm:cxn modelId="{393DC5CC-77CF-43B3-93D9-7B92084D8CB9}" type="presParOf" srcId="{81C51048-4DF7-4766-8E44-6C643A39AD6B}" destId="{75C800A1-CC3B-46CA-A1C0-1B85530C9C71}" srcOrd="1" destOrd="0" presId="urn:microsoft.com/office/officeart/2005/8/layout/vList4"/>
    <dgm:cxn modelId="{5C43F08F-D9B1-4AEA-AE48-C48C0EAA3BF3}" type="presParOf" srcId="{81C51048-4DF7-4766-8E44-6C643A39AD6B}" destId="{96AF924F-2B81-4DBB-85E0-868E4F49BCCC}" srcOrd="2" destOrd="0" presId="urn:microsoft.com/office/officeart/2005/8/layout/vList4"/>
    <dgm:cxn modelId="{9BA3F24B-0B28-48C8-99BB-79062CD86C7C}" type="presParOf" srcId="{F2E3E6A0-29E6-4115-B039-8685DC858799}" destId="{A584611C-F595-46D1-8EF9-C741E9AC6399}" srcOrd="5" destOrd="0" presId="urn:microsoft.com/office/officeart/2005/8/layout/vList4"/>
    <dgm:cxn modelId="{A0FD862D-3EB1-4C39-AC9D-312301B2D07B}" type="presParOf" srcId="{F2E3E6A0-29E6-4115-B039-8685DC858799}" destId="{E638D87D-A2EB-4DEC-8E49-E8750F54F9AD}" srcOrd="6" destOrd="0" presId="urn:microsoft.com/office/officeart/2005/8/layout/vList4"/>
    <dgm:cxn modelId="{9D597EC4-27DD-462E-A4BA-A3A6E9377E73}" type="presParOf" srcId="{E638D87D-A2EB-4DEC-8E49-E8750F54F9AD}" destId="{22B7EDBC-6013-429F-9D35-B910CEBF6275}" srcOrd="0" destOrd="0" presId="urn:microsoft.com/office/officeart/2005/8/layout/vList4"/>
    <dgm:cxn modelId="{5A1CE5E6-61BC-4351-B5E8-98B86FB3AA50}" type="presParOf" srcId="{E638D87D-A2EB-4DEC-8E49-E8750F54F9AD}" destId="{C62EBB1E-96DF-4156-8D27-FCBDEA05FA83}" srcOrd="1" destOrd="0" presId="urn:microsoft.com/office/officeart/2005/8/layout/vList4"/>
    <dgm:cxn modelId="{01B19AE1-F03A-4D18-B007-E869E4855B7B}" type="presParOf" srcId="{E638D87D-A2EB-4DEC-8E49-E8750F54F9AD}" destId="{7D6A1DB4-00BF-4D40-9F94-B9B1CF360611}" srcOrd="2" destOrd="0" presId="urn:microsoft.com/office/officeart/2005/8/layout/vList4"/>
    <dgm:cxn modelId="{D8B71E6C-7C6E-4D6B-B301-40E914382F6A}" type="presParOf" srcId="{F2E3E6A0-29E6-4115-B039-8685DC858799}" destId="{B0BBA45B-7650-4437-80CC-2DC208547BBD}" srcOrd="7" destOrd="0" presId="urn:microsoft.com/office/officeart/2005/8/layout/vList4"/>
    <dgm:cxn modelId="{53E47B1E-8851-4C2D-B4CC-BACE52A4EA15}" type="presParOf" srcId="{F2E3E6A0-29E6-4115-B039-8685DC858799}" destId="{AB733988-8440-4ED4-B671-ABC2B3752D47}" srcOrd="8" destOrd="0" presId="urn:microsoft.com/office/officeart/2005/8/layout/vList4"/>
    <dgm:cxn modelId="{EE35D264-3B07-4A1A-8437-2D20121CDE8D}" type="presParOf" srcId="{AB733988-8440-4ED4-B671-ABC2B3752D47}" destId="{C684ECBE-1C79-4D67-8E2B-EEB68B4B70AD}" srcOrd="0" destOrd="0" presId="urn:microsoft.com/office/officeart/2005/8/layout/vList4"/>
    <dgm:cxn modelId="{CC09AFAC-6D4D-417A-B3DE-C5D0F028B898}" type="presParOf" srcId="{AB733988-8440-4ED4-B671-ABC2B3752D47}" destId="{9B46D684-1E48-4E26-BEDA-346DA47C8DA3}" srcOrd="1" destOrd="0" presId="urn:microsoft.com/office/officeart/2005/8/layout/vList4"/>
    <dgm:cxn modelId="{B884E1A1-8EAE-457B-A49E-D886643B5E0B}" type="presParOf" srcId="{AB733988-8440-4ED4-B671-ABC2B3752D47}" destId="{9D7E752E-FA6D-42DE-AD72-FE927E981CC4}" srcOrd="2" destOrd="0" presId="urn:microsoft.com/office/officeart/2005/8/layout/vList4"/>
    <dgm:cxn modelId="{2C36EB30-A3F3-4A54-887B-6C14E9691DDD}" type="presParOf" srcId="{F2E3E6A0-29E6-4115-B039-8685DC858799}" destId="{D1E8FC7D-E677-4704-BDCC-EEE7183F634B}" srcOrd="9" destOrd="0" presId="urn:microsoft.com/office/officeart/2005/8/layout/vList4"/>
    <dgm:cxn modelId="{B89D01E5-73A6-402D-9FB9-DF02BA98F5F2}" type="presParOf" srcId="{F2E3E6A0-29E6-4115-B039-8685DC858799}" destId="{E5A5E55A-3A2E-4647-97B5-7F9694398C8E}" srcOrd="10" destOrd="0" presId="urn:microsoft.com/office/officeart/2005/8/layout/vList4"/>
    <dgm:cxn modelId="{9D4E0262-4134-454B-89EB-C09781915367}" type="presParOf" srcId="{E5A5E55A-3A2E-4647-97B5-7F9694398C8E}" destId="{5D8CA7C0-14BA-4CF8-B597-F71E9D62E3A5}" srcOrd="0" destOrd="0" presId="urn:microsoft.com/office/officeart/2005/8/layout/vList4"/>
    <dgm:cxn modelId="{92B11476-AA86-4A14-8FB7-77DA8AF5B126}" type="presParOf" srcId="{E5A5E55A-3A2E-4647-97B5-7F9694398C8E}" destId="{A6BD0537-2969-4E73-AA18-14E88E5D98F5}" srcOrd="1" destOrd="0" presId="urn:microsoft.com/office/officeart/2005/8/layout/vList4"/>
    <dgm:cxn modelId="{3A599D7F-63D3-4051-BCAD-B0E90672D75D}" type="presParOf" srcId="{E5A5E55A-3A2E-4647-97B5-7F9694398C8E}" destId="{81D6A26F-37A3-4044-B7FB-2000B332F76B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C151A4-C6C8-48DD-A4A2-BDC26BAD52D0}">
      <dsp:nvSpPr>
        <dsp:cNvPr id="0" name=""/>
        <dsp:cNvSpPr/>
      </dsp:nvSpPr>
      <dsp:spPr>
        <a:xfrm>
          <a:off x="0" y="0"/>
          <a:ext cx="8856984" cy="786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РАСШИРЕНИЕ ГЕОГРАФИИ ТЕРРОРИЗМА</a:t>
          </a:r>
          <a:endParaRPr lang="ru-RU" sz="2200" b="1" kern="1200" dirty="0"/>
        </a:p>
      </dsp:txBody>
      <dsp:txXfrm>
        <a:off x="1850032" y="0"/>
        <a:ext cx="7006951" cy="786356"/>
      </dsp:txXfrm>
    </dsp:sp>
    <dsp:sp modelId="{FFC2446A-DC02-444A-B0DF-25D2A711F91A}">
      <dsp:nvSpPr>
        <dsp:cNvPr id="0" name=""/>
        <dsp:cNvSpPr/>
      </dsp:nvSpPr>
      <dsp:spPr>
        <a:xfrm>
          <a:off x="272479" y="78635"/>
          <a:ext cx="1383708" cy="62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E7D2-7F2C-4C79-8EE8-8C0DA951677A}">
      <dsp:nvSpPr>
        <dsp:cNvPr id="0" name=""/>
        <dsp:cNvSpPr/>
      </dsp:nvSpPr>
      <dsp:spPr>
        <a:xfrm>
          <a:off x="0" y="864992"/>
          <a:ext cx="8856984" cy="786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ВЗАИМОСВЯЗЬ И ПЕРЕПЛЕТЕНИЕ  ФАКТОРОВ ВНУТРЕННИХ И ВНЕШНИХ, СОЦИАЛЬНЫХ, ПОЛИТИЧЕСКИХ, ЭКОНОМИЧЕСКИХ…</a:t>
          </a:r>
          <a:endParaRPr lang="ru-RU" sz="2000" b="1" kern="1200" dirty="0"/>
        </a:p>
      </dsp:txBody>
      <dsp:txXfrm>
        <a:off x="1850032" y="864992"/>
        <a:ext cx="7006951" cy="786356"/>
      </dsp:txXfrm>
    </dsp:sp>
    <dsp:sp modelId="{32FD60F2-4E83-4DD5-913A-C11AF4223DE2}">
      <dsp:nvSpPr>
        <dsp:cNvPr id="0" name=""/>
        <dsp:cNvSpPr/>
      </dsp:nvSpPr>
      <dsp:spPr>
        <a:xfrm>
          <a:off x="272479" y="943628"/>
          <a:ext cx="1383708" cy="62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E8A78-BD4E-4FA4-8C37-CB3C0C8174F7}">
      <dsp:nvSpPr>
        <dsp:cNvPr id="0" name=""/>
        <dsp:cNvSpPr/>
      </dsp:nvSpPr>
      <dsp:spPr>
        <a:xfrm>
          <a:off x="0" y="1729985"/>
          <a:ext cx="8856984" cy="786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УСИЛЕНИЕ НЕРАВНОМЕРНОСТИ РАЗВИТИЯ СТРАН</a:t>
          </a:r>
          <a:endParaRPr lang="ru-RU" sz="2200" b="1" kern="1200" dirty="0"/>
        </a:p>
      </dsp:txBody>
      <dsp:txXfrm>
        <a:off x="1850032" y="1729985"/>
        <a:ext cx="7006951" cy="786356"/>
      </dsp:txXfrm>
    </dsp:sp>
    <dsp:sp modelId="{75C800A1-CC3B-46CA-A1C0-1B85530C9C71}">
      <dsp:nvSpPr>
        <dsp:cNvPr id="0" name=""/>
        <dsp:cNvSpPr/>
      </dsp:nvSpPr>
      <dsp:spPr>
        <a:xfrm>
          <a:off x="272479" y="1808620"/>
          <a:ext cx="1383708" cy="62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7EDBC-6013-429F-9D35-B910CEBF6275}">
      <dsp:nvSpPr>
        <dsp:cNvPr id="0" name=""/>
        <dsp:cNvSpPr/>
      </dsp:nvSpPr>
      <dsp:spPr>
        <a:xfrm>
          <a:off x="0" y="2594977"/>
          <a:ext cx="8856984" cy="786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УЯЗВИМОСТЬ СОВРЕМЕННЫХ ТЕХНОЛОГИЙ, ИНФРАСТРУКТУРЫ</a:t>
          </a:r>
          <a:endParaRPr lang="ru-RU" sz="2200" b="1" kern="1200" dirty="0"/>
        </a:p>
      </dsp:txBody>
      <dsp:txXfrm>
        <a:off x="1850032" y="2594977"/>
        <a:ext cx="7006951" cy="786356"/>
      </dsp:txXfrm>
    </dsp:sp>
    <dsp:sp modelId="{C62EBB1E-96DF-4156-8D27-FCBDEA05FA83}">
      <dsp:nvSpPr>
        <dsp:cNvPr id="0" name=""/>
        <dsp:cNvSpPr/>
      </dsp:nvSpPr>
      <dsp:spPr>
        <a:xfrm>
          <a:off x="272479" y="2673613"/>
          <a:ext cx="1383708" cy="62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4ECBE-1C79-4D67-8E2B-EEB68B4B70AD}">
      <dsp:nvSpPr>
        <dsp:cNvPr id="0" name=""/>
        <dsp:cNvSpPr/>
      </dsp:nvSpPr>
      <dsp:spPr>
        <a:xfrm>
          <a:off x="0" y="3459970"/>
          <a:ext cx="8856984" cy="786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ИСПОЛЬЗОВАНИЕ ДОСТИЖЕНИЙ НАУЧНО-ТЕХНИЧЕСКОГО ПРОГРЕССА</a:t>
          </a:r>
          <a:endParaRPr lang="ru-RU" sz="2200" b="1" kern="1200" dirty="0"/>
        </a:p>
      </dsp:txBody>
      <dsp:txXfrm>
        <a:off x="1850032" y="3459970"/>
        <a:ext cx="7006951" cy="786356"/>
      </dsp:txXfrm>
    </dsp:sp>
    <dsp:sp modelId="{9B46D684-1E48-4E26-BEDA-346DA47C8DA3}">
      <dsp:nvSpPr>
        <dsp:cNvPr id="0" name=""/>
        <dsp:cNvSpPr/>
      </dsp:nvSpPr>
      <dsp:spPr>
        <a:xfrm>
          <a:off x="272479" y="3538606"/>
          <a:ext cx="1383708" cy="62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CA7C0-14BA-4CF8-B597-F71E9D62E3A5}">
      <dsp:nvSpPr>
        <dsp:cNvPr id="0" name=""/>
        <dsp:cNvSpPr/>
      </dsp:nvSpPr>
      <dsp:spPr>
        <a:xfrm>
          <a:off x="0" y="4324962"/>
          <a:ext cx="8856984" cy="786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КОНФЛИКТ ЦЕННОСТЕЙ</a:t>
          </a:r>
          <a:endParaRPr lang="ru-RU" sz="2200" b="1" kern="1200" dirty="0"/>
        </a:p>
      </dsp:txBody>
      <dsp:txXfrm>
        <a:off x="1850032" y="4324962"/>
        <a:ext cx="7006951" cy="786356"/>
      </dsp:txXfrm>
    </dsp:sp>
    <dsp:sp modelId="{A6BD0537-2969-4E73-AA18-14E88E5D98F5}">
      <dsp:nvSpPr>
        <dsp:cNvPr id="0" name=""/>
        <dsp:cNvSpPr/>
      </dsp:nvSpPr>
      <dsp:spPr>
        <a:xfrm>
          <a:off x="272479" y="4403598"/>
          <a:ext cx="1383708" cy="62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399"/>
            <a:ext cx="8064896" cy="1295401"/>
          </a:xfrm>
        </p:spPr>
        <p:txBody>
          <a:bodyPr/>
          <a:lstStyle/>
          <a:p>
            <a:r>
              <a:rPr lang="ru-RU" b="1" dirty="0" smtClean="0"/>
              <a:t>ГЛОБАЛЬНАЯ УГРОЗА МЕЖДУНАРОДНОГО ТЕРРОРИЗМА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b="1" dirty="0" smtClean="0"/>
              <a:t>ОБЩЕСТВОЗНАНИЕ</a:t>
            </a:r>
          </a:p>
          <a:p>
            <a:pPr algn="r"/>
            <a:r>
              <a:rPr lang="ru-RU" sz="1800" b="1" dirty="0" smtClean="0"/>
              <a:t>10 КЛАСС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40974292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ГЛОБАЛЬНОГО ХАРАКТЕРА ТЕРРОРИЗМА: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b="1" i="1" dirty="0" smtClean="0"/>
              <a:t>международный терроризм получает все более широкое распространение в планетарном масштабе;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i="1" dirty="0" smtClean="0"/>
              <a:t>международный терроризм представляет собой серьезную угрозу для безопасности отдельных государств и всего мирового сообщества в целом;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i="1" dirty="0" smtClean="0"/>
              <a:t>для борьбы с международным терроризмом не достаточно усилий одной великой державы или даже группы высокоразвитых государств;</a:t>
            </a:r>
            <a:r>
              <a:rPr lang="ru-RU" sz="2600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b="1" i="1" dirty="0" smtClean="0"/>
              <a:t>все более явной и наглядной становится связь современного феномена международного терроризма с другими актуальными глобальными проблемами современности. </a:t>
            </a:r>
            <a:endParaRPr lang="ru-RU" sz="2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pochtimes.ru/eet-content/uploads/06/fashion2011/163_2312_5_index2.jpg"/>
          <p:cNvPicPr>
            <a:picLocks noChangeAspect="1" noChangeArrowheads="1"/>
          </p:cNvPicPr>
          <p:nvPr/>
        </p:nvPicPr>
        <p:blipFill>
          <a:blip r:embed="rId2" cstate="print"/>
          <a:srcRect b="3962"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oundRect">
            <a:avLst>
              <a:gd name="adj" fmla="val 35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2. ГЛОБАЛИЗАЦИЯ И МЕЖДУНАРОДНЫЙ ТЕРРОРИЗМ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ПРОЧИТАЙТЕ П. 2 §9 (СТР. 94-96) И ОТВЕТЬТЕ НА ВОПРОСЫ: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8448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1. под влиянием каких факторов терроризм становится международным? 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1628800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568952" cy="103942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2. Как вы понимаете каждую из названных </a:t>
            </a:r>
            <a:r>
              <a:rPr lang="ru-RU" sz="2800" b="1" dirty="0" smtClean="0"/>
              <a:t>новых </a:t>
            </a:r>
            <a:r>
              <a:rPr lang="ru-RU" sz="2800" b="1" dirty="0" smtClean="0"/>
              <a:t>форм международного терроризма?</a:t>
            </a:r>
            <a:endParaRPr lang="ru-RU" sz="2800" dirty="0"/>
          </a:p>
        </p:txBody>
      </p:sp>
      <p:pic>
        <p:nvPicPr>
          <p:cNvPr id="30722" name="Picture 2" descr="http://nic-pnb.ru/wp-content/uploads/2014/10/bioterror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9"/>
            <a:ext cx="3796397" cy="2376264"/>
          </a:xfrm>
          <a:prstGeom prst="rect">
            <a:avLst/>
          </a:prstGeom>
          <a:noFill/>
        </p:spPr>
      </p:pic>
      <p:pic>
        <p:nvPicPr>
          <p:cNvPr id="30724" name="Picture 4" descr="http://www.medyagunebakis.com/db/fotogaleri/espionage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538364" cy="2611314"/>
          </a:xfrm>
          <a:prstGeom prst="rect">
            <a:avLst/>
          </a:prstGeom>
          <a:noFill/>
        </p:spPr>
      </p:pic>
      <p:pic>
        <p:nvPicPr>
          <p:cNvPr id="30726" name="Picture 6" descr="http://www.greenpeace.org/russia/Global/russia/image/2004/5/60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456384" cy="2587968"/>
          </a:xfrm>
          <a:prstGeom prst="rect">
            <a:avLst/>
          </a:prstGeom>
          <a:noFill/>
        </p:spPr>
      </p:pic>
      <p:pic>
        <p:nvPicPr>
          <p:cNvPr id="30728" name="Picture 8" descr="http://islamio.ru/upload/iblock/670/6706d8adbbf4741c839db3deb7521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77072"/>
            <a:ext cx="3616481" cy="2531538"/>
          </a:xfrm>
          <a:prstGeom prst="rect">
            <a:avLst/>
          </a:prstGeom>
          <a:noFill/>
        </p:spPr>
      </p:pic>
      <p:pic>
        <p:nvPicPr>
          <p:cNvPr id="30730" name="Picture 10" descr="http://law.edu.ru/script/marcimage.asp?marcID=15377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1" y="1700808"/>
            <a:ext cx="1728193" cy="2419471"/>
          </a:xfrm>
          <a:prstGeom prst="rect">
            <a:avLst/>
          </a:prstGeom>
          <a:noFill/>
        </p:spPr>
      </p:pic>
      <p:pic>
        <p:nvPicPr>
          <p:cNvPr id="30732" name="Picture 12" descr="http://petrovka.ua/thumbs/58820---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077072"/>
            <a:ext cx="1829277" cy="255518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3. НАЗОВИТЕ ФИНАНСОВЫЕ ИСТОЧНИКИ МЕЖДУНАРОДНОГО ТЕРРОРИЗМА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СРЕДСТВА ПОЛУЧЕННЫЕ ЗА СЧЕТ ОГРАБЛЕНИЙ И ВЫКУПА ЗАЛОЖНИКОВ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ДОХОДЫ ОТ НАРКОТОРГОВЛИ, ТОРГОВЛИ ОРУЖИЕМ, ПРОСТИТУЦИИ…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ДОБРОВОЛЬНЫЕ ПОЖЕРТВОВАНИЯ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3. ИДЕОЛОГИЯ НАСИЛИЯ И МЕЖДУНАРОДНЫЙ ТЕРРОРИЗМ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ewspress.co.il/wp-content/uploads/2015/07/11713809_1653709718177790_454882544382101373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3144938" cy="2002441"/>
          </a:xfrm>
          <a:prstGeom prst="rect">
            <a:avLst/>
          </a:prstGeom>
          <a:noFill/>
        </p:spPr>
      </p:pic>
      <p:pic>
        <p:nvPicPr>
          <p:cNvPr id="26628" name="Picture 4" descr="http://obozrevatel.com/img/8/1769524/245694.jpg"/>
          <p:cNvPicPr>
            <a:picLocks noChangeAspect="1" noChangeArrowheads="1"/>
          </p:cNvPicPr>
          <p:nvPr/>
        </p:nvPicPr>
        <p:blipFill>
          <a:blip r:embed="rId3" cstate="print"/>
          <a:srcRect l="25200"/>
          <a:stretch>
            <a:fillRect/>
          </a:stretch>
        </p:blipFill>
        <p:spPr bwMode="auto">
          <a:xfrm>
            <a:off x="251520" y="3212976"/>
            <a:ext cx="5136636" cy="3433564"/>
          </a:xfrm>
          <a:prstGeom prst="rect">
            <a:avLst/>
          </a:prstGeom>
          <a:noFill/>
        </p:spPr>
      </p:pic>
      <p:pic>
        <p:nvPicPr>
          <p:cNvPr id="26630" name="Picture 6" descr="http://www.metronews.ru/novosti/ustanovlena-lichnost-terrorista-smertnika-podorvavshego-sebja-v-groznom/Tponje---OpHq3R6ZgoBg/82400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8640"/>
            <a:ext cx="3409950" cy="4351539"/>
          </a:xfrm>
          <a:prstGeom prst="rect">
            <a:avLst/>
          </a:prstGeom>
          <a:noFill/>
        </p:spPr>
      </p:pic>
      <p:pic>
        <p:nvPicPr>
          <p:cNvPr id="26632" name="Picture 8" descr="http://bodyguardsonline.com/uploads/posts/2013-08/1376302499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5155428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/>
              <a:t>4. ПРОТИВОДЕЙСТВИЕ МЕЖДУНАРОДНОМУ ТЕРРОРИЗМУ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ostankino.mos.ru/upload/medialibrary/f13/te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197437" cy="27982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373563"/>
          </a:xfrm>
        </p:spPr>
        <p:txBody>
          <a:bodyPr>
            <a:noAutofit/>
          </a:bodyPr>
          <a:lstStyle/>
          <a:p>
            <a:pPr fontAlgn="base">
              <a:buBlip>
                <a:blip r:embed="rId2"/>
              </a:buBlip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борьба против собственно терроризма (против негосударственной сетевой структуры — </a:t>
            </a: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</a:rPr>
              <a:t>с использованием в основном специальных силовых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, военно-полицейских и уголовно-правовых </a:t>
            </a: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</a:rPr>
              <a:t>средств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; против содействующих терроризму государств — с использованием желательно международно-правовых, но при необходимости и иных средств);</a:t>
            </a:r>
          </a:p>
          <a:p>
            <a:pPr>
              <a:buBlip>
                <a:blip r:embed="rId2"/>
              </a:buBlip>
            </a:pP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</a:rPr>
              <a:t>преодоление порождающих терроризм причин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, что предполагает долгую и осуществляемую в глобальных масштабах борьбу против отсталости, бедности — борьбу за техническую, экономическую и социальную модернизацию в подавляющем большинстве стран мира 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5589240"/>
            <a:ext cx="7632848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ПОЧЕМУ ЭТО ПРОИСХОДИТ И КАК МОЖНО ПРОТИВОСТОЯТЬ УГРОЗЕ ТЕРРОРИЗМА?</a:t>
            </a:r>
            <a:endParaRPr lang="ru-RU" b="1" dirty="0"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776864" cy="6872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УСЛОВИЯ ГЛОБАЛИЗАЦИИ СОЗДАЮТ БЛАГОПРИЯТНУЮ СРЕДУ ДЛЯ МЕЖДУНАРОДНОГО ТЕРРОРИЗМА</a:t>
            </a:r>
            <a:endParaRPr lang="ru-RU" b="1" dirty="0"/>
          </a:p>
        </p:txBody>
      </p:sp>
      <p:pic>
        <p:nvPicPr>
          <p:cNvPr id="5122" name="Picture 2" descr="http://cvetkgimnaziya.dagschool.com/_http_schools/1722/cvetkgimnaziya/admin/ckfinder/core/connector/php/connector.phpfck_user_files/images/terr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82" b="4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82837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latik.ru/flax/750/749073/749073_html_1e2cad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4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§ 9, повторить §§ 1-8.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ТЕРРОРИЗМ: ПОНЯТИЕ И ПРИЗНАКИ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ГЛОБАЛИЗАЦИЯ И МЕЖДУНАРОДНЫЙ ТЕРРОРИЗМ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ИДЕОЛОГИЯ НАСИЛИЯ И МЕЖДУНАРОДНЫЙ ТЕРРОРИЗМ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ПРОТИВОДЕЙСТВИЕ МЕЖДУНАРОДНОМУ ТЕРРОРИЗМУ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7972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3227033"/>
            <a:ext cx="6624736" cy="1219201"/>
          </a:xfrm>
        </p:spPr>
        <p:txBody>
          <a:bodyPr/>
          <a:lstStyle/>
          <a:p>
            <a:pPr algn="l"/>
            <a:r>
              <a:rPr lang="ru-RU" sz="3200" b="1" dirty="0" smtClean="0"/>
              <a:t>1. МЕЖДУНАРОДНЫЙ ТЕРРОРИЗМ: ПОНЯТИЕ И ПРИЗНАКИ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636428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7707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 Терроризм –</a:t>
            </a:r>
            <a:r>
              <a:rPr lang="ru-RU" sz="2800" b="1" dirty="0" smtClean="0"/>
              <a:t> это применение негосударственного насилия или угрозы насилия с целью вызвать панику в обществе, ослабить положение и даже свергнуть должностных лиц и вызвать политические изменения в обществе» </a:t>
            </a:r>
          </a:p>
          <a:p>
            <a:pPr algn="r"/>
            <a:r>
              <a:rPr lang="ru-RU" sz="2800" dirty="0" smtClean="0"/>
              <a:t>(</a:t>
            </a:r>
            <a:r>
              <a:rPr lang="ru-RU" sz="2800" dirty="0" err="1" smtClean="0"/>
              <a:t>Уолтер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Лакер</a:t>
            </a:r>
            <a:r>
              <a:rPr lang="ru-RU" sz="2800" dirty="0" smtClean="0"/>
              <a:t>, зарубежный эксперт).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«Терроризм – </a:t>
            </a:r>
            <a:r>
              <a:rPr lang="ru-RU" sz="2800" b="1" dirty="0" smtClean="0"/>
              <a:t>есть мотивированное насилие с политическими целями» </a:t>
            </a:r>
          </a:p>
          <a:p>
            <a:pPr algn="r"/>
            <a:r>
              <a:rPr lang="ru-RU" sz="2800" i="1" dirty="0" smtClean="0"/>
              <a:t>(Б.</a:t>
            </a:r>
            <a:r>
              <a:rPr lang="ru-RU" sz="2800" dirty="0" smtClean="0"/>
              <a:t> </a:t>
            </a:r>
            <a:r>
              <a:rPr lang="ru-RU" sz="2800" dirty="0" err="1" smtClean="0"/>
              <a:t>Крозье</a:t>
            </a:r>
            <a:r>
              <a:rPr lang="ru-RU" sz="2800" dirty="0" smtClean="0"/>
              <a:t>, директор лондонского института по изучению конфликтов).</a:t>
            </a:r>
          </a:p>
        </p:txBody>
      </p:sp>
      <p:pic>
        <p:nvPicPr>
          <p:cNvPr id="25602" name="Picture 2" descr="http://www.tfo.net.ru/uploads5/2010_09_09_14_32_2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2808312" cy="1871357"/>
          </a:xfrm>
          <a:prstGeom prst="rect">
            <a:avLst/>
          </a:prstGeom>
          <a:noFill/>
        </p:spPr>
      </p:pic>
      <p:pic>
        <p:nvPicPr>
          <p:cNvPr id="25604" name="Picture 4" descr="http://cs.pikabu.ru/post_img/2013/10/23/7/1382523715_1428006549.jpg"/>
          <p:cNvPicPr>
            <a:picLocks noChangeAspect="1" noChangeArrowheads="1"/>
          </p:cNvPicPr>
          <p:nvPr/>
        </p:nvPicPr>
        <p:blipFill>
          <a:blip r:embed="rId3" cstate="print"/>
          <a:srcRect b="23292"/>
          <a:stretch>
            <a:fillRect/>
          </a:stretch>
        </p:blipFill>
        <p:spPr bwMode="auto">
          <a:xfrm>
            <a:off x="2483768" y="2060848"/>
            <a:ext cx="1656184" cy="1905650"/>
          </a:xfrm>
          <a:prstGeom prst="rect">
            <a:avLst/>
          </a:prstGeom>
          <a:noFill/>
        </p:spPr>
      </p:pic>
      <p:pic>
        <p:nvPicPr>
          <p:cNvPr id="25606" name="Picture 6" descr="http://densegodnya.ru/d/814355/d/%D0%97%D0%B0%D1%87%D0%B5%D0%BC_%D1%8D%D1%8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060848"/>
            <a:ext cx="3116268" cy="1872208"/>
          </a:xfrm>
          <a:prstGeom prst="rect">
            <a:avLst/>
          </a:prstGeom>
          <a:noFill/>
        </p:spPr>
      </p:pic>
      <p:pic>
        <p:nvPicPr>
          <p:cNvPr id="25608" name="Picture 8" descr="http://www.4vsar.ru/i/gallery/2188/big/19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184" y="2060848"/>
            <a:ext cx="2496277" cy="1872208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179512" y="1988840"/>
            <a:ext cx="8856984" cy="2016224"/>
          </a:xfrm>
          <a:prstGeom prst="frame">
            <a:avLst>
              <a:gd name="adj1" fmla="val 38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Терроризм — </a:t>
            </a:r>
          </a:p>
          <a:p>
            <a:pPr algn="ctr"/>
            <a:r>
              <a:rPr lang="ru-RU" sz="2800" b="1" dirty="0" smtClean="0"/>
              <a:t>это противоправное уголовно наказуемое деяние, совершённое в целях нарушения общественной безопасности, </a:t>
            </a:r>
          </a:p>
          <a:p>
            <a:pPr algn="ctr"/>
            <a:r>
              <a:rPr lang="ru-RU" sz="2800" b="1" dirty="0" smtClean="0"/>
              <a:t>оказания воздействия на принятие органами власти решений, </a:t>
            </a:r>
          </a:p>
          <a:p>
            <a:pPr algn="ctr"/>
            <a:r>
              <a:rPr lang="ru-RU" sz="2800" b="1" dirty="0" smtClean="0"/>
              <a:t>устрашения населения, </a:t>
            </a:r>
          </a:p>
          <a:p>
            <a:pPr algn="ctr"/>
            <a:r>
              <a:rPr lang="ru-RU" sz="2800" b="1" dirty="0" smtClean="0"/>
              <a:t>проявляющееся в виде:</a:t>
            </a:r>
            <a:endParaRPr lang="ru-RU" sz="2800" b="1" dirty="0"/>
          </a:p>
        </p:txBody>
      </p:sp>
      <p:pic>
        <p:nvPicPr>
          <p:cNvPr id="21506" name="Picture 2" descr="http://dosug.md/UserFiles/dosugmd_news/max/VGTRK-otmenit-yumoristicheskie-pereda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664296" cy="1773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http://www.paragraf.net.ua/wp-content/uploads/2016/01/%D1%82%D0%B5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8640"/>
            <a:ext cx="3240360" cy="1800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0" name="Picture 6" descr="http://videoclipsimage.agaclip.com/KTrZfewU2Ah-_--.jpg"/>
          <p:cNvPicPr>
            <a:picLocks noChangeAspect="1" noChangeArrowheads="1"/>
          </p:cNvPicPr>
          <p:nvPr/>
        </p:nvPicPr>
        <p:blipFill>
          <a:blip r:embed="rId4" cstate="print"/>
          <a:srcRect t="3654" b="5004"/>
          <a:stretch>
            <a:fillRect/>
          </a:stretch>
        </p:blipFill>
        <p:spPr bwMode="auto">
          <a:xfrm>
            <a:off x="6300192" y="188640"/>
            <a:ext cx="262778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42838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63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Blip>
                <a:blip r:embed="rId2"/>
              </a:buBlip>
            </a:pPr>
            <a:r>
              <a:rPr lang="ru-RU" sz="2200" b="1" dirty="0" smtClean="0"/>
              <a:t> </a:t>
            </a:r>
            <a:r>
              <a:rPr lang="ru-RU" sz="2600" b="1" dirty="0" smtClean="0"/>
              <a:t>насилия или угрозы его применения в отношении физических или юридических лиц;</a:t>
            </a:r>
          </a:p>
          <a:p>
            <a:pPr fontAlgn="base">
              <a:buBlip>
                <a:blip r:embed="rId2"/>
              </a:buBlip>
            </a:pPr>
            <a:r>
              <a:rPr lang="ru-RU" sz="2600" b="1" dirty="0" smtClean="0"/>
              <a:t> уничтожения (повреждения) или угрозы уничтожения (повреждения) имущества и других материальных объектов, создающей опасность гибели людей;</a:t>
            </a:r>
          </a:p>
          <a:p>
            <a:pPr fontAlgn="base">
              <a:buBlip>
                <a:blip r:embed="rId2"/>
              </a:buBlip>
            </a:pPr>
            <a:r>
              <a:rPr lang="ru-RU" sz="2600" b="1" dirty="0" smtClean="0"/>
              <a:t> причинения значительного имущественного ущерба либо наступления иных общественно опасных последствий;</a:t>
            </a:r>
          </a:p>
          <a:p>
            <a:pPr fontAlgn="base">
              <a:buBlip>
                <a:blip r:embed="rId2"/>
              </a:buBlip>
            </a:pPr>
            <a:r>
              <a:rPr lang="ru-RU" sz="2600" b="1" dirty="0" smtClean="0"/>
              <a:t> посягательства на жизнь государственного или общественного деятеля с целью прекращения его политической деятельности либо из мести за такую деятельность;</a:t>
            </a:r>
          </a:p>
          <a:p>
            <a:pPr fontAlgn="base">
              <a:buBlip>
                <a:blip r:embed="rId2"/>
              </a:buBlip>
            </a:pPr>
            <a:r>
              <a:rPr lang="ru-RU" sz="2600" b="1" dirty="0" smtClean="0"/>
              <a:t> нападения на представителя иностранного государства или сотрудника международной организации, пользующегося международной защитой, на лиц, пользующихся международной защитой…</a:t>
            </a:r>
          </a:p>
        </p:txBody>
      </p:sp>
    </p:spTree>
    <p:extLst>
      <p:ext uri="{BB962C8B-B14F-4D97-AF65-F5344CB8AC3E}">
        <p14:creationId xmlns="" xmlns:p14="http://schemas.microsoft.com/office/powerpoint/2010/main" val="442838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5589240"/>
            <a:ext cx="7632848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ПОЧЕМУ ЭТО ПРОИСХОДИТ И КАК МОЖНО ПРОТИВОСТОЯТЬ УГРОЗЕ ТЕРРОРИЗМА?</a:t>
            </a:r>
            <a:endParaRPr lang="ru-RU" b="1" dirty="0"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776864" cy="6872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ЖЕРТВЫ ТЕРАКТОВ И ДИВЕРСИЙ ПО ВСЕМУ МИРУ</a:t>
            </a:r>
            <a:br>
              <a:rPr lang="ru-RU" b="1" dirty="0" smtClean="0"/>
            </a:br>
            <a:r>
              <a:rPr lang="ru-RU" b="1" dirty="0" smtClean="0"/>
              <a:t>(ЧЕЛОВЕК)</a:t>
            </a:r>
            <a:endParaRPr lang="ru-RU" b="1" dirty="0"/>
          </a:p>
        </p:txBody>
      </p:sp>
      <p:pic>
        <p:nvPicPr>
          <p:cNvPr id="20484" name="Picture 4" descr="http://ic.pics.livejournal.com/spydell/22074195/1031017/1031017_origina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67" b="7467"/>
          <a:stretch>
            <a:fillRect/>
          </a:stretch>
        </p:blipFill>
        <p:spPr bwMode="auto">
          <a:xfrm>
            <a:off x="683568" y="332656"/>
            <a:ext cx="7772400" cy="43211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7624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1972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547664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1977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339752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1984</a:t>
            </a:r>
            <a:endParaRPr lang="ru-RU" sz="2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172400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092280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08104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716016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419872" y="45811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55976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1992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1997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660232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2007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40352" y="46531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2014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582837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941168"/>
            <a:ext cx="7328514" cy="6872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СТРАНЫ, НАИБОЛЕЕ ПОСТРАДАВШИЕ ОТ ТЕРРОРИЗМА В 1994 – 2004 ГГ.</a:t>
            </a:r>
            <a:endParaRPr lang="ru-RU" sz="2400" b="1" dirty="0"/>
          </a:p>
        </p:txBody>
      </p:sp>
      <p:pic>
        <p:nvPicPr>
          <p:cNvPr id="22530" name="Picture 2" descr="http://myppt.net/u/storage/ppt_3588/12d08-1386277446-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632" t="25182" r="4575" b="12840"/>
          <a:stretch>
            <a:fillRect/>
          </a:stretch>
        </p:blipFill>
        <p:spPr bwMode="auto">
          <a:xfrm>
            <a:off x="1043608" y="620688"/>
            <a:ext cx="7056784" cy="40442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178</TotalTime>
  <Words>452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ГЛОБАЛЬНАЯ УГРОЗА МЕЖДУНАРОДНОГО ТЕРРОРИЗМА</vt:lpstr>
      <vt:lpstr>УСЛОВИЯ ГЛОБАЛИЗАЦИИ СОЗДАЮТ БЛАГОПРИЯТНУЮ СРЕДУ ДЛЯ МЕЖДУНАРОДНОГО ТЕРРОРИЗМА</vt:lpstr>
      <vt:lpstr>ПЛАН</vt:lpstr>
      <vt:lpstr>1. МЕЖДУНАРОДНЫЙ ТЕРРОРИЗМ: ПОНЯТИЕ И ПРИЗНАКИ</vt:lpstr>
      <vt:lpstr>Слайд 5</vt:lpstr>
      <vt:lpstr>Слайд 6</vt:lpstr>
      <vt:lpstr>Слайд 7</vt:lpstr>
      <vt:lpstr>ЖЕРТВЫ ТЕРАКТОВ И ДИВЕРСИЙ ПО ВСЕМУ МИРУ (ЧЕЛОВЕК)</vt:lpstr>
      <vt:lpstr>СТРАНЫ, НАИБОЛЕЕ ПОСТРАДАВШИЕ ОТ ТЕРРОРИЗМА В 1994 – 2004 ГГ.</vt:lpstr>
      <vt:lpstr>ПРИЧИНЫ ГЛОБАЛЬНОГО ХАРАКТЕРА ТЕРРОРИЗМА:</vt:lpstr>
      <vt:lpstr>Слайд 11</vt:lpstr>
      <vt:lpstr>2. ГЛОБАЛИЗАЦИЯ И МЕЖДУНАРОДНЫЙ ТЕРРОРИЗМ</vt:lpstr>
      <vt:lpstr>1. под влиянием каких факторов терроризм становится международным? </vt:lpstr>
      <vt:lpstr>2. Как вы понимаете каждую из названных новых форм международного терроризма?</vt:lpstr>
      <vt:lpstr>3. НАЗОВИТЕ ФИНАНСОВЫЕ ИСТОЧНИКИ МЕЖДУНАРОДНОГО ТЕРРОРИЗМА</vt:lpstr>
      <vt:lpstr>3. ИДЕОЛОГИЯ НАСИЛИЯ И МЕЖДУНАРОДНЫЙ ТЕРРОРИЗМ</vt:lpstr>
      <vt:lpstr>Слайд 17</vt:lpstr>
      <vt:lpstr>4. ПРОТИВОДЕЙСТВИЕ МЕЖДУНАРОДНОМУ ТЕРРОРИЗМУ</vt:lpstr>
      <vt:lpstr>Слайд 19</vt:lpstr>
      <vt:lpstr>Слайд 20</vt:lpstr>
      <vt:lpstr>Домашнее задание § 9, повторить §§ 1-8.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22</cp:lastModifiedBy>
  <cp:revision>20</cp:revision>
  <dcterms:created xsi:type="dcterms:W3CDTF">2015-04-22T11:41:16Z</dcterms:created>
  <dcterms:modified xsi:type="dcterms:W3CDTF">2018-05-14T06:02:50Z</dcterms:modified>
</cp:coreProperties>
</file>