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8" r:id="rId6"/>
    <p:sldId id="262" r:id="rId7"/>
    <p:sldId id="270" r:id="rId8"/>
    <p:sldId id="271" r:id="rId9"/>
    <p:sldId id="267" r:id="rId10"/>
    <p:sldId id="272" r:id="rId11"/>
    <p:sldId id="273" r:id="rId12"/>
    <p:sldId id="274" r:id="rId13"/>
    <p:sldId id="275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9C"/>
    <a:srgbClr val="00CC00"/>
    <a:srgbClr val="F4F7CB"/>
    <a:srgbClr val="F7F7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8" autoAdjust="0"/>
    <p:restoredTop sz="94660"/>
  </p:normalViewPr>
  <p:slideViewPr>
    <p:cSldViewPr>
      <p:cViewPr varScale="1">
        <p:scale>
          <a:sx n="78" d="100"/>
          <a:sy n="78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8818-3748-4F67-84E9-ED98F4D17694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A1B3-51AD-4047-89BB-4BF9FA860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1C18E-FAC2-4186-8506-B093CD37997C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C67C-5C7C-4EBD-839A-2D3533ECB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38F3-5FEF-4C8F-91EB-D8480B9ED0AE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E85B-E1CA-4714-BC76-8D1C147AD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24BF-3A9F-4276-86C0-BDFE64E6F8FD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8655-4341-40CC-8892-753C12A59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BD47-0BE9-4A8C-AE6A-50592AC98B17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E4E7-5A73-4862-9F98-0C8BC489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99EA-7F23-4F4A-8C66-7E59FC51219A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7C1C-525B-43FC-A5EB-9C8A0AB20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DCB4-BF17-4CA5-9AF3-F8C13C601303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18F4-4ED3-4686-ADC9-4AC12CB02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ECEA-8EB6-41E4-A6E3-A1299CC7DAB7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6879-9167-44E5-AE4B-D7BD7333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5368-3AFD-4B7D-A64C-B29794D2ECEE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74D5F-7A99-472B-A81C-2FA43D1F8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AA6B0-E554-43FC-9DCA-684377D70F57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A815-5D35-48AC-BE37-E7C346DD1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7DA37-1EE4-4494-9C11-15579BE436DD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5AF3-69F8-4E7C-9F2B-F230D374C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7E7AD-2173-4C92-AD1D-12A9D2FB2DF0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B8E01D-4B28-4D5A-AEB5-F83D9937D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772400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Отражение духовных ценностей российского народа в рассказе В.Астафьева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«Конь с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розовой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гривой»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25" cy="1752600"/>
          </a:xfrm>
        </p:spPr>
        <p:txBody>
          <a:bodyPr/>
          <a:lstStyle/>
          <a:p>
            <a:pPr algn="r"/>
            <a:r>
              <a:rPr lang="ru-RU" b="1" smtClean="0">
                <a:solidFill>
                  <a:srgbClr val="C00000"/>
                </a:solidFill>
              </a:rPr>
              <a:t>Интегрированный урок </a:t>
            </a:r>
          </a:p>
          <a:p>
            <a:pPr algn="r"/>
            <a:r>
              <a:rPr lang="ru-RU" b="1" smtClean="0">
                <a:solidFill>
                  <a:srgbClr val="C00000"/>
                </a:solidFill>
              </a:rPr>
              <a:t>в 6 классе</a:t>
            </a:r>
          </a:p>
          <a:p>
            <a:pPr algn="r"/>
            <a:r>
              <a:rPr lang="ru-RU" b="1" smtClean="0">
                <a:solidFill>
                  <a:srgbClr val="C00000"/>
                </a:solidFill>
              </a:rPr>
              <a:t>(обществознание/литература)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8" name="Picture 4" descr="http://festival.1september.ru/articles/505721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50482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9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7489"/>
                <a:gridCol w="3238511"/>
                <a:gridCol w="3048000"/>
              </a:tblGrid>
              <a:tr h="1062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Духовные </a:t>
                      </a: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ценности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Левонтьевские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Витя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</a:rPr>
                        <a:t>Добро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«Добрые советы»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Бабушка купила пряник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</a:rPr>
                        <a:t>Долг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Отсутствует ответственность, не переживают, обманывают, шантажируют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Переживает, что не выполнил обещание, вина за обман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</a:rPr>
                        <a:t>Труд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Не любят работать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Приучается к труду: набери ягод – куплю пряник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</a:rPr>
                        <a:t>Любовь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Жалость к Вите, а не любовь; равнодушие к живому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Любовь к природе, семье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Дерево держится корнями, а человек семьей.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70C0"/>
                </a:solidFill>
              </a:rPr>
              <a:t>Всякое уменье трудом дается.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CC00"/>
                </a:solidFill>
              </a:rPr>
              <a:t>Кто чувствует стыд, тот чувствует и долг.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7030A0"/>
                </a:solidFill>
              </a:rPr>
              <a:t>Ум истиною просветляется, сердце любовью согревается.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Добро сеять — добро и пожинать.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 rot="18374421">
            <a:off x="3444082" y="892968"/>
            <a:ext cx="4071938" cy="1571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 rot="15136813">
            <a:off x="2832894" y="3893344"/>
            <a:ext cx="4071937" cy="1571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 rot="19184681">
            <a:off x="457200" y="3497263"/>
            <a:ext cx="4071938" cy="1571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 rot="1139995">
            <a:off x="4573588" y="2835275"/>
            <a:ext cx="4071937" cy="1571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 rot="2382613">
            <a:off x="746125" y="833438"/>
            <a:ext cx="4071938" cy="1571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ердце 6"/>
          <p:cNvSpPr/>
          <p:nvPr/>
        </p:nvSpPr>
        <p:spPr>
          <a:xfrm>
            <a:off x="3643313" y="2428875"/>
            <a:ext cx="1500187" cy="1428750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data.fantlab.ru/images/editions/orig/254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0"/>
            <a:ext cx="4786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1325"/>
          </a:xfrm>
        </p:spPr>
        <p:txBody>
          <a:bodyPr/>
          <a:lstStyle/>
          <a:p>
            <a:pPr algn="l"/>
            <a:r>
              <a:rPr lang="ru-RU" sz="3600" b="1" smtClean="0">
                <a:solidFill>
                  <a:srgbClr val="C00000"/>
                </a:solidFill>
              </a:rPr>
              <a:t>Жизнь прожить – не поле перейти.</a:t>
            </a:r>
            <a:r>
              <a:rPr lang="ru-RU" sz="3200" smtClean="0">
                <a:solidFill>
                  <a:srgbClr val="C00000"/>
                </a:solidFill>
              </a:rPr>
              <a:t/>
            </a:r>
            <a:br>
              <a:rPr lang="ru-RU" sz="3200" smtClean="0">
                <a:solidFill>
                  <a:srgbClr val="C00000"/>
                </a:solidFill>
              </a:rPr>
            </a:br>
            <a:r>
              <a:rPr lang="ru-RU" sz="3200" smtClean="0">
                <a:solidFill>
                  <a:srgbClr val="C00000"/>
                </a:solidFill>
              </a:rPr>
              <a:t>                                                                </a:t>
            </a:r>
            <a:r>
              <a:rPr lang="ru-RU" sz="2800" smtClean="0">
                <a:solidFill>
                  <a:srgbClr val="C00000"/>
                </a:solidFill>
              </a:rPr>
              <a:t>Пословица</a:t>
            </a:r>
            <a:r>
              <a:rPr lang="ru-RU" sz="3200" smtClean="0">
                <a:solidFill>
                  <a:srgbClr val="C00000"/>
                </a:solidFill>
              </a:rPr>
              <a:t/>
            </a:r>
            <a:br>
              <a:rPr lang="ru-RU" sz="3200" smtClean="0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Сколько  лет прошло! Сколько событий минуло! А я все не могу забыть бабушкиного пряника – того дивного коня с   розовой гривой.</a:t>
            </a:r>
            <a:r>
              <a:rPr lang="ru-RU" sz="3200" b="1" smtClean="0">
                <a:solidFill>
                  <a:srgbClr val="C00000"/>
                </a:solidFill>
              </a:rPr>
              <a:t>  </a:t>
            </a:r>
            <a:r>
              <a:rPr lang="ru-RU" sz="3200" smtClean="0">
                <a:solidFill>
                  <a:srgbClr val="C00000"/>
                </a:solidFill>
              </a:rPr>
              <a:t>         </a:t>
            </a:r>
            <a:br>
              <a:rPr lang="ru-RU" sz="3200" smtClean="0">
                <a:solidFill>
                  <a:srgbClr val="C00000"/>
                </a:solidFill>
              </a:rPr>
            </a:br>
            <a:r>
              <a:rPr lang="ru-RU" sz="3200" smtClean="0">
                <a:solidFill>
                  <a:srgbClr val="C00000"/>
                </a:solidFill>
              </a:rPr>
              <a:t>                                                             В.Астафьев</a:t>
            </a:r>
            <a:br>
              <a:rPr lang="ru-RU" sz="3200" smtClean="0">
                <a:solidFill>
                  <a:srgbClr val="C00000"/>
                </a:solidFill>
              </a:rPr>
            </a:br>
            <a:endParaRPr lang="ru-RU" sz="2800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1071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2" descr="конь с розовой гривой иллюстр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3571875"/>
            <a:ext cx="4786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14313"/>
            <a:ext cx="9144000" cy="70723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Содержимое 3" descr="NldgnLrVmg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В основу рассказа В.Астафьева «Конь с </a:t>
            </a:r>
            <a:r>
              <a:rPr lang="ru-RU" sz="3600" dirty="0" err="1" smtClean="0">
                <a:solidFill>
                  <a:schemeClr val="tx2"/>
                </a:solidFill>
              </a:rPr>
              <a:t>розовой</a:t>
            </a:r>
            <a:r>
              <a:rPr lang="ru-RU" sz="3600" dirty="0" smtClean="0">
                <a:solidFill>
                  <a:schemeClr val="tx2"/>
                </a:solidFill>
              </a:rPr>
              <a:t> гривой» легли воспоминания писателя о собственном детстве, т.е. произведение </a:t>
            </a:r>
            <a:r>
              <a:rPr lang="ru-RU" sz="3600" dirty="0" err="1" smtClean="0">
                <a:solidFill>
                  <a:schemeClr val="tx2"/>
                </a:solidFill>
              </a:rPr>
              <a:t>автобиографично</a:t>
            </a:r>
            <a:r>
              <a:rPr lang="ru-RU" sz="3600" dirty="0" smtClean="0">
                <a:solidFill>
                  <a:schemeClr val="tx2"/>
                </a:solidFill>
              </a:rPr>
              <a:t>,  писатель искренне  и открыто разговаривает с нами о самом важном и нужном.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О чем? Какие духовные ценности российского народа отражены в произведении?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71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Семья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                  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воспитывали       </a:t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Витьку?</a:t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Как воспитывали         </a:t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детей в семье     </a:t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ru-RU" sz="4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Левонтия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img-fotki.yandex.ru/get/6213/19411616.253/0_a4d8f_4b0272ca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64333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6000" b="1" dirty="0" smtClean="0">
                <a:solidFill>
                  <a:srgbClr val="FF0000"/>
                </a:solidFill>
              </a:rPr>
              <a:t>Добро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Долг</a:t>
            </a: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Труд</a:t>
            </a: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                                Любовь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cs622627.vk.me/v622627536/1eab2/2GUsibKsp1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5000660" cy="32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Picture 2" descr="http://profilib.com/reader/75/88/b88875/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166</Words>
  <PresentationFormat>Экран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Отражение духовных ценностей российского народа в рассказе В.Астафьева  «Конь с розовой гривой» </vt:lpstr>
      <vt:lpstr>Жизнь прожить – не поле перейти.                                                                 Пословица Сколько  лет прошло! Сколько событий минуло! А я все не могу забыть бабушкиного пряника – того дивного коня с   розовой гривой.                                                                         В.Астафьев </vt:lpstr>
      <vt:lpstr>Слайд 3</vt:lpstr>
      <vt:lpstr>Слайд 4</vt:lpstr>
      <vt:lpstr>Слайд 5</vt:lpstr>
      <vt:lpstr>    В основу рассказа В.Астафьева «Конь с розовой гривой» легли воспоминания писателя о собственном детстве, т.е. произведение автобиографично,  писатель искренне  и открыто разговаривает с нами о самом важном и нужном.   О чем? Какие духовные ценности российского народа отражены в произведении? </vt:lpstr>
      <vt:lpstr>Слайд 7</vt:lpstr>
      <vt:lpstr>     Добро                 Долг                           Труд                                    Любовь</vt:lpstr>
      <vt:lpstr>Слайд 9</vt:lpstr>
      <vt:lpstr>Слайд 10</vt:lpstr>
      <vt:lpstr>Слайд 11</vt:lpstr>
      <vt:lpstr>         Дерево держится корнями, а человек семьей.  Всякое уменье трудом дается.  Кто чувствует стыд, тот чувствует и долг.  Ум истиною просветляется, сердце любовью согревается.  Добро сеять — добро и пожинать.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Отражение духовных ценностей российского народа в рассказе В.Астафьева  «Конь с розовой гривой» </dc:title>
  <dc:creator>Mila</dc:creator>
  <cp:lastModifiedBy>user</cp:lastModifiedBy>
  <cp:revision>9</cp:revision>
  <dcterms:created xsi:type="dcterms:W3CDTF">2016-04-20T20:44:00Z</dcterms:created>
  <dcterms:modified xsi:type="dcterms:W3CDTF">2016-10-27T10:47:43Z</dcterms:modified>
</cp:coreProperties>
</file>