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4" r:id="rId9"/>
    <p:sldId id="267" r:id="rId10"/>
    <p:sldId id="265" r:id="rId11"/>
    <p:sldId id="268" r:id="rId12"/>
    <p:sldId id="269" r:id="rId13"/>
    <p:sldId id="261" r:id="rId14"/>
    <p:sldId id="27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7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669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68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48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733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38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313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76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592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903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92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277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05C31-865C-46F9-9546-B70511582A7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765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643050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Agatha-Modern" pitchFamily="34" charset="0"/>
                <a:cs typeface="Aldhabi" pitchFamily="2" charset="-78"/>
              </a:rPr>
              <a:t>«Откуда мы знаем, как жили наши предки» </a:t>
            </a:r>
            <a:endParaRPr lang="ru-RU" sz="6600" dirty="0">
              <a:solidFill>
                <a:schemeClr val="accent6">
                  <a:lumMod val="50000"/>
                </a:schemeClr>
              </a:solidFill>
              <a:latin typeface="Agatha-Modern" pitchFamily="34" charset="0"/>
              <a:cs typeface="Aldhabi" pitchFamily="2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786190"/>
            <a:ext cx="6400800" cy="1368000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tx2"/>
                </a:solidFill>
                <a:latin typeface="Clip " pitchFamily="2" charset="-52"/>
              </a:rPr>
              <a:t>Дмитриев Анатолий Викторович</a:t>
            </a:r>
          </a:p>
          <a:p>
            <a:pPr algn="r"/>
            <a:r>
              <a:rPr lang="ru-RU" sz="2800" dirty="0" smtClean="0">
                <a:solidFill>
                  <a:schemeClr val="tx2"/>
                </a:solidFill>
                <a:latin typeface="Clip " pitchFamily="2" charset="-52"/>
              </a:rPr>
              <a:t>Учитель истории</a:t>
            </a:r>
          </a:p>
          <a:p>
            <a:pPr algn="r"/>
            <a:r>
              <a:rPr lang="ru-RU" sz="2800" dirty="0" smtClean="0">
                <a:solidFill>
                  <a:schemeClr val="tx2"/>
                </a:solidFill>
                <a:latin typeface="Clip " pitchFamily="2" charset="-52"/>
              </a:rPr>
              <a:t>МБОУ «</a:t>
            </a:r>
            <a:r>
              <a:rPr lang="ru-RU" sz="2800" dirty="0" err="1" smtClean="0">
                <a:solidFill>
                  <a:schemeClr val="tx2"/>
                </a:solidFill>
                <a:latin typeface="Clip " pitchFamily="2" charset="-52"/>
              </a:rPr>
              <a:t>Лянторская</a:t>
            </a:r>
            <a:r>
              <a:rPr lang="ru-RU" sz="2800" dirty="0" smtClean="0">
                <a:solidFill>
                  <a:schemeClr val="tx2"/>
                </a:solidFill>
                <a:latin typeface="Clip " pitchFamily="2" charset="-52"/>
              </a:rPr>
              <a:t> СОШ№4»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3174" y="357166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/>
              <a:t>Всероссийский    конкурс  профессионального мастерства педагогов «Мой лучший урок»</a:t>
            </a:r>
            <a:endParaRPr lang="ru-RU" dirty="0" smtClean="0"/>
          </a:p>
          <a:p>
            <a:pPr algn="ctr"/>
            <a:r>
              <a:rPr lang="ru-RU" b="1" cap="all" dirty="0" smtClean="0"/>
              <a:t>(региональный этап в </a:t>
            </a:r>
            <a:r>
              <a:rPr lang="ru-RU" b="1" cap="all" dirty="0" err="1" smtClean="0"/>
              <a:t>хмао</a:t>
            </a:r>
            <a:r>
              <a:rPr lang="ru-RU" b="1" cap="all" dirty="0" smtClean="0"/>
              <a:t> - </a:t>
            </a:r>
            <a:r>
              <a:rPr lang="ru-RU" b="1" cap="all" dirty="0" err="1" smtClean="0"/>
              <a:t>югре</a:t>
            </a:r>
            <a:r>
              <a:rPr lang="ru-RU" b="1" cap="all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57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 Археология. </a:t>
            </a:r>
          </a:p>
          <a:p>
            <a:pPr>
              <a:buNone/>
            </a:pPr>
            <a:r>
              <a:rPr lang="ru-RU" dirty="0" smtClean="0"/>
              <a:t>3. Принцип ведения археологических раскопок (</a:t>
            </a:r>
            <a:r>
              <a:rPr lang="ru-RU" i="1" dirty="0" smtClean="0"/>
              <a:t>способы зачистки территории, датировка находок и </a:t>
            </a:r>
            <a:r>
              <a:rPr lang="ru-RU" i="1" dirty="0" err="1" smtClean="0"/>
              <a:t>пр</a:t>
            </a:r>
            <a:r>
              <a:rPr lang="ru-RU" dirty="0" smtClean="0"/>
              <a:t>)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dvokat Modern" pitchFamily="2" charset="0"/>
              </a:rPr>
              <a:t>Усвоение новых знаний и способов действий.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Advokat Modern" pitchFamily="2" charset="0"/>
            </a:endParaRPr>
          </a:p>
        </p:txBody>
      </p:sp>
      <p:pic>
        <p:nvPicPr>
          <p:cNvPr id="22530" name="Picture 2" descr="http://skazka-dubki.ru/upload/medialibrary/c41/c41f2401c8c541165231cbb7446b4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500570"/>
            <a:ext cx="2916227" cy="1999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crimealike.ru/wp-content/uploads/2016/04/nik_3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733980"/>
            <a:ext cx="3197020" cy="21240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1440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dvokat Modern" pitchFamily="2" charset="0"/>
                <a:ea typeface="+mj-ea"/>
                <a:cs typeface="+mj-cs"/>
              </a:rPr>
              <a:t>Принцип ведения археологических раскопок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dvokat Modern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Анатолий\Desktop\территория.jpg"/>
          <p:cNvPicPr>
            <a:picLocks noChangeAspect="1" noChangeArrowheads="1"/>
          </p:cNvPicPr>
          <p:nvPr/>
        </p:nvPicPr>
        <p:blipFill>
          <a:blip r:embed="rId2"/>
          <a:srcRect l="10742" t="5000" r="23828" b="16666"/>
          <a:stretch>
            <a:fillRect/>
          </a:stretch>
        </p:blipFill>
        <p:spPr bwMode="auto">
          <a:xfrm>
            <a:off x="2786050" y="1428736"/>
            <a:ext cx="4214842" cy="2476220"/>
          </a:xfrm>
          <a:prstGeom prst="rect">
            <a:avLst/>
          </a:prstGeom>
          <a:noFill/>
        </p:spPr>
      </p:pic>
      <p:pic>
        <p:nvPicPr>
          <p:cNvPr id="2051" name="Picture 3" descr="C:\Users\Анатолий\Desktop\раскопки.jpg"/>
          <p:cNvPicPr>
            <a:picLocks noChangeAspect="1" noChangeArrowheads="1"/>
          </p:cNvPicPr>
          <p:nvPr/>
        </p:nvPicPr>
        <p:blipFill>
          <a:blip r:embed="rId3"/>
          <a:srcRect l="1744" t="15000" r="11559" b="15000"/>
          <a:stretch>
            <a:fillRect/>
          </a:stretch>
        </p:blipFill>
        <p:spPr bwMode="auto">
          <a:xfrm>
            <a:off x="1714480" y="4071942"/>
            <a:ext cx="6572296" cy="2604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214422"/>
            <a:ext cx="7043758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Раздели территорию на квадраты и пронумеруй их.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При помощи лопатки аккуратно снимай первый слой земли.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В случае обнаружении находки нежно воспользоваться кисточкой.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Сфотографируй свою находку.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Аккуратно извлеки находку из земли.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Составь опись находки: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/>
              <a:t>Записать квадрат, где была обнаружена находка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/>
              <a:t>Записать количество осколков или предметов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/>
              <a:t>Определить возраст находки (в данном случае каждый слой равен 1 тыс. лет)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/>
              <a:t>Определить материал, из которого изготовлена находка</a:t>
            </a:r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dvokat Modern" pitchFamily="2" charset="0"/>
              </a:rPr>
              <a:t>Памятка археолога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Advokat Moder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атолий\Desktop\IMG_2525.JPG"/>
          <p:cNvPicPr>
            <a:picLocks noChangeAspect="1" noChangeArrowheads="1"/>
          </p:cNvPicPr>
          <p:nvPr/>
        </p:nvPicPr>
        <p:blipFill>
          <a:blip r:embed="rId2" cstate="print"/>
          <a:srcRect l="27503" b="30917"/>
          <a:stretch>
            <a:fillRect/>
          </a:stretch>
        </p:blipFill>
        <p:spPr bwMode="auto">
          <a:xfrm rot="20623212">
            <a:off x="0" y="1142984"/>
            <a:ext cx="3714776" cy="2359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F:\дети фото\IMG_2519.JPG"/>
          <p:cNvPicPr>
            <a:picLocks noChangeAspect="1" noChangeArrowheads="1"/>
          </p:cNvPicPr>
          <p:nvPr/>
        </p:nvPicPr>
        <p:blipFill>
          <a:blip r:embed="rId3" cstate="print"/>
          <a:srcRect t="86" r="37413"/>
          <a:stretch>
            <a:fillRect/>
          </a:stretch>
        </p:blipFill>
        <p:spPr bwMode="auto">
          <a:xfrm>
            <a:off x="4786314" y="1000108"/>
            <a:ext cx="3000396" cy="319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dvokat Modern" pitchFamily="2" charset="0"/>
              </a:rPr>
              <a:t>«Археологические раскопки»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Advokat Modern" pitchFamily="2" charset="0"/>
            </a:endParaRPr>
          </a:p>
        </p:txBody>
      </p:sp>
      <p:pic>
        <p:nvPicPr>
          <p:cNvPr id="1026" name="Picture 2" descr="C:\Users\Анатолий\Desktop\IMG_2521.JPG"/>
          <p:cNvPicPr>
            <a:picLocks noChangeAspect="1" noChangeArrowheads="1"/>
          </p:cNvPicPr>
          <p:nvPr/>
        </p:nvPicPr>
        <p:blipFill>
          <a:blip r:embed="rId4" cstate="print"/>
          <a:srcRect l="23830"/>
          <a:stretch>
            <a:fillRect/>
          </a:stretch>
        </p:blipFill>
        <p:spPr bwMode="auto">
          <a:xfrm rot="16200000">
            <a:off x="2617486" y="3250837"/>
            <a:ext cx="3847166" cy="3367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натолий\Desktop\IMG_25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071546"/>
            <a:ext cx="2900210" cy="193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натолий\Desktop\IMG_25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714884"/>
            <a:ext cx="2435831" cy="162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дети фото\IMG_2547.JPG"/>
          <p:cNvPicPr>
            <a:picLocks noChangeAspect="1" noChangeArrowheads="1"/>
          </p:cNvPicPr>
          <p:nvPr/>
        </p:nvPicPr>
        <p:blipFill>
          <a:blip r:embed="rId7" cstate="print"/>
          <a:srcRect b="23152"/>
          <a:stretch>
            <a:fillRect/>
          </a:stretch>
        </p:blipFill>
        <p:spPr bwMode="auto">
          <a:xfrm rot="16877072">
            <a:off x="6560272" y="2936826"/>
            <a:ext cx="3043086" cy="155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натолий\Desktop\IMG_2536.JPG"/>
          <p:cNvPicPr>
            <a:picLocks noChangeAspect="1" noChangeArrowheads="1"/>
          </p:cNvPicPr>
          <p:nvPr/>
        </p:nvPicPr>
        <p:blipFill>
          <a:blip r:embed="rId8" cstate="print"/>
          <a:srcRect l="22154" t="22081" r="35929" b="13921"/>
          <a:stretch>
            <a:fillRect/>
          </a:stretch>
        </p:blipFill>
        <p:spPr bwMode="auto">
          <a:xfrm rot="1050489">
            <a:off x="716368" y="3638468"/>
            <a:ext cx="2214578" cy="2254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dvokat Modern" pitchFamily="2" charset="0"/>
              </a:rPr>
              <a:t>Подведение итогов. Рефлексия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dvokat Modern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00200"/>
            <a:ext cx="7186634" cy="4525963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ru-RU" dirty="0" smtClean="0"/>
              <a:t> Повторение основных понятий сегодняшнего урока.</a:t>
            </a:r>
          </a:p>
          <a:p>
            <a:pPr marL="0" indent="0"/>
            <a:r>
              <a:rPr lang="ru-RU" dirty="0" smtClean="0"/>
              <a:t> Определения </a:t>
            </a:r>
            <a:r>
              <a:rPr lang="ru-RU" dirty="0" smtClean="0"/>
              <a:t>уровня выполнения учебных задач.</a:t>
            </a:r>
            <a:endParaRPr lang="ru-RU" dirty="0" smtClean="0"/>
          </a:p>
          <a:p>
            <a:pPr marL="0" indent="0"/>
            <a:r>
              <a:rPr lang="ru-RU" dirty="0" smtClean="0"/>
              <a:t> </a:t>
            </a:r>
            <a:r>
              <a:rPr lang="ru-RU" dirty="0" smtClean="0"/>
              <a:t>Выявления </a:t>
            </a:r>
            <a:r>
              <a:rPr lang="ru-RU" dirty="0" smtClean="0"/>
              <a:t>основных трудностей </a:t>
            </a:r>
            <a:r>
              <a:rPr lang="ru-RU" dirty="0" smtClean="0"/>
              <a:t>возникших при изу</a:t>
            </a:r>
            <a:r>
              <a:rPr lang="ru-RU" dirty="0" smtClean="0"/>
              <a:t>чении новой темы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0"/>
            <a:endParaRPr lang="ru-RU" dirty="0" smtClean="0"/>
          </a:p>
          <a:p>
            <a:pPr marL="0" indent="0">
              <a:buNone/>
            </a:pP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Advokat Modern" pitchFamily="2" charset="0"/>
              </a:rPr>
              <a:t>Домашнее задание</a:t>
            </a: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Advokat Modern" pitchFamily="2" charset="0"/>
              </a:rPr>
              <a:t>: </a:t>
            </a:r>
            <a:endParaRPr lang="ru-RU" sz="3500" dirty="0" smtClean="0">
              <a:solidFill>
                <a:schemeClr val="accent6">
                  <a:lumMod val="50000"/>
                </a:schemeClr>
              </a:solidFill>
              <a:latin typeface="Advokat Modern" pitchFamily="2" charset="0"/>
            </a:endParaRPr>
          </a:p>
          <a:p>
            <a:pPr marL="0" indent="0">
              <a:buNone/>
            </a:pPr>
            <a:r>
              <a:rPr lang="ru-RU" dirty="0" smtClean="0"/>
              <a:t>Мини-сочинение «Для чего нужно знать историю?»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599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Advokat Modern" pitchFamily="2" charset="0"/>
              </a:rPr>
              <a:t>Спасибо за внимание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Advokat Moder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Advokat Modern" pitchFamily="2" charset="0"/>
              </a:rPr>
              <a:t>Пояснительная записка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Advokat Modern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17573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Урок является вводным уроком в изучении курса «Всеобщая история. История древнего мира».		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5122" name="Picture 2" descr="http://gdz-putina.info/wp-content/uploads/2015/12/5-klass-uchebnik-otvety-na-voprosy-Vigasin-150x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2218907" cy="29289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786050" y="3500438"/>
            <a:ext cx="60007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</a:rPr>
              <a:t>Данный урок направлен на                      повышения мотивации учащихся на изучение  нового учебного предмета.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Advokat Modern" pitchFamily="2" charset="0"/>
              </a:rPr>
              <a:t>Характеристика  класса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Advokat Modern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928670"/>
            <a:ext cx="7543824" cy="2643206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Урок был проведен в 5 «г» классе. Количество учащихся в классе – 25.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Учебные возможности класса: у 3 обучающихся высокие, 22 -  средние. Мотивация к учебной деятельности: 7 обучающихся высокая, 18 - средняя. 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syl.ru/misc/i/ai/181155/733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3762401" cy="2257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14744" y="3214686"/>
            <a:ext cx="54292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ведущему каналу восприятия :  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визуалы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8 обучающихся;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аудиалы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2 обучающихся;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кинестетики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- 12 обучающихся;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смешанный тип- 3 обучающихся.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785814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Формы работы, используемые на уроке: </a:t>
            </a:r>
            <a:r>
              <a:rPr lang="ru-RU" dirty="0" smtClean="0"/>
              <a:t>фронтальная и групповая</a:t>
            </a:r>
          </a:p>
          <a:p>
            <a:pPr marL="0" indent="0">
              <a:buNone/>
            </a:pPr>
            <a:r>
              <a:rPr lang="ru-RU" b="1" dirty="0" smtClean="0"/>
              <a:t>Методы работы на уроке: </a:t>
            </a:r>
            <a:r>
              <a:rPr lang="ru-RU" dirty="0" smtClean="0"/>
              <a:t>словесный (рассказ с элементами беседы), наглядный и практический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Advokat Modern" pitchFamily="2" charset="0"/>
              </a:rPr>
              <a:t>Формы и методы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Advokat Modern" pitchFamily="2" charset="0"/>
            </a:endParaRPr>
          </a:p>
        </p:txBody>
      </p:sp>
      <p:pic>
        <p:nvPicPr>
          <p:cNvPr id="20482" name="Picture 2" descr="http://zanimatelno.com/wp-content/uploads/2016/02/wwalls.ru-43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286256"/>
            <a:ext cx="3857652" cy="216992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73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Advokat Modern" pitchFamily="2" charset="0"/>
              </a:rPr>
              <a:t>Цель урока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Advokat Modern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571744"/>
            <a:ext cx="7400948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Создать условия для формирования представлений об исторической науке, путях и способах получения информации и изучения прошлого человечества.</a:t>
            </a:r>
            <a:endParaRPr lang="ru-RU" dirty="0"/>
          </a:p>
        </p:txBody>
      </p:sp>
      <p:pic>
        <p:nvPicPr>
          <p:cNvPr id="3073" name="Picture 1" descr="C:\Users\Анатолий\Desktop\ryrik_razvo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68258" cy="248528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357298"/>
            <a:ext cx="7858148" cy="476886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Личностный результат:</a:t>
            </a:r>
            <a:endParaRPr lang="ru-RU" sz="2000" dirty="0" smtClean="0"/>
          </a:p>
          <a:p>
            <a:pPr marL="0" indent="0">
              <a:spcBef>
                <a:spcPts val="0"/>
              </a:spcBef>
            </a:pPr>
            <a:r>
              <a:rPr lang="ru-RU" sz="2000" dirty="0" smtClean="0"/>
              <a:t>Заложить основы осмысления социально-нравственного опыта предшествующих поколений; понимание культурного многообразия мира</a:t>
            </a:r>
            <a:r>
              <a:rPr lang="ru-RU" sz="2000" b="1" dirty="0" smtClean="0"/>
              <a:t>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err="1" smtClean="0"/>
              <a:t>Метапредметные</a:t>
            </a:r>
            <a:r>
              <a:rPr lang="ru-RU" sz="2000" b="1" dirty="0" smtClean="0"/>
              <a:t> результаты</a:t>
            </a:r>
            <a:endParaRPr lang="ru-RU" sz="2000" dirty="0" smtClean="0"/>
          </a:p>
          <a:p>
            <a:pPr marL="0" indent="0">
              <a:spcBef>
                <a:spcPts val="0"/>
              </a:spcBef>
            </a:pPr>
            <a:r>
              <a:rPr lang="ru-RU" sz="2000" dirty="0" smtClean="0"/>
              <a:t>формирование умения планировать, контролировать и оценивать учебные действия в соответствии с поставленной задачей;</a:t>
            </a:r>
          </a:p>
          <a:p>
            <a:pPr marL="0" indent="0">
              <a:spcBef>
                <a:spcPts val="0"/>
              </a:spcBef>
            </a:pPr>
            <a:r>
              <a:rPr lang="ru-RU" sz="2000" dirty="0" smtClean="0"/>
              <a:t>умение работать в группе;</a:t>
            </a:r>
          </a:p>
          <a:p>
            <a:pPr marL="0" indent="0">
              <a:spcBef>
                <a:spcPts val="0"/>
              </a:spcBef>
            </a:pPr>
            <a:r>
              <a:rPr lang="ru-RU" sz="2000" dirty="0" smtClean="0"/>
              <a:t>-формирование навыков самостоятельного поиска информации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Предметные результаты</a:t>
            </a:r>
            <a:endParaRPr lang="ru-RU" sz="2000" dirty="0" smtClean="0"/>
          </a:p>
          <a:p>
            <a:pPr marL="0" indent="0">
              <a:spcBef>
                <a:spcPts val="0"/>
              </a:spcBef>
            </a:pPr>
            <a:r>
              <a:rPr lang="ru-RU" sz="2000" i="1" dirty="0" smtClean="0"/>
              <a:t> </a:t>
            </a:r>
            <a:r>
              <a:rPr lang="ru-RU" sz="2000" dirty="0" smtClean="0"/>
              <a:t>овладение целостными представлениями о значимости истории для общества;</a:t>
            </a:r>
          </a:p>
          <a:p>
            <a:pPr marL="0" indent="0">
              <a:spcBef>
                <a:spcPts val="0"/>
              </a:spcBef>
            </a:pPr>
            <a:r>
              <a:rPr lang="ru-RU" sz="2000" dirty="0" smtClean="0"/>
              <a:t>знание и дальнейшее  применение понятийного аппарата исторического знания;</a:t>
            </a:r>
          </a:p>
          <a:p>
            <a:pPr marL="0" indent="0">
              <a:spcBef>
                <a:spcPts val="0"/>
              </a:spcBef>
            </a:pPr>
            <a:r>
              <a:rPr lang="ru-RU" sz="2000" dirty="0" smtClean="0"/>
              <a:t> знание основных способов получения информации историками;</a:t>
            </a:r>
          </a:p>
          <a:p>
            <a:pPr marL="0" indent="0">
              <a:spcBef>
                <a:spcPts val="0"/>
              </a:spcBef>
            </a:pPr>
            <a:r>
              <a:rPr lang="ru-RU" sz="2000" dirty="0" smtClean="0"/>
              <a:t>умение изучать и систематизировать информацию из различных исторических источников, раскрывая ее познавательную ценность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Advokat Modern" pitchFamily="2" charset="0"/>
              </a:rPr>
              <a:t>Планируемые результаты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Advokat Modern" pitchFamily="2" charset="0"/>
            </a:endParaRPr>
          </a:p>
        </p:txBody>
      </p:sp>
      <p:pic>
        <p:nvPicPr>
          <p:cNvPr id="19458" name="Picture 2" descr="C:\Users\Анатолий\Desktop\c77d5befd0b2ca3c0efbdebcda406b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285984" cy="151952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dvokat Modern" pitchFamily="2" charset="0"/>
              </a:rPr>
              <a:t>Этапы урока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Advokat Modern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Организационный (1 мин)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Актуализация знаний (4 мин)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Постановка учебной задачи (3 мин)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Усвоение новых знаний и способов действий. (8 мин)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Закрепление знаний </a:t>
            </a:r>
            <a:br>
              <a:rPr lang="ru-RU" b="1" dirty="0" smtClean="0"/>
            </a:br>
            <a:r>
              <a:rPr lang="ru-RU" b="1" dirty="0" smtClean="0"/>
              <a:t>и способов действий (20 мин)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Подведение итогов. Рефлексия (3 мин)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Информация о домашнем </a:t>
            </a:r>
            <a:br>
              <a:rPr lang="ru-RU" b="1" dirty="0" smtClean="0"/>
            </a:br>
            <a:r>
              <a:rPr lang="ru-RU" b="1" dirty="0" smtClean="0"/>
              <a:t>задании (1 мин)</a:t>
            </a:r>
          </a:p>
          <a:p>
            <a:endParaRPr lang="ru-RU" dirty="0"/>
          </a:p>
        </p:txBody>
      </p:sp>
      <p:pic>
        <p:nvPicPr>
          <p:cNvPr id="2050" name="Picture 2" descr="https://im3-tub-ru.yandex.net/i?id=f95e15d17652a812d053ae903f0eb2cd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7425" y="4810124"/>
            <a:ext cx="3076575" cy="20478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571613"/>
            <a:ext cx="7715272" cy="26432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"История - сокровищница наших деяний, свидетельница прошлого, пример и поучение для настоящего, предостережение для будущего."</a:t>
            </a:r>
          </a:p>
          <a:p>
            <a:pPr algn="r">
              <a:buNone/>
            </a:pPr>
            <a:r>
              <a:rPr lang="ru-RU" sz="2400" i="1" dirty="0" smtClean="0"/>
              <a:t>Испанский писатель М.Сервантес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dvokat Modern" pitchFamily="2" charset="0"/>
              </a:rPr>
              <a:t>Актуализация знаний и постановка учебных задач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Advokat Modern" pitchFamily="2" charset="0"/>
            </a:endParaRPr>
          </a:p>
        </p:txBody>
      </p:sp>
      <p:pic>
        <p:nvPicPr>
          <p:cNvPr id="21506" name="Picture 2" descr="http://proespanol.ru/images/topic/cervan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071942"/>
            <a:ext cx="1857388" cy="238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14744" y="4000504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Что такое история?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4786322"/>
            <a:ext cx="4786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История – это наука, которая изучает прошлое, настоящее и будущее человека</a:t>
            </a:r>
            <a:endParaRPr lang="ru-RU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000108"/>
            <a:ext cx="690088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Исторические источники и их виды</a:t>
            </a:r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u="sng" dirty="0" smtClean="0"/>
              <a:t>Наводящие вопросы</a:t>
            </a:r>
            <a:r>
              <a:rPr lang="ru-RU" dirty="0" smtClean="0"/>
              <a:t>: какими вы были, когда пошли в первый класс? А откуда вы это знаете? </a:t>
            </a:r>
          </a:p>
          <a:p>
            <a:pPr marL="0" indent="0">
              <a:buNone/>
            </a:pPr>
            <a:r>
              <a:rPr lang="ru-RU" b="1" u="sng" dirty="0" smtClean="0"/>
              <a:t>Основной вопрос</a:t>
            </a:r>
            <a:r>
              <a:rPr lang="ru-RU" dirty="0" smtClean="0"/>
              <a:t>              Тема урока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dvokat Modern" pitchFamily="2" charset="0"/>
              </a:rPr>
              <a:t>Усвоение новых знаний и способов действий.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Advokat Modern" pitchFamily="2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143504" y="4429132"/>
            <a:ext cx="857256" cy="50006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5214950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u="sng" dirty="0" smtClean="0"/>
              <a:t>Исторический источник - это всё то, что может нам рассказать о прошлом.</a:t>
            </a:r>
            <a:endParaRPr lang="ru-RU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hablon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shablon13</Template>
  <TotalTime>613</TotalTime>
  <Words>488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shablon13</vt:lpstr>
      <vt:lpstr>«Откуда мы знаем, как жили наши предки» </vt:lpstr>
      <vt:lpstr>Пояснительная записка</vt:lpstr>
      <vt:lpstr>Характеристика  класса</vt:lpstr>
      <vt:lpstr>Формы и методы</vt:lpstr>
      <vt:lpstr>Цель урока</vt:lpstr>
      <vt:lpstr>Планируемые результаты</vt:lpstr>
      <vt:lpstr>Этапы урока</vt:lpstr>
      <vt:lpstr>Актуализация знаний и постановка учебных задач</vt:lpstr>
      <vt:lpstr>Усвоение новых знаний и способов действий.</vt:lpstr>
      <vt:lpstr>Усвоение новых знаний и способов действий.</vt:lpstr>
      <vt:lpstr>Слайд 11</vt:lpstr>
      <vt:lpstr>Памятка археолога</vt:lpstr>
      <vt:lpstr>«Археологические раскопки»</vt:lpstr>
      <vt:lpstr>Подведение итогов. Рефлексия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«Откуда мы знаем, как жили наши предки»</dc:title>
  <dc:creator>Анатолий</dc:creator>
  <cp:lastModifiedBy>Анатолий</cp:lastModifiedBy>
  <cp:revision>37</cp:revision>
  <dcterms:created xsi:type="dcterms:W3CDTF">2016-10-30T16:13:33Z</dcterms:created>
  <dcterms:modified xsi:type="dcterms:W3CDTF">2016-11-01T15:30:20Z</dcterms:modified>
</cp:coreProperties>
</file>