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297" r:id="rId3"/>
    <p:sldId id="298" r:id="rId4"/>
    <p:sldId id="261" r:id="rId5"/>
    <p:sldId id="279" r:id="rId6"/>
    <p:sldId id="263" r:id="rId7"/>
    <p:sldId id="276" r:id="rId8"/>
    <p:sldId id="262" r:id="rId9"/>
    <p:sldId id="264" r:id="rId10"/>
    <p:sldId id="299" r:id="rId11"/>
    <p:sldId id="303" r:id="rId12"/>
    <p:sldId id="305" r:id="rId13"/>
    <p:sldId id="260" r:id="rId14"/>
    <p:sldId id="306" r:id="rId15"/>
    <p:sldId id="266" r:id="rId16"/>
    <p:sldId id="280" r:id="rId17"/>
    <p:sldId id="304" r:id="rId18"/>
    <p:sldId id="268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Историческая карта России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с 1613 года до наших дней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loud.prezentacii.org/19/03/132919/images/screen11.jpg"/>
          <p:cNvPicPr>
            <a:picLocks noChangeAspect="1" noChangeArrowheads="1"/>
          </p:cNvPicPr>
          <p:nvPr/>
        </p:nvPicPr>
        <p:blipFill>
          <a:blip r:embed="rId2" cstate="print"/>
          <a:srcRect l="17344" t="5906" r="19903" b="35063"/>
          <a:stretch>
            <a:fillRect/>
          </a:stretch>
        </p:blipFill>
        <p:spPr bwMode="auto">
          <a:xfrm>
            <a:off x="1259632" y="845105"/>
            <a:ext cx="6120680" cy="4318248"/>
          </a:xfrm>
          <a:prstGeom prst="rect">
            <a:avLst/>
          </a:prstGeom>
          <a:noFill/>
        </p:spPr>
      </p:pic>
      <p:pic>
        <p:nvPicPr>
          <p:cNvPr id="3" name="Picture 2" descr="https://cloud.prezentacii.org/19/03/132919/images/screen11.jpg"/>
          <p:cNvPicPr>
            <a:picLocks noChangeAspect="1" noChangeArrowheads="1"/>
          </p:cNvPicPr>
          <p:nvPr/>
        </p:nvPicPr>
        <p:blipFill>
          <a:blip r:embed="rId2" cstate="print"/>
          <a:srcRect l="7008" t="62969" r="6250" b="8485"/>
          <a:stretch>
            <a:fillRect/>
          </a:stretch>
        </p:blipFill>
        <p:spPr bwMode="auto">
          <a:xfrm>
            <a:off x="971600" y="5187314"/>
            <a:ext cx="6768752" cy="16706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Содружество независимых государств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s13.pikabu.ru/post_img/big/2021/03/29/9/16170311691141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16459" cy="487873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0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Современная РОССИЯ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 новой </a:t>
            </a:r>
            <a:r>
              <a:rPr lang="ru-RU" b="1" dirty="0" smtClean="0"/>
              <a:t>Конституции</a:t>
            </a:r>
            <a:r>
              <a:rPr lang="ru-RU" dirty="0" smtClean="0"/>
              <a:t> закреплен прямой </a:t>
            </a:r>
            <a:r>
              <a:rPr lang="ru-RU" b="1" dirty="0" smtClean="0"/>
              <a:t>запрет</a:t>
            </a:r>
            <a:r>
              <a:rPr lang="ru-RU" dirty="0" smtClean="0"/>
              <a:t> </a:t>
            </a:r>
            <a:r>
              <a:rPr lang="ru-RU" b="1" dirty="0" smtClean="0"/>
              <a:t>на</a:t>
            </a:r>
            <a:r>
              <a:rPr lang="ru-RU" dirty="0" smtClean="0"/>
              <a:t> </a:t>
            </a:r>
            <a:r>
              <a:rPr lang="ru-RU" b="1" dirty="0" smtClean="0"/>
              <a:t>отчуждение</a:t>
            </a:r>
            <a:r>
              <a:rPr lang="ru-RU" dirty="0" smtClean="0"/>
              <a:t> части </a:t>
            </a:r>
            <a:r>
              <a:rPr lang="ru-RU" b="1" dirty="0" smtClean="0"/>
              <a:t>территории</a:t>
            </a:r>
            <a:r>
              <a:rPr lang="ru-RU" dirty="0" smtClean="0"/>
              <a:t> Российской Федерации либо на осуществление иных действий, направленных на нарушение территориальной  целостности Российской Федерации.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997200"/>
            <a:ext cx="9144000" cy="3860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b="1" i="1" dirty="0" smtClean="0"/>
              <a:t>Быть русским — значит не только говорить по-русски. Но значит — воспринимать Россию сердцем, видеть её драгоценную самобытность и неповторимое своеобразие, понимать, что это своеобразие есть Дар Божий, данный русским людям, и в тоже время — указание Божие, имеющее оградить Россию от посягательств других народов и требовать для этого дара — свободы и самостоятельности на земле.</a:t>
            </a:r>
          </a:p>
          <a:p>
            <a:pPr>
              <a:buNone/>
            </a:pPr>
            <a:r>
              <a:rPr lang="ru-RU" sz="6000" b="1" i="1" dirty="0" smtClean="0"/>
              <a:t> Быть русским — значит верить в Россию, так как верили в неё все русские великие люди, все её гении и строители.» </a:t>
            </a:r>
          </a:p>
          <a:p>
            <a:pPr>
              <a:buNone/>
            </a:pPr>
            <a:r>
              <a:rPr lang="ru-RU" i="1" dirty="0" smtClean="0"/>
              <a:t>                                                        Иван Ильин</a:t>
            </a:r>
            <a:r>
              <a:rPr lang="ru-RU" dirty="0" smtClean="0"/>
              <a:t> . </a:t>
            </a:r>
            <a:r>
              <a:rPr lang="ru-RU" i="1" dirty="0" smtClean="0"/>
              <a:t>Философ (1883—1954).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alex\Desktop\день народного единства\img0.jpg"/>
          <p:cNvPicPr>
            <a:picLocks noChangeAspect="1" noChangeArrowheads="1"/>
          </p:cNvPicPr>
          <p:nvPr/>
        </p:nvPicPr>
        <p:blipFill>
          <a:blip r:embed="rId2" cstate="print"/>
          <a:srcRect l="3538" t="4851" r="1963" b="21650"/>
          <a:stretch>
            <a:fillRect/>
          </a:stretch>
        </p:blipFill>
        <p:spPr bwMode="auto">
          <a:xfrm flipH="1">
            <a:off x="4283968" y="116632"/>
            <a:ext cx="4765998" cy="27801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772816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i="1" dirty="0" smtClean="0"/>
              <a:t>«Территориальные размеры России требуют сильной власти. </a:t>
            </a:r>
            <a:endParaRPr lang="ru-RU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2212"/>
            <a:ext cx="9144000" cy="625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Соберите пословицу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06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538"/>
                <a:gridCol w="4160462"/>
                <a:gridCol w="400045"/>
                <a:gridCol w="4171955"/>
              </a:tblGrid>
              <a:tr h="92977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 единстве народа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а в единстве.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048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Народ незнающий единства, с нуждой дружит,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его свобода.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977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Истинное богатство не в достатке,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от беды отводит.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0481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Единство народа 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народ сильный единством, со счастьем дружит.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51662" cy="514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3313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1268413"/>
            <a:ext cx="9172575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alex\Desktop\день народного единства\img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38" t="4851" r="1963" b="21650"/>
          <a:stretch>
            <a:fillRect/>
          </a:stretch>
        </p:blipFill>
        <p:spPr bwMode="auto">
          <a:xfrm>
            <a:off x="323528" y="0"/>
            <a:ext cx="8640960" cy="50405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460326"/>
            <a:ext cx="8640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Продолжите фразу: </a:t>
            </a:r>
            <a:r>
              <a:rPr lang="ru-RU" sz="3600" b="1" dirty="0" smtClean="0"/>
              <a:t>«Мы едины, когда….» 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12287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Что значит Россия? Русь? Русский народ?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386638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5474241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«Отец мой был чистокровный финн, мать — молдаванка, сам же я родился в Тифлисе, в армянской его части, но крещён в православие.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Стало быть, я — природный русак!»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Николай </a:t>
            </a:r>
            <a:r>
              <a:rPr lang="ru-RU" sz="1600" i="1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Краббе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600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Морской министр Российской Империи, адмирал (1814—1876).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96" r="1180"/>
          <a:stretch>
            <a:fillRect/>
          </a:stretch>
        </p:blipFill>
        <p:spPr bwMode="auto">
          <a:xfrm>
            <a:off x="13672" y="185700"/>
            <a:ext cx="9130328" cy="636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Россия с 1613 до 1914гг.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209268" cy="5295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Карта Российской империи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3999" cy="560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47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Образование СССР, национально-государственное строительство 1922-1936 гг.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944"/>
          <a:stretch>
            <a:fillRect/>
          </a:stretch>
        </p:blipFill>
        <p:spPr bwMode="auto">
          <a:xfrm>
            <a:off x="107504" y="849678"/>
            <a:ext cx="8640960" cy="600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Карта СССР в 1945-1991 гг.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lex\Desktop\день народного единства\img4_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5" y="1196752"/>
            <a:ext cx="9120565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33" r="5253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Надо отдать должное уму и такту наших предков… Они относились к окрестным народам как к равным, пусть даже непохожим на них.</a:t>
            </a:r>
            <a:br>
              <a:rPr lang="ru-RU" sz="2000" b="1" i="1" dirty="0" smtClean="0"/>
            </a:br>
            <a:r>
              <a:rPr lang="ru-RU" sz="2000" b="1" i="1" dirty="0" smtClean="0"/>
              <a:t> И благодаря этому они устояли в вековой борьбе, утвердив как принцип не истребление соседей, а дружбу народов.</a:t>
            </a:r>
            <a:br>
              <a:rPr lang="ru-RU" sz="2000" b="1" i="1" dirty="0" smtClean="0"/>
            </a:br>
            <a:r>
              <a:rPr lang="ru-RU" sz="2000" b="1" i="1" dirty="0" smtClean="0"/>
              <a:t> Лев Гумилёв</a:t>
            </a:r>
            <a:r>
              <a:rPr lang="ru-RU" sz="2000" dirty="0" smtClean="0"/>
              <a:t> (</a:t>
            </a:r>
            <a:r>
              <a:rPr lang="ru-RU" sz="2000" b="1" i="1" dirty="0" smtClean="0"/>
              <a:t>Историк-этнолог, археолог, востоковед (1912—1992))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 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51" t="1701"/>
          <a:stretch>
            <a:fillRect/>
          </a:stretch>
        </p:blipFill>
        <p:spPr bwMode="auto">
          <a:xfrm>
            <a:off x="0" y="-74045"/>
            <a:ext cx="9144000" cy="693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79912" y="5229200"/>
            <a:ext cx="53640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Россия не такая страна, которую можно действительно завоевать, т. е. оккупировать; по крайней мере, этого нельзя сделать… силами современных европейских государств… Такая страна может быть побеждена лишь внутренней слабостью и действием внутренних раздоров.</a:t>
            </a:r>
            <a:br>
              <a:rPr lang="ru-RU" sz="1400" b="1" i="1" dirty="0" smtClean="0">
                <a:solidFill>
                  <a:schemeClr val="bg1"/>
                </a:solidFill>
              </a:rPr>
            </a:br>
            <a:r>
              <a:rPr lang="ru-RU" sz="1400" b="1" i="1" dirty="0" smtClean="0">
                <a:solidFill>
                  <a:schemeClr val="bg1"/>
                </a:solidFill>
              </a:rPr>
              <a:t>     </a:t>
            </a:r>
            <a:r>
              <a:rPr lang="ru-RU" sz="1400" i="1" dirty="0" smtClean="0">
                <a:solidFill>
                  <a:schemeClr val="bg1"/>
                </a:solidFill>
              </a:rPr>
              <a:t>Карл фон </a:t>
            </a:r>
            <a:r>
              <a:rPr lang="ru-RU" sz="1400" i="1" dirty="0" err="1" smtClean="0">
                <a:solidFill>
                  <a:schemeClr val="bg1"/>
                </a:solidFill>
              </a:rPr>
              <a:t>Клаузевиц</a:t>
            </a:r>
            <a:r>
              <a:rPr lang="ru-RU" sz="1400" dirty="0" smtClean="0">
                <a:solidFill>
                  <a:schemeClr val="bg1"/>
                </a:solidFill>
              </a:rPr>
              <a:t> (</a:t>
            </a:r>
            <a:r>
              <a:rPr lang="ru-RU" sz="1400" i="1" dirty="0" smtClean="0">
                <a:solidFill>
                  <a:schemeClr val="bg1"/>
                </a:solidFill>
              </a:rPr>
              <a:t>Генерал-майор прусской армии, всемирно известный военный теоретик (1780—1831).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294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Историческая карта России  с 1613 года до наших дней</vt:lpstr>
      <vt:lpstr>Что значит Россия? Русь? Русский народ?</vt:lpstr>
      <vt:lpstr>Слайд 3</vt:lpstr>
      <vt:lpstr>Россия с 1613 до 1914гг.</vt:lpstr>
      <vt:lpstr>Карта Российской империи</vt:lpstr>
      <vt:lpstr>Образование СССР, национально-государственное строительство 1922-1936 гг.</vt:lpstr>
      <vt:lpstr>Карта СССР в 1945-1991 гг.</vt:lpstr>
      <vt:lpstr> Надо отдать должное уму и такту наших предков… Они относились к окрестным народам как к равным, пусть даже непохожим на них.  И благодаря этому они устояли в вековой борьбе, утвердив как принцип не истребление соседей, а дружбу народов.  Лев Гумилёв (Историк-этнолог, археолог, востоковед (1912—1992))  </vt:lpstr>
      <vt:lpstr>Слайд 9</vt:lpstr>
      <vt:lpstr>Слайд 10</vt:lpstr>
      <vt:lpstr>Слайд 11</vt:lpstr>
      <vt:lpstr>Слайд 12</vt:lpstr>
      <vt:lpstr>Слайд 13</vt:lpstr>
      <vt:lpstr>Соберите пословицу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alex</cp:lastModifiedBy>
  <cp:revision>53</cp:revision>
  <dcterms:created xsi:type="dcterms:W3CDTF">2021-11-14T14:55:35Z</dcterms:created>
  <dcterms:modified xsi:type="dcterms:W3CDTF">2021-12-10T06:32:51Z</dcterms:modified>
</cp:coreProperties>
</file>