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7" r:id="rId2"/>
    <p:sldId id="258" r:id="rId3"/>
    <p:sldId id="286" r:id="rId4"/>
    <p:sldId id="269" r:id="rId5"/>
    <p:sldId id="288" r:id="rId6"/>
    <p:sldId id="256" r:id="rId7"/>
    <p:sldId id="287" r:id="rId8"/>
    <p:sldId id="259" r:id="rId9"/>
    <p:sldId id="261" r:id="rId10"/>
    <p:sldId id="262" r:id="rId11"/>
    <p:sldId id="260" r:id="rId12"/>
    <p:sldId id="266" r:id="rId13"/>
    <p:sldId id="282" r:id="rId14"/>
    <p:sldId id="280" r:id="rId15"/>
    <p:sldId id="263" r:id="rId16"/>
    <p:sldId id="265" r:id="rId17"/>
    <p:sldId id="281" r:id="rId18"/>
    <p:sldId id="275" r:id="rId19"/>
    <p:sldId id="277" r:id="rId20"/>
    <p:sldId id="276" r:id="rId21"/>
    <p:sldId id="278" r:id="rId22"/>
    <p:sldId id="279" r:id="rId23"/>
    <p:sldId id="271" r:id="rId24"/>
    <p:sldId id="272" r:id="rId25"/>
    <p:sldId id="284" r:id="rId26"/>
    <p:sldId id="285" r:id="rId27"/>
    <p:sldId id="26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607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67E02D4-0639-45BA-AECA-6A1DFD3BB229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0F36052-63B4-422D-AA1C-FAF12B36604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992562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2D4-0639-45BA-AECA-6A1DFD3BB229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6052-63B4-422D-AA1C-FAF12B366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325954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2D4-0639-45BA-AECA-6A1DFD3BB229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6052-63B4-422D-AA1C-FAF12B36604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994470"/>
      </p:ext>
    </p:extLst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2D4-0639-45BA-AECA-6A1DFD3BB229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6052-63B4-422D-AA1C-FAF12B3660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301940"/>
      </p:ext>
    </p:extLst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2D4-0639-45BA-AECA-6A1DFD3BB229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6052-63B4-422D-AA1C-FAF12B366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918413"/>
      </p:ext>
    </p:extLst>
  </p:cSld>
  <p:clrMapOvr>
    <a:masterClrMapping/>
  </p:clrMapOvr>
  <p:transition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2D4-0639-45BA-AECA-6A1DFD3BB229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6052-63B4-422D-AA1C-FAF12B3660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940395"/>
      </p:ext>
    </p:extLst>
  </p:cSld>
  <p:clrMapOvr>
    <a:masterClrMapping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2D4-0639-45BA-AECA-6A1DFD3BB229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6052-63B4-422D-AA1C-FAF12B36604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053107"/>
      </p:ext>
    </p:extLst>
  </p:cSld>
  <p:clrMapOvr>
    <a:masterClrMapping/>
  </p:clrMapOvr>
  <p:transition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2D4-0639-45BA-AECA-6A1DFD3BB229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6052-63B4-422D-AA1C-FAF12B36604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761811"/>
      </p:ext>
    </p:extLst>
  </p:cSld>
  <p:clrMapOvr>
    <a:masterClrMapping/>
  </p:clrMapOvr>
  <p:transition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2D4-0639-45BA-AECA-6A1DFD3BB229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6052-63B4-422D-AA1C-FAF12B36604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607787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2D4-0639-45BA-AECA-6A1DFD3BB229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6052-63B4-422D-AA1C-FAF12B366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376720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2D4-0639-45BA-AECA-6A1DFD3BB229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6052-63B4-422D-AA1C-FAF12B36604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252069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2D4-0639-45BA-AECA-6A1DFD3BB229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6052-63B4-422D-AA1C-FAF12B366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140529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2D4-0639-45BA-AECA-6A1DFD3BB229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6052-63B4-422D-AA1C-FAF12B36604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5454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2D4-0639-45BA-AECA-6A1DFD3BB229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6052-63B4-422D-AA1C-FAF12B36604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540579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2D4-0639-45BA-AECA-6A1DFD3BB229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6052-63B4-422D-AA1C-FAF12B366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659794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2D4-0639-45BA-AECA-6A1DFD3BB229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6052-63B4-422D-AA1C-FAF12B36604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893381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02D4-0639-45BA-AECA-6A1DFD3BB229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6052-63B4-422D-AA1C-FAF12B366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552035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7E02D4-0639-45BA-AECA-6A1DFD3BB229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F36052-63B4-422D-AA1C-FAF12B366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6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ransition>
    <p:randomBar dir="vert"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cs11198.vkontakte.ru/u33073725/-14/x_0c0f39d2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Проверка домашнего задания.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27584" y="2348880"/>
            <a:ext cx="7560840" cy="36724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«Что лишнее?»</a:t>
            </a:r>
            <a:r>
              <a:rPr lang="ru-RU" b="1" dirty="0" smtClean="0"/>
              <a:t>  Выберите из приведенного списка то, что относится к финикийской цивилизации: 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пирамиды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пурпурная краска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клинопись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алфавит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стекло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/>
              <a:t>Объясните свой выбор.</a:t>
            </a:r>
            <a:endParaRPr lang="ru-RU" b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Библия (</a:t>
            </a:r>
            <a:r>
              <a:rPr lang="ru-RU" sz="3200" dirty="0" smtClean="0"/>
              <a:t>в переводе с греческого </a:t>
            </a:r>
            <a:r>
              <a:rPr lang="ru-RU" dirty="0" smtClean="0"/>
              <a:t>-</a:t>
            </a:r>
            <a:r>
              <a:rPr lang="ru-RU" sz="3200" dirty="0" smtClean="0"/>
              <a:t> книга)</a:t>
            </a:r>
            <a:endParaRPr lang="ru-RU" dirty="0"/>
          </a:p>
        </p:txBody>
      </p:sp>
      <p:pic>
        <p:nvPicPr>
          <p:cNvPr id="4" name="Picture 2" descr="Картинка 27 из 6915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355064" y="2490788"/>
            <a:ext cx="6441809" cy="344487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92080" y="623577"/>
            <a:ext cx="3149027" cy="1066800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/>
              <a:t>Работа с учебником.       (стр. 95, пункт 1), заполнение в р/т № 1</a:t>
            </a:r>
            <a:endParaRPr lang="ru-RU" sz="2400" b="1" dirty="0"/>
          </a:p>
        </p:txBody>
      </p:sp>
      <p:pic>
        <p:nvPicPr>
          <p:cNvPr id="5" name="Picture 2" descr="http://www.husain-off.ru/hg7n/images1/drm5-13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2143108" cy="570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96136" y="2708920"/>
            <a:ext cx="2763380" cy="468632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/>
              <a:t>Задание: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определить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-географическое положение;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-наличие рек;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-рельеф;</a:t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-основные занятия.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6" name="Picture 4" descr="http://www.husain-off.ru/hg7n/images1/drm5-13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5322" y="671834"/>
            <a:ext cx="292417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99992" y="1142583"/>
            <a:ext cx="3749416" cy="4900634"/>
          </a:xfrm>
        </p:spPr>
        <p:txBody>
          <a:bodyPr>
            <a:noAutofit/>
          </a:bodyPr>
          <a:lstStyle/>
          <a:p>
            <a:pPr algn="l">
              <a:buFontTx/>
              <a:buChar char="-"/>
            </a:pPr>
            <a:r>
              <a:rPr lang="ru-RU" sz="2800" dirty="0" smtClean="0"/>
              <a:t>В библейских мифах есть  много сходного с легендами и мифами  других цивилизаций.</a:t>
            </a:r>
          </a:p>
          <a:p>
            <a:pPr algn="l"/>
            <a:endParaRPr lang="ru-RU" sz="2800" dirty="0" smtClean="0"/>
          </a:p>
          <a:p>
            <a:pPr algn="l">
              <a:buFontTx/>
              <a:buChar char="-"/>
            </a:pPr>
            <a:r>
              <a:rPr lang="ru-RU" sz="2800" dirty="0" smtClean="0"/>
              <a:t>еврейские племена пришли к вере в единого Бога.</a:t>
            </a:r>
            <a:endParaRPr lang="ru-RU" sz="2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5" descr="http://www.chitalnya.ru/upload/421/6175348535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37616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25031" y="797590"/>
            <a:ext cx="8037078" cy="720080"/>
          </a:xfrm>
        </p:spPr>
        <p:txBody>
          <a:bodyPr>
            <a:normAutofit fontScale="90000"/>
          </a:bodyPr>
          <a:lstStyle/>
          <a:p>
            <a:r>
              <a:rPr lang="ru-RU" sz="3600" i="0" dirty="0" smtClean="0">
                <a:latin typeface="+mn-lt"/>
                <a:cs typeface="Times New Roman" panose="02020603050405020304" pitchFamily="18" charset="0"/>
              </a:rPr>
              <a:t>Почему </a:t>
            </a:r>
            <a:r>
              <a:rPr lang="ru-RU" sz="3600" i="0" dirty="0" smtClean="0">
                <a:latin typeface="+mn-lt"/>
                <a:cs typeface="Times New Roman" panose="02020603050405020304" pitchFamily="18" charset="0"/>
              </a:rPr>
              <a:t>возникает вера в единого Бога?</a:t>
            </a:r>
            <a:r>
              <a:rPr lang="ru-RU" sz="36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+mn-lt"/>
                <a:cs typeface="Times New Roman" panose="02020603050405020304" pitchFamily="18" charset="0"/>
              </a:rPr>
            </a:br>
            <a:endParaRPr lang="ru-RU" sz="3600" i="0" dirty="0" smtClean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1691680" y="5699894"/>
            <a:ext cx="6780213" cy="465138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i="1" dirty="0" smtClean="0">
                <a:latin typeface="Georgia" panose="02040502050405020303" pitchFamily="18" charset="0"/>
              </a:rPr>
              <a:t>Древний Иерусалимский храм (реконструкция)</a:t>
            </a:r>
          </a:p>
        </p:txBody>
      </p:sp>
      <p:pic>
        <p:nvPicPr>
          <p:cNvPr id="10244" name="Picture 5" descr="http://forum.nanya.ru/uploads/post-24665-11737069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4904"/>
            <a:ext cx="471698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196752"/>
            <a:ext cx="811913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Единобожие сближает, объединяет народы, </a:t>
            </a:r>
            <a:br>
              <a:rPr lang="ru-RU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языческая религия – разъединяет</a:t>
            </a:r>
          </a:p>
        </p:txBody>
      </p:sp>
    </p:spTree>
    <p:extLst>
      <p:ext uri="{BB962C8B-B14F-4D97-AF65-F5344CB8AC3E}">
        <p14:creationId xmlns:p14="http://schemas.microsoft.com/office/powerpoint/2010/main" val="259307173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Сотворение мира</a:t>
            </a:r>
            <a:endParaRPr lang="ru-RU" dirty="0"/>
          </a:p>
        </p:txBody>
      </p:sp>
      <p:pic>
        <p:nvPicPr>
          <p:cNvPr id="9218" name="Picture 2" descr="http://res.cloudinary.com/demo/image/fetch/w_1024,h_768,c_fill,e_sharpen,g_faces/http:/wallpapers.windowsace.com/pics/-/w/-wallpaper-free-christian-christmas-desktop-h-i-ibackgroundz.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4835295" cy="362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thoughtsofstupidbookworm.files.wordpress.com/2013/12/eden-in-the-ea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thoughtsofstupidbookworm.files.wordpress.com/2013/12/eden-in-the-eas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thoughtsofstupidbookworm.files.wordpress.com/2013/12/eden-in-the-east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thoughtsofstupidbookworm.files.wordpress.com/2013/12/eden-in-the-east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thoughtsofstupidbookworm.files.wordpress.com/2013/12/eden-in-the-east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https://thoughtsofstupidbookworm.files.wordpress.com/2013/12/eden-in-the-east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861048"/>
            <a:ext cx="3194586" cy="237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8227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798735" cy="1303867"/>
          </a:xfrm>
        </p:spPr>
        <p:txBody>
          <a:bodyPr/>
          <a:lstStyle/>
          <a:p>
            <a:r>
              <a:rPr lang="ru-RU" dirty="0" smtClean="0"/>
              <a:t>Миф о всемирном потопе.</a:t>
            </a:r>
            <a:endParaRPr lang="ru-RU" dirty="0"/>
          </a:p>
        </p:txBody>
      </p:sp>
      <p:pic>
        <p:nvPicPr>
          <p:cNvPr id="1026" name="Picture 2" descr="C:\Users\Митяй\Pictures\iCAMQAOV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9729" y="2047428"/>
            <a:ext cx="2784334" cy="1573895"/>
          </a:xfrm>
          <a:prstGeom prst="rect">
            <a:avLst/>
          </a:prstGeom>
          <a:noFill/>
        </p:spPr>
      </p:pic>
      <p:pic>
        <p:nvPicPr>
          <p:cNvPr id="1027" name="Picture 3" descr="C:\Users\Митяй\Pictures\iCAM07IJ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9094" y="1565537"/>
            <a:ext cx="2188599" cy="2042692"/>
          </a:xfrm>
          <a:prstGeom prst="rect">
            <a:avLst/>
          </a:prstGeom>
          <a:noFill/>
        </p:spPr>
      </p:pic>
      <p:pic>
        <p:nvPicPr>
          <p:cNvPr id="1028" name="Picture 4" descr="C:\Users\Митяй\Pictures\iCABHZQ4M.jpg"/>
          <p:cNvPicPr>
            <a:picLocks noChangeAspect="1" noChangeArrowheads="1"/>
          </p:cNvPicPr>
          <p:nvPr/>
        </p:nvPicPr>
        <p:blipFill rotWithShape="1">
          <a:blip r:embed="rId4" cstate="print"/>
          <a:srcRect l="3531" r="2457"/>
          <a:stretch/>
        </p:blipFill>
        <p:spPr bwMode="auto">
          <a:xfrm>
            <a:off x="659847" y="4581128"/>
            <a:ext cx="2880320" cy="1552313"/>
          </a:xfrm>
          <a:prstGeom prst="rect">
            <a:avLst/>
          </a:prstGeom>
          <a:noFill/>
        </p:spPr>
      </p:pic>
      <p:pic>
        <p:nvPicPr>
          <p:cNvPr id="6" name="Picture 8" descr="ковчег Ноя в открытом море и голуб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85778"/>
            <a:ext cx="2161380" cy="257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player.myshared.ru/437475/data/images/img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7" y="1546314"/>
            <a:ext cx="2774851" cy="208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79986"/>
              </p:ext>
            </p:extLst>
          </p:nvPr>
        </p:nvGraphicFramePr>
        <p:xfrm>
          <a:off x="467544" y="404665"/>
          <a:ext cx="8208912" cy="600846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017444"/>
                <a:gridCol w="2746657"/>
                <a:gridCol w="244726"/>
                <a:gridCol w="3200085"/>
              </a:tblGrid>
              <a:tr h="353239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 Тема</a:t>
                      </a:r>
                      <a:endParaRPr lang="ru-RU" sz="22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/>
                </a:tc>
                <a:tc gridSpan="2">
                  <a:txBody>
                    <a:bodyPr/>
                    <a:lstStyle/>
                    <a:p>
                      <a:r>
                        <a:rPr lang="ru-RU" sz="2200" b="1" dirty="0" smtClean="0"/>
                        <a:t>  Библейская история</a:t>
                      </a:r>
                      <a:endParaRPr lang="ru-RU" sz="22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  Вавилонская легенда</a:t>
                      </a:r>
                      <a:endParaRPr lang="ru-RU" sz="22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/>
                </a:tc>
              </a:tr>
              <a:tr h="694106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 источник</a:t>
                      </a:r>
                      <a:endParaRPr lang="ru-RU" sz="2200" b="1" dirty="0"/>
                    </a:p>
                  </a:txBody>
                  <a:tcPr marL="12168" marR="12168" marT="6084" marB="6084"/>
                </a:tc>
                <a:tc gridSpan="2">
                  <a:txBody>
                    <a:bodyPr/>
                    <a:lstStyle/>
                    <a:p>
                      <a:r>
                        <a:rPr lang="ru-RU" sz="2200" b="1" dirty="0" smtClean="0"/>
                        <a:t> книга Бытие</a:t>
                      </a:r>
                      <a:endParaRPr lang="ru-RU" sz="22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 клинописные таблички «Эпос о Гильгамеше»</a:t>
                      </a:r>
                      <a:endParaRPr lang="ru-RU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/>
                </a:tc>
              </a:tr>
              <a:tr h="353239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 персонаж</a:t>
                      </a:r>
                      <a:endParaRPr lang="ru-RU" sz="2200" b="1" dirty="0"/>
                    </a:p>
                  </a:txBody>
                  <a:tcPr marL="12168" marR="12168" marT="6084" marB="6084"/>
                </a:tc>
                <a:tc gridSpan="2">
                  <a:txBody>
                    <a:bodyPr/>
                    <a:lstStyle/>
                    <a:p>
                      <a:r>
                        <a:rPr lang="ru-RU" sz="2200" b="1" dirty="0" smtClean="0"/>
                        <a:t> Ной</a:t>
                      </a:r>
                      <a:endParaRPr lang="ru-RU" sz="22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 </a:t>
                      </a:r>
                      <a:r>
                        <a:rPr lang="ru-RU" sz="2200" b="1" dirty="0" err="1" smtClean="0"/>
                        <a:t>Утнапишти</a:t>
                      </a:r>
                      <a:endParaRPr lang="ru-RU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/>
                </a:tc>
              </a:tr>
              <a:tr h="443243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 спасающий бог</a:t>
                      </a:r>
                      <a:endParaRPr lang="ru-RU" sz="2200" b="1" dirty="0"/>
                    </a:p>
                  </a:txBody>
                  <a:tcPr marL="12168" marR="12168" marT="6084" marB="6084"/>
                </a:tc>
                <a:tc gridSpan="2">
                  <a:txBody>
                    <a:bodyPr/>
                    <a:lstStyle/>
                    <a:p>
                      <a:r>
                        <a:rPr lang="ru-RU" sz="2200" b="1" dirty="0" smtClean="0"/>
                        <a:t> </a:t>
                      </a:r>
                      <a:r>
                        <a:rPr lang="ru-RU" sz="2200" b="1" dirty="0" err="1" smtClean="0"/>
                        <a:t>Яхве</a:t>
                      </a:r>
                      <a:endParaRPr lang="ru-RU" sz="22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 </a:t>
                      </a:r>
                      <a:r>
                        <a:rPr lang="ru-RU" sz="2200" b="1" dirty="0" err="1" smtClean="0"/>
                        <a:t>Эа</a:t>
                      </a:r>
                      <a:endParaRPr lang="ru-RU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/>
                </a:tc>
              </a:tr>
              <a:tr h="694106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 приказ</a:t>
                      </a:r>
                      <a:endParaRPr lang="ru-RU" sz="2200" b="1" dirty="0"/>
                    </a:p>
                  </a:txBody>
                  <a:tcPr marL="12168" marR="12168" marT="6084" marB="6084"/>
                </a:tc>
                <a:tc gridSpan="2">
                  <a:txBody>
                    <a:bodyPr/>
                    <a:lstStyle/>
                    <a:p>
                      <a:r>
                        <a:rPr lang="ru-RU" sz="2200" b="1" dirty="0" smtClean="0"/>
                        <a:t>Построить ковчег, взять семью и животных</a:t>
                      </a:r>
                      <a:endParaRPr lang="ru-RU" sz="22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/>
                        <a:t>Построить ковчег, взять семью и животных</a:t>
                      </a:r>
                    </a:p>
                  </a:txBody>
                  <a:tcPr marL="12168" marR="12168" marT="6084" marB="6084"/>
                </a:tc>
              </a:tr>
              <a:tr h="694106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 длительность ливня</a:t>
                      </a:r>
                      <a:endParaRPr lang="ru-RU" sz="2200" b="1" dirty="0"/>
                    </a:p>
                  </a:txBody>
                  <a:tcPr marL="12168" marR="12168" marT="6084" marB="6084"/>
                </a:tc>
                <a:tc gridSpan="2">
                  <a:txBody>
                    <a:bodyPr/>
                    <a:lstStyle/>
                    <a:p>
                      <a:r>
                        <a:rPr lang="ru-RU" sz="2200" b="1" dirty="0" smtClean="0"/>
                        <a:t>40 дней и 40 ночей</a:t>
                      </a:r>
                      <a:endParaRPr lang="ru-RU" sz="22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 7 дней и 7 ночей</a:t>
                      </a:r>
                      <a:endParaRPr lang="ru-RU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/>
                </a:tc>
              </a:tr>
              <a:tr h="353239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 птицы</a:t>
                      </a:r>
                      <a:endParaRPr lang="ru-RU" sz="2200" b="1" dirty="0"/>
                    </a:p>
                  </a:txBody>
                  <a:tcPr marL="12168" marR="12168" marT="6084" marB="6084"/>
                </a:tc>
                <a:tc gridSpan="2">
                  <a:txBody>
                    <a:bodyPr/>
                    <a:lstStyle/>
                    <a:p>
                      <a:r>
                        <a:rPr lang="ru-RU" sz="2200" b="1" dirty="0" smtClean="0"/>
                        <a:t>Ворон и голубь</a:t>
                      </a:r>
                      <a:endParaRPr lang="ru-RU" sz="22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 голубь, ласточка и ворон</a:t>
                      </a:r>
                      <a:endParaRPr lang="ru-RU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/>
                </a:tc>
              </a:tr>
              <a:tr h="694106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 место</a:t>
                      </a:r>
                      <a:r>
                        <a:rPr lang="ru-RU" sz="2200" b="1" baseline="0" dirty="0" smtClean="0"/>
                        <a:t> причаливания</a:t>
                      </a:r>
                      <a:endParaRPr lang="ru-RU" sz="2200" b="1" dirty="0"/>
                    </a:p>
                  </a:txBody>
                  <a:tcPr marL="12168" marR="12168" marT="6084" marB="6084"/>
                </a:tc>
                <a:tc gridSpan="2">
                  <a:txBody>
                    <a:bodyPr/>
                    <a:lstStyle/>
                    <a:p>
                      <a:r>
                        <a:rPr lang="ru-RU" sz="2200" b="1" dirty="0" smtClean="0"/>
                        <a:t> гора</a:t>
                      </a:r>
                      <a:r>
                        <a:rPr lang="ru-RU" sz="2200" b="1" baseline="0" dirty="0" smtClean="0"/>
                        <a:t> Арарат</a:t>
                      </a:r>
                      <a:endParaRPr lang="ru-RU" sz="22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 гора </a:t>
                      </a:r>
                      <a:r>
                        <a:rPr lang="ru-RU" sz="2200" b="1" dirty="0" err="1" smtClean="0"/>
                        <a:t>Ницир</a:t>
                      </a:r>
                      <a:endParaRPr lang="ru-RU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/>
                </a:tc>
              </a:tr>
              <a:tr h="694106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жертвоприношение</a:t>
                      </a:r>
                      <a:endParaRPr lang="ru-RU" sz="2200" b="1" dirty="0"/>
                    </a:p>
                  </a:txBody>
                  <a:tcPr marL="12168" marR="12168" marT="6084" marB="6084"/>
                </a:tc>
                <a:tc gridSpan="3">
                  <a:txBody>
                    <a:bodyPr/>
                    <a:lstStyle/>
                    <a:p>
                      <a:r>
                        <a:rPr lang="ru-RU" sz="2200" b="1" dirty="0" smtClean="0"/>
                        <a:t>Постройка алтаря и принесение жертвоприношения</a:t>
                      </a:r>
                      <a:endParaRPr lang="ru-RU" sz="22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</a:txBody>
                  <a:tcPr marL="12168" marR="12168" marT="6084" marB="6084"/>
                </a:tc>
              </a:tr>
              <a:tr h="1034974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 благословление</a:t>
                      </a:r>
                      <a:endParaRPr lang="ru-RU" sz="2200" b="1" dirty="0"/>
                    </a:p>
                  </a:txBody>
                  <a:tcPr marL="12168" marR="12168" marT="6084" marB="6084"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 Бог благословляет Ноя</a:t>
                      </a:r>
                      <a:endParaRPr lang="ru-RU" sz="22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/>
                </a:tc>
                <a:tc gridSpan="2">
                  <a:txBody>
                    <a:bodyPr/>
                    <a:lstStyle/>
                    <a:p>
                      <a:r>
                        <a:rPr lang="ru-RU" sz="2200" b="1" dirty="0" smtClean="0"/>
                        <a:t> </a:t>
                      </a:r>
                      <a:r>
                        <a:rPr lang="ru-RU" sz="2200" b="1" dirty="0" err="1" smtClean="0"/>
                        <a:t>Утнапишти</a:t>
                      </a:r>
                      <a:r>
                        <a:rPr lang="ru-RU" sz="2200" b="1" dirty="0" smtClean="0"/>
                        <a:t>  получает благословение</a:t>
                      </a:r>
                      <a:r>
                        <a:rPr lang="ru-RU" sz="2200" b="1" baseline="0" dirty="0" smtClean="0"/>
                        <a:t> бога </a:t>
                      </a:r>
                      <a:r>
                        <a:rPr lang="ru-RU" sz="2200" b="1" baseline="0" dirty="0" err="1" smtClean="0"/>
                        <a:t>Энллиля</a:t>
                      </a:r>
                      <a:endParaRPr lang="ru-RU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/>
                </a:tc>
                <a:tc hMerge="1"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12168" marR="12168" marT="6084" marB="6084"/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754" y="790252"/>
            <a:ext cx="6798735" cy="13038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://cont.ws/uploads/pic/2015/10/63577567_abraham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50" y="1196752"/>
            <a:ext cx="5884082" cy="4824536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1.bp.blogspot.com/-VQeN7C3iO_U/VFZW3_KkkfI/AAAAAAAADBU/KX8yHcKbCL8/s1600/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14580"/>
            <a:ext cx="1949822" cy="2016224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60232" y="1052177"/>
            <a:ext cx="20367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A1B1A"/>
                </a:solidFill>
                <a:latin typeface="Fd625044-Identity-H"/>
              </a:rPr>
              <a:t>По </a:t>
            </a:r>
            <a:r>
              <a:rPr lang="ru-RU" sz="2400" b="1" dirty="0" smtClean="0">
                <a:solidFill>
                  <a:srgbClr val="1A1B1A"/>
                </a:solidFill>
                <a:latin typeface="Fd625044-Identity-H"/>
              </a:rPr>
              <a:t>Ветхому Завету </a:t>
            </a:r>
            <a:r>
              <a:rPr lang="ru-RU" sz="2400" b="1" dirty="0" err="1" smtClean="0">
                <a:solidFill>
                  <a:srgbClr val="1A1B1A"/>
                </a:solidFill>
                <a:latin typeface="Fd625044-Identity-H"/>
              </a:rPr>
              <a:t>родона-чальником</a:t>
            </a:r>
            <a:r>
              <a:rPr lang="ru-RU" sz="2400" b="1" dirty="0" smtClean="0">
                <a:solidFill>
                  <a:srgbClr val="1A1B1A"/>
                </a:solidFill>
                <a:latin typeface="Fd625044-Identity-H"/>
              </a:rPr>
              <a:t> </a:t>
            </a:r>
            <a:r>
              <a:rPr lang="ru-RU" sz="2400" b="1" dirty="0">
                <a:solidFill>
                  <a:srgbClr val="1A1B1A"/>
                </a:solidFill>
                <a:latin typeface="Fd625044-Identity-H"/>
              </a:rPr>
              <a:t>еврейского</a:t>
            </a:r>
          </a:p>
          <a:p>
            <a:r>
              <a:rPr lang="ru-RU" sz="2400" b="1" dirty="0">
                <a:solidFill>
                  <a:srgbClr val="1A1B1A"/>
                </a:solidFill>
                <a:latin typeface="Fd625044-Identity-H"/>
              </a:rPr>
              <a:t>народа </a:t>
            </a:r>
            <a:r>
              <a:rPr lang="ru-RU" sz="2400" b="1" dirty="0" smtClean="0">
                <a:solidFill>
                  <a:srgbClr val="1A1B1A"/>
                </a:solidFill>
                <a:latin typeface="Fd625044-Identity-H"/>
              </a:rPr>
              <a:t>был </a:t>
            </a:r>
            <a:r>
              <a:rPr lang="ru-RU" sz="2400" b="1" dirty="0">
                <a:solidFill>
                  <a:srgbClr val="1A1B1A"/>
                </a:solidFill>
                <a:latin typeface="Fd625044-Identity-H"/>
              </a:rPr>
              <a:t>Авраам. </a:t>
            </a:r>
            <a:endParaRPr lang="ru-RU" sz="2400" b="1" dirty="0" smtClean="0">
              <a:solidFill>
                <a:srgbClr val="1A1B1A"/>
              </a:solidFill>
              <a:latin typeface="Fd625044-Identity-H"/>
            </a:endParaRPr>
          </a:p>
          <a:p>
            <a:r>
              <a:rPr lang="ru-RU" sz="2400" b="1" dirty="0" smtClean="0">
                <a:solidFill>
                  <a:srgbClr val="1A1B1A"/>
                </a:solidFill>
                <a:latin typeface="Fd625044-Identity-H"/>
              </a:rPr>
              <a:t>Он </a:t>
            </a:r>
            <a:r>
              <a:rPr lang="ru-RU" sz="2400" b="1" dirty="0">
                <a:solidFill>
                  <a:srgbClr val="1A1B1A"/>
                </a:solidFill>
                <a:latin typeface="Fd625044-Identity-H"/>
              </a:rPr>
              <a:t>происходил из </a:t>
            </a:r>
            <a:r>
              <a:rPr lang="ru-RU" sz="2400" b="1" dirty="0" err="1" smtClean="0">
                <a:solidFill>
                  <a:srgbClr val="1A1B1A"/>
                </a:solidFill>
                <a:latin typeface="Fd625044-Identity-H"/>
              </a:rPr>
              <a:t>месопотам-ского</a:t>
            </a:r>
            <a:endParaRPr lang="ru-RU" sz="2400" b="1" dirty="0">
              <a:solidFill>
                <a:srgbClr val="1A1B1A"/>
              </a:solidFill>
              <a:latin typeface="Fd625044-Identity-H"/>
            </a:endParaRPr>
          </a:p>
          <a:p>
            <a:r>
              <a:rPr lang="ru-RU" sz="2400" b="1" dirty="0">
                <a:solidFill>
                  <a:srgbClr val="1A1B1A"/>
                </a:solidFill>
                <a:latin typeface="Fd625044-Identity-H"/>
              </a:rPr>
              <a:t>города Ур.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840671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84636"/>
            <a:ext cx="6798735" cy="1303867"/>
          </a:xfrm>
        </p:spPr>
        <p:txBody>
          <a:bodyPr/>
          <a:lstStyle/>
          <a:p>
            <a:r>
              <a:rPr lang="ru-RU" dirty="0" smtClean="0"/>
              <a:t>Вспомните сказание</a:t>
            </a:r>
            <a:endParaRPr lang="ru-RU" dirty="0"/>
          </a:p>
        </p:txBody>
      </p:sp>
      <p:pic>
        <p:nvPicPr>
          <p:cNvPr id="5122" name="Picture 2" descr="http://images.forwallpaper.com/files/thumbs/preview/61/616791__exodus_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5024"/>
            <a:ext cx="3362689" cy="252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1.directupload.net/images/130601/esfhuyh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70" y="3645024"/>
            <a:ext cx="4393288" cy="249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kniiekotija.ucoz.ru/_fr/1/87514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24" y="1772816"/>
            <a:ext cx="28384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74574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4392488" cy="406544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191A19"/>
                </a:solidFill>
                <a:latin typeface="Fd625044-Identity-H"/>
              </a:rPr>
              <a:t>	Да </a:t>
            </a:r>
            <a:r>
              <a:rPr lang="ru-RU" dirty="0">
                <a:solidFill>
                  <a:srgbClr val="191A19"/>
                </a:solidFill>
                <a:latin typeface="Fd625044-Identity-H"/>
              </a:rPr>
              <a:t>не будет у тебя других </a:t>
            </a:r>
            <a:r>
              <a:rPr lang="ru-RU" dirty="0" smtClean="0">
                <a:solidFill>
                  <a:srgbClr val="191A19"/>
                </a:solidFill>
                <a:latin typeface="Fd625044-Identity-H"/>
              </a:rPr>
              <a:t>богов перед </a:t>
            </a:r>
            <a:r>
              <a:rPr lang="ru-RU" dirty="0">
                <a:solidFill>
                  <a:srgbClr val="191A19"/>
                </a:solidFill>
                <a:latin typeface="Fd625044-Identity-H"/>
              </a:rPr>
              <a:t>лицом Моим.</a:t>
            </a:r>
            <a:br>
              <a:rPr lang="ru-RU" dirty="0">
                <a:solidFill>
                  <a:srgbClr val="191A19"/>
                </a:solidFill>
                <a:latin typeface="Fd625044-Identity-H"/>
              </a:rPr>
            </a:br>
            <a:r>
              <a:rPr lang="ru-RU" dirty="0" smtClean="0">
                <a:solidFill>
                  <a:srgbClr val="191A19"/>
                </a:solidFill>
                <a:latin typeface="Fd625044-Identity-H"/>
              </a:rPr>
              <a:t>	</a:t>
            </a:r>
            <a:r>
              <a:rPr lang="ru-RU" dirty="0" smtClean="0">
                <a:solidFill>
                  <a:srgbClr val="1D1D1D"/>
                </a:solidFill>
                <a:latin typeface="Fd625044-Identity-H"/>
              </a:rPr>
              <a:t>Не </a:t>
            </a:r>
            <a:r>
              <a:rPr lang="ru-RU" dirty="0">
                <a:solidFill>
                  <a:srgbClr val="1D1D1D"/>
                </a:solidFill>
                <a:latin typeface="Fd625044-Identity-H"/>
              </a:rPr>
              <a:t>делай себе кумира (то </a:t>
            </a:r>
            <a:r>
              <a:rPr lang="ru-RU" dirty="0" smtClean="0">
                <a:solidFill>
                  <a:srgbClr val="1D1D1D"/>
                </a:solidFill>
                <a:latin typeface="Fd625044-Identity-H"/>
              </a:rPr>
              <a:t>есть не </a:t>
            </a:r>
            <a:r>
              <a:rPr lang="ru-RU" dirty="0">
                <a:solidFill>
                  <a:srgbClr val="1D1D1D"/>
                </a:solidFill>
                <a:latin typeface="Fd625044-Identity-H"/>
              </a:rPr>
              <a:t>создавай изображений </a:t>
            </a:r>
            <a:r>
              <a:rPr lang="ru-RU" dirty="0" smtClean="0">
                <a:solidFill>
                  <a:srgbClr val="1D1D1D"/>
                </a:solidFill>
                <a:latin typeface="Fd625044-Identity-H"/>
              </a:rPr>
              <a:t>других богов </a:t>
            </a:r>
            <a:r>
              <a:rPr lang="ru-RU" dirty="0">
                <a:solidFill>
                  <a:srgbClr val="1D1D1D"/>
                </a:solidFill>
                <a:latin typeface="Fd625044-Identity-H"/>
              </a:rPr>
              <a:t>и не поклоняйся им ) </a:t>
            </a:r>
            <a:r>
              <a:rPr lang="ru-RU" dirty="0" smtClean="0">
                <a:solidFill>
                  <a:srgbClr val="1D1D1D"/>
                </a:solidFill>
                <a:latin typeface="Fd625044-Identity-H"/>
              </a:rPr>
              <a:t>...</a:t>
            </a:r>
            <a:r>
              <a:rPr lang="ru-RU" sz="2000" dirty="0">
                <a:solidFill>
                  <a:srgbClr val="232523"/>
                </a:solidFill>
                <a:latin typeface="Fd121539-Identity-H"/>
              </a:rPr>
              <a:t/>
            </a:r>
            <a:br>
              <a:rPr lang="ru-RU" sz="2000" dirty="0">
                <a:solidFill>
                  <a:srgbClr val="232523"/>
                </a:solidFill>
                <a:latin typeface="Fd121539-Identity-H"/>
              </a:rPr>
            </a:br>
            <a:r>
              <a:rPr lang="ru-RU" sz="2000" dirty="0" smtClean="0">
                <a:solidFill>
                  <a:srgbClr val="232523"/>
                </a:solidFill>
                <a:latin typeface="Fd121539-Identity-H"/>
              </a:rPr>
              <a:t>	</a:t>
            </a:r>
            <a:r>
              <a:rPr lang="ru-RU" dirty="0" smtClean="0">
                <a:solidFill>
                  <a:srgbClr val="1E2020"/>
                </a:solidFill>
                <a:latin typeface="Fd625044-Identity-H"/>
              </a:rPr>
              <a:t>Почитай </a:t>
            </a:r>
            <a:r>
              <a:rPr lang="ru-RU" dirty="0">
                <a:solidFill>
                  <a:srgbClr val="1E2020"/>
                </a:solidFill>
                <a:latin typeface="Fd625044-Identity-H"/>
              </a:rPr>
              <a:t>отца твоего и мать твою . ..</a:t>
            </a:r>
            <a:br>
              <a:rPr lang="ru-RU" dirty="0">
                <a:solidFill>
                  <a:srgbClr val="1E2020"/>
                </a:solidFill>
                <a:latin typeface="Fd625044-Identity-H"/>
              </a:rPr>
            </a:br>
            <a:r>
              <a:rPr lang="ru-RU" dirty="0" smtClean="0">
                <a:solidFill>
                  <a:srgbClr val="1E2020"/>
                </a:solidFill>
                <a:latin typeface="Fd625044-Identity-H"/>
              </a:rPr>
              <a:t>	Не </a:t>
            </a:r>
            <a:r>
              <a:rPr lang="ru-RU" dirty="0">
                <a:solidFill>
                  <a:srgbClr val="1E2020"/>
                </a:solidFill>
                <a:latin typeface="Fd625044-Identity-H"/>
              </a:rPr>
              <a:t>убивай.</a:t>
            </a:r>
            <a:br>
              <a:rPr lang="ru-RU" dirty="0">
                <a:solidFill>
                  <a:srgbClr val="1E2020"/>
                </a:solidFill>
                <a:latin typeface="Fd625044-Identity-H"/>
              </a:rPr>
            </a:br>
            <a:r>
              <a:rPr lang="ru-RU" dirty="0" smtClean="0">
                <a:solidFill>
                  <a:srgbClr val="1E2020"/>
                </a:solidFill>
                <a:latin typeface="Fd625044-Identity-H"/>
              </a:rPr>
              <a:t>	</a:t>
            </a:r>
            <a:r>
              <a:rPr lang="ru-RU" dirty="0" smtClean="0">
                <a:solidFill>
                  <a:srgbClr val="1B1D1D"/>
                </a:solidFill>
                <a:latin typeface="Fd625044-Identity-H"/>
              </a:rPr>
              <a:t>Не </a:t>
            </a:r>
            <a:r>
              <a:rPr lang="ru-RU" dirty="0">
                <a:solidFill>
                  <a:srgbClr val="1B1D1D"/>
                </a:solidFill>
                <a:latin typeface="Fd625044-Identity-H"/>
              </a:rPr>
              <a:t>кради.</a:t>
            </a:r>
            <a:br>
              <a:rPr lang="ru-RU" dirty="0">
                <a:solidFill>
                  <a:srgbClr val="1B1D1D"/>
                </a:solidFill>
                <a:latin typeface="Fd625044-Identity-H"/>
              </a:rPr>
            </a:br>
            <a:r>
              <a:rPr lang="ru-RU" dirty="0" smtClean="0">
                <a:solidFill>
                  <a:srgbClr val="1B1D1D"/>
                </a:solidFill>
                <a:latin typeface="Fd625044-Identity-H"/>
              </a:rPr>
              <a:t>	</a:t>
            </a:r>
            <a:r>
              <a:rPr lang="ru-RU" dirty="0" smtClean="0">
                <a:solidFill>
                  <a:srgbClr val="1D2020"/>
                </a:solidFill>
                <a:latin typeface="Fd625044-Identity-H"/>
              </a:rPr>
              <a:t>Не </a:t>
            </a:r>
            <a:r>
              <a:rPr lang="ru-RU" dirty="0">
                <a:solidFill>
                  <a:srgbClr val="1D2020"/>
                </a:solidFill>
                <a:latin typeface="Fd625044-Identity-H"/>
              </a:rPr>
              <a:t>произноси ложного свидетельства на ближнего</a:t>
            </a:r>
            <a:br>
              <a:rPr lang="ru-RU" dirty="0">
                <a:solidFill>
                  <a:srgbClr val="1D2020"/>
                </a:solidFill>
                <a:latin typeface="Fd625044-Identity-H"/>
              </a:rPr>
            </a:br>
            <a:r>
              <a:rPr lang="ru-RU" dirty="0">
                <a:solidFill>
                  <a:srgbClr val="1F1F1F"/>
                </a:solidFill>
                <a:latin typeface="Fd625044-Identity-H"/>
              </a:rPr>
              <a:t>твоего.</a:t>
            </a:r>
            <a:br>
              <a:rPr lang="ru-RU" dirty="0">
                <a:solidFill>
                  <a:srgbClr val="1F1F1F"/>
                </a:solidFill>
                <a:latin typeface="Fd625044-Identity-H"/>
              </a:rPr>
            </a:br>
            <a:r>
              <a:rPr lang="ru-RU" dirty="0" smtClean="0">
                <a:solidFill>
                  <a:srgbClr val="1F1F1F"/>
                </a:solidFill>
                <a:latin typeface="Fd625044-Identity-H"/>
              </a:rPr>
              <a:t>	</a:t>
            </a:r>
            <a:r>
              <a:rPr lang="ru-RU" dirty="0" smtClean="0">
                <a:solidFill>
                  <a:srgbClr val="1B1E1E"/>
                </a:solidFill>
                <a:latin typeface="Fd625044-Identity-H"/>
              </a:rPr>
              <a:t>Не </a:t>
            </a:r>
            <a:r>
              <a:rPr lang="ru-RU" dirty="0">
                <a:solidFill>
                  <a:srgbClr val="1B1E1E"/>
                </a:solidFill>
                <a:latin typeface="Fd625044-Identity-H"/>
              </a:rPr>
              <a:t>желай ничего, что есть у ближнего твоего.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7097" r="2709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5003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Расскажи о Финикии.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2214554"/>
            <a:ext cx="8001056" cy="3444997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>Финикия находилась </a:t>
            </a:r>
            <a:r>
              <a:rPr lang="ru-RU" sz="2600" b="1" dirty="0" err="1" smtClean="0"/>
              <a:t>на__________</a:t>
            </a:r>
            <a:r>
              <a:rPr lang="ru-RU" sz="2600" b="1" dirty="0" smtClean="0"/>
              <a:t> берегу _________________ моря.</a:t>
            </a:r>
            <a:br>
              <a:rPr lang="ru-RU" sz="2600" b="1" dirty="0" smtClean="0"/>
            </a:br>
            <a:r>
              <a:rPr lang="ru-RU" sz="2600" b="1" dirty="0" smtClean="0"/>
              <a:t>Финикия состояла из отдельных _______, которые назывались _____, ______, ________.</a:t>
            </a:r>
            <a:br>
              <a:rPr lang="ru-RU" sz="2600" b="1" dirty="0" smtClean="0"/>
            </a:br>
            <a:r>
              <a:rPr lang="ru-RU" sz="2600" b="1" dirty="0" smtClean="0"/>
              <a:t>Финикийцы основывали на берегах ________ моря свои поселения, которые назывались ________.</a:t>
            </a:r>
            <a:br>
              <a:rPr lang="ru-RU" sz="2600" b="1" dirty="0" smtClean="0"/>
            </a:br>
            <a:r>
              <a:rPr lang="ru-RU" sz="2600" b="1" dirty="0" smtClean="0"/>
              <a:t>Финикийцы были </a:t>
            </a:r>
            <a:r>
              <a:rPr lang="ru-RU" sz="2600" b="1" dirty="0" err="1" smtClean="0"/>
              <a:t>отличными________</a:t>
            </a:r>
            <a:r>
              <a:rPr lang="ru-RU" sz="2600" b="1" dirty="0" smtClean="0"/>
              <a:t> , но имели дурную славу </a:t>
            </a:r>
            <a:r>
              <a:rPr lang="ru-RU" sz="2600" b="1" dirty="0" err="1" smtClean="0"/>
              <a:t>похитителей________</a:t>
            </a:r>
            <a:r>
              <a:rPr lang="ru-RU" sz="2600" b="1" dirty="0" smtClean="0"/>
              <a:t>.</a:t>
            </a:r>
            <a:br>
              <a:rPr lang="ru-RU" sz="2600" b="1" dirty="0" smtClean="0"/>
            </a:br>
            <a:r>
              <a:rPr lang="ru-RU" sz="2600" b="1" dirty="0" smtClean="0"/>
              <a:t>Финикийцы создали свой ____________, который стал родоначальником всех алфавитов</a:t>
            </a:r>
            <a:r>
              <a:rPr lang="ru-RU" sz="2800" b="1" dirty="0" smtClean="0"/>
              <a:t> мира.</a:t>
            </a:r>
            <a:endParaRPr lang="ru-RU" sz="2800" b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http://cs622631.vk.me/v622631640/2c0e8/Xv61yPEbYQ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57" y="620688"/>
            <a:ext cx="714375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50872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1.bp.blogspot.com/-QaP4c4v3kR4/T4NNWfSZJ6I/AAAAAAAAAkA/1hNr7nBJdrk/s1600/sam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2442999" cy="238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domrainmana.pl/wp-includes/js/crop/samson-and-delilah-1949-trailer-i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17684"/>
            <a:ext cx="42862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mages.cdn.bridgemanimages.com/api/1.0/image/600wm.XJL.9044120.7055475/2112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3954827" cy="296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20469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ja-tora.com/wp-content/uploads/2015/08/David-and-Goliath-by-19th-century-German-painter-Gebhard-Fugel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65" y="836712"/>
            <a:ext cx="6912768" cy="525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93516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Установите соответствие.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dirty="0" smtClean="0"/>
              <a:t>Библия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Моисей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Адам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Ева</a:t>
            </a:r>
          </a:p>
          <a:p>
            <a:pPr marL="514350" indent="-514350">
              <a:buAutoNum type="arabicPeriod"/>
            </a:pPr>
            <a:r>
              <a:rPr lang="ru-RU" b="1" dirty="0" err="1" smtClean="0"/>
              <a:t>Яхве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491880" y="2487168"/>
            <a:ext cx="5432280" cy="49768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первый человек, сотворённый Богом.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собрание книг религиозного содержания.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Единый Бог у евреев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Еврейский пророк, который вывел еврейский народ из Египта</a:t>
            </a:r>
          </a:p>
          <a:p>
            <a:pPr marL="514350" indent="-514350">
              <a:buFont typeface="+mj-lt"/>
              <a:buAutoNum type="alphaUcPeriod"/>
            </a:pPr>
            <a:r>
              <a:rPr lang="ru-RU" b="1" dirty="0" smtClean="0"/>
              <a:t>первая женщина, жена Адама.</a:t>
            </a:r>
          </a:p>
          <a:p>
            <a:pPr marL="514350" indent="-514350">
              <a:buFont typeface="+mj-lt"/>
              <a:buAutoNum type="alphaUcPeriod"/>
            </a:pPr>
            <a:endParaRPr lang="ru-RU" dirty="0" smtClean="0"/>
          </a:p>
          <a:p>
            <a:pPr marL="514350" indent="-514350">
              <a:buFont typeface="+mj-lt"/>
              <a:buAutoNum type="alphaUcPeriod"/>
            </a:pPr>
            <a:endParaRPr lang="ru-RU" dirty="0" smtClean="0"/>
          </a:p>
          <a:p>
            <a:pPr marL="514350" indent="-514350">
              <a:buFont typeface="+mj-lt"/>
              <a:buAutoNum type="alphaUcPeriod"/>
            </a:pPr>
            <a:endParaRPr lang="ru-RU" dirty="0" smtClean="0"/>
          </a:p>
          <a:p>
            <a:pPr marL="514350" indent="-514350">
              <a:buFont typeface="+mj-lt"/>
              <a:buAutoNum type="alphaUcPeriod"/>
            </a:pPr>
            <a:endParaRPr lang="ru-RU" dirty="0" smtClean="0"/>
          </a:p>
          <a:p>
            <a:pPr marL="514350" indent="-514350">
              <a:buFont typeface="+mj-lt"/>
              <a:buAutoNum type="alphaUcPeriod"/>
            </a:pP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Проверьте себя!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400" dirty="0" smtClean="0"/>
              <a:t>1-В,2-</a:t>
            </a:r>
            <a:r>
              <a:rPr lang="en-US" sz="4400" dirty="0" smtClean="0"/>
              <a:t>D,3 –A,4-E,5 -C</a:t>
            </a:r>
            <a:endParaRPr lang="ru-RU" sz="44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368425"/>
          </a:xfrm>
        </p:spPr>
        <p:txBody>
          <a:bodyPr/>
          <a:lstStyle/>
          <a:p>
            <a:pPr algn="l"/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68313" y="404664"/>
            <a:ext cx="8229600" cy="622458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2800" b="1" dirty="0" smtClean="0">
                <a:cs typeface="Times New Roman" pitchFamily="18" charset="0"/>
              </a:rPr>
              <a:t>Задание: Верно ли утверждение (+ или -)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b="1" dirty="0" smtClean="0">
                <a:cs typeface="Times New Roman" pitchFamily="18" charset="0"/>
              </a:rPr>
              <a:t>Евреи были первым народом, пришедшим к единобожию.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b="1" dirty="0" smtClean="0">
                <a:cs typeface="Times New Roman" pitchFamily="18" charset="0"/>
              </a:rPr>
              <a:t>Палестина расположена к северу от Финикии.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b="1" dirty="0" smtClean="0">
                <a:cs typeface="Times New Roman" pitchFamily="18" charset="0"/>
              </a:rPr>
              <a:t>Вера в единого бога – </a:t>
            </a:r>
            <a:r>
              <a:rPr lang="ru-RU" sz="2400" b="1" dirty="0" err="1" smtClean="0">
                <a:cs typeface="Times New Roman" pitchFamily="18" charset="0"/>
              </a:rPr>
              <a:t>Яхве</a:t>
            </a:r>
            <a:r>
              <a:rPr lang="ru-RU" sz="2400" b="1" dirty="0" smtClean="0">
                <a:cs typeface="Times New Roman" pitchFamily="18" charset="0"/>
              </a:rPr>
              <a:t> – способствовала объединению еврейских племен и созданию единого государства.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b="1" dirty="0" smtClean="0">
                <a:cs typeface="Times New Roman" pitchFamily="18" charset="0"/>
              </a:rPr>
              <a:t>Река Иордан впадает в Красное море.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b="1" dirty="0" smtClean="0">
                <a:cs typeface="Times New Roman" pitchFamily="18" charset="0"/>
              </a:rPr>
              <a:t>Израиль достиг своего расцвета в период правления царей Давида и Соломона (сына Давида).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b="1" dirty="0" smtClean="0">
                <a:cs typeface="Times New Roman" pitchFamily="18" charset="0"/>
              </a:rPr>
              <a:t>Палестина получила свое название от имени еврейского племени.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b="1" dirty="0" smtClean="0">
                <a:cs typeface="Times New Roman" pitchFamily="18" charset="0"/>
              </a:rPr>
              <a:t>Ветхий завет – самая древняя часть Библии.</a:t>
            </a:r>
          </a:p>
          <a:p>
            <a:pPr>
              <a:buFontTx/>
              <a:buNone/>
              <a:defRPr/>
            </a:pPr>
            <a:endParaRPr lang="ru-RU" sz="2000" i="1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0092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368425"/>
          </a:xfrm>
        </p:spPr>
        <p:txBody>
          <a:bodyPr/>
          <a:lstStyle/>
          <a:p>
            <a:pPr algn="l"/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2602893" y="620688"/>
            <a:ext cx="3960440" cy="5472608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  <a:defRPr/>
            </a:pPr>
            <a:r>
              <a:rPr lang="ru-RU" sz="2600" b="1" dirty="0" smtClean="0">
                <a:cs typeface="Times New Roman" pitchFamily="18" charset="0"/>
              </a:rPr>
              <a:t>Ответы</a:t>
            </a:r>
          </a:p>
          <a:p>
            <a:pPr marL="457200" lvl="0" indent="-457200">
              <a:buClr>
                <a:srgbClr val="B15E28"/>
              </a:buClr>
              <a:buNone/>
              <a:defRPr/>
            </a:pPr>
            <a:r>
              <a:rPr lang="ru-RU" sz="2200" b="1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7 правильных ответов – «5»</a:t>
            </a:r>
          </a:p>
          <a:p>
            <a:pPr marL="457200" lvl="0" indent="-457200">
              <a:buClr>
                <a:srgbClr val="B15E28"/>
              </a:buClr>
              <a:buNone/>
              <a:defRPr/>
            </a:pPr>
            <a:r>
              <a:rPr lang="ru-RU" sz="2200" b="1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5-6 правильных ответов – «4»</a:t>
            </a:r>
          </a:p>
          <a:p>
            <a:pPr marL="457200" lvl="0" indent="-457200">
              <a:buClr>
                <a:srgbClr val="B15E28"/>
              </a:buClr>
              <a:buNone/>
              <a:defRPr/>
            </a:pPr>
            <a:r>
              <a:rPr lang="ru-RU" sz="2200" b="1" dirty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3-4 правильных ответов – «3</a:t>
            </a:r>
            <a:r>
              <a:rPr lang="ru-RU" sz="2200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Times New Roman" pitchFamily="18" charset="0"/>
              </a:rPr>
              <a:t>»</a:t>
            </a:r>
            <a:endParaRPr lang="ru-RU" sz="2200" b="1" dirty="0" smtClean="0"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b="1" dirty="0" smtClean="0">
                <a:cs typeface="Times New Roman" pitchFamily="18" charset="0"/>
              </a:rPr>
              <a:t>+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b="1" dirty="0" smtClean="0">
                <a:cs typeface="Times New Roman" pitchFamily="18" charset="0"/>
              </a:rPr>
              <a:t>-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b="1" dirty="0" smtClean="0">
                <a:cs typeface="Times New Roman" pitchFamily="18" charset="0"/>
              </a:rPr>
              <a:t>+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b="1" dirty="0" smtClean="0">
                <a:cs typeface="Times New Roman" pitchFamily="18" charset="0"/>
              </a:rPr>
              <a:t>-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b="1" dirty="0" smtClean="0">
                <a:cs typeface="Times New Roman" pitchFamily="18" charset="0"/>
              </a:rPr>
              <a:t>+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b="1" dirty="0" smtClean="0">
                <a:cs typeface="Times New Roman" pitchFamily="18" charset="0"/>
              </a:rPr>
              <a:t>-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800" b="1" dirty="0" smtClean="0">
                <a:cs typeface="Times New Roman" pitchFamily="18" charset="0"/>
              </a:rPr>
              <a:t>+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ru-RU" sz="2400" b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10212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задание.</a:t>
            </a:r>
            <a:endParaRPr lang="ru-RU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714612" y="3214686"/>
            <a:ext cx="37147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§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15,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задание 4 в </a:t>
            </a:r>
            <a:r>
              <a:rPr kumimoji="0" lang="ru-RU" sz="3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/т.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Выполним задание № 4 (А) из </a:t>
            </a:r>
            <a:r>
              <a:rPr lang="ru-RU" dirty="0" err="1" smtClean="0"/>
              <a:t>р</a:t>
            </a:r>
            <a:r>
              <a:rPr lang="ru-RU" dirty="0" smtClean="0"/>
              <a:t>/т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/>
              <a:t>Все на свете боится времени,</a:t>
            </a:r>
          </a:p>
          <a:p>
            <a:pPr>
              <a:buNone/>
            </a:pPr>
            <a:r>
              <a:rPr lang="ru-RU" sz="2800" b="1" i="1" dirty="0" smtClean="0"/>
              <a:t>Время боится пирамид</a:t>
            </a:r>
            <a:endParaRPr lang="ru-RU" sz="28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571876"/>
            <a:ext cx="408625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24" y="548680"/>
            <a:ext cx="7500990" cy="1303867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Проанализируйте карту.                                                      С какими цивилизациями мы уже познакомились? Какое государство нам не знакомо?</a:t>
            </a:r>
            <a:endParaRPr lang="ru-RU" sz="2800" b="1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5350" r="12201" b="8001"/>
          <a:stretch/>
        </p:blipFill>
        <p:spPr bwMode="auto">
          <a:xfrm>
            <a:off x="971600" y="1772816"/>
            <a:ext cx="7287799" cy="4444802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s019.radikal.ru/i628/1310/a6/d34c8a6365d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5"/>
          <a:stretch/>
        </p:blipFill>
        <p:spPr bwMode="auto">
          <a:xfrm>
            <a:off x="6482998" y="1772816"/>
            <a:ext cx="1752069" cy="1780327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ДРЕВНЯЯ ПАЛЕСТИНА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5 КЛАСС</a:t>
            </a:r>
          </a:p>
          <a:p>
            <a:r>
              <a:rPr lang="ru-RU" dirty="0" smtClean="0"/>
              <a:t>ИСТОРИЯ ДРЕВНЕГО МИРА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29256" y="5786454"/>
            <a:ext cx="3714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СЕКИНАЕВА Ф.Н.</a:t>
            </a:r>
          </a:p>
          <a:p>
            <a:pPr algn="r"/>
            <a:r>
              <a:rPr lang="ru-RU" sz="1600" dirty="0" smtClean="0"/>
              <a:t>УЧИТЕЛЬ ВЫСШЕЙ КАТЕГОРИИ</a:t>
            </a:r>
          </a:p>
          <a:p>
            <a:pPr algn="r"/>
            <a:r>
              <a:rPr lang="ru-RU" sz="1600" dirty="0" smtClean="0"/>
              <a:t>МБОУ СОШ №22</a:t>
            </a:r>
          </a:p>
          <a:p>
            <a:pPr algn="r"/>
            <a:r>
              <a:rPr lang="ru-RU" sz="1600" dirty="0" smtClean="0"/>
              <a:t>Г. ВЛАДИКАВКАЗ</a:t>
            </a:r>
            <a:endParaRPr lang="ru-RU" sz="1600" dirty="0"/>
          </a:p>
        </p:txBody>
      </p:sp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Древняя Палестина</a:t>
            </a:r>
            <a:endParaRPr lang="ru-RU" dirty="0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3645024"/>
            <a:ext cx="4600212" cy="2569487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5350" r="12201" b="8001"/>
          <a:stretch/>
        </p:blipFill>
        <p:spPr bwMode="auto">
          <a:xfrm>
            <a:off x="571472" y="571480"/>
            <a:ext cx="7964934" cy="5643602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Древняя Палестина.</a:t>
            </a:r>
            <a:endParaRPr lang="ru-RU" dirty="0"/>
          </a:p>
        </p:txBody>
      </p:sp>
      <p:pic>
        <p:nvPicPr>
          <p:cNvPr id="13" name="Picture 2" descr="C:\Users\Андрей\Desktop\66941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9123"/>
          <a:stretch/>
        </p:blipFill>
        <p:spPr bwMode="auto">
          <a:xfrm>
            <a:off x="611560" y="764704"/>
            <a:ext cx="5929354" cy="5373216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Полилиния 16"/>
          <p:cNvSpPr/>
          <p:nvPr/>
        </p:nvSpPr>
        <p:spPr>
          <a:xfrm>
            <a:off x="3675248" y="1556792"/>
            <a:ext cx="1995268" cy="2086708"/>
          </a:xfrm>
          <a:custGeom>
            <a:avLst/>
            <a:gdLst>
              <a:gd name="connsiteX0" fmla="*/ 339969 w 1995268"/>
              <a:gd name="connsiteY0" fmla="*/ 1981200 h 2086708"/>
              <a:gd name="connsiteX1" fmla="*/ 1859280 w 1995268"/>
              <a:gd name="connsiteY1" fmla="*/ 1066800 h 2086708"/>
              <a:gd name="connsiteX2" fmla="*/ 1155895 w 1995268"/>
              <a:gd name="connsiteY2" fmla="*/ 11723 h 2086708"/>
              <a:gd name="connsiteX3" fmla="*/ 325902 w 1995268"/>
              <a:gd name="connsiteY3" fmla="*/ 996462 h 2086708"/>
              <a:gd name="connsiteX4" fmla="*/ 16412 w 1995268"/>
              <a:gd name="connsiteY4" fmla="*/ 1460696 h 2086708"/>
              <a:gd name="connsiteX5" fmla="*/ 424375 w 1995268"/>
              <a:gd name="connsiteY5" fmla="*/ 2009336 h 2086708"/>
              <a:gd name="connsiteX6" fmla="*/ 382172 w 1995268"/>
              <a:gd name="connsiteY6" fmla="*/ 1924930 h 2086708"/>
              <a:gd name="connsiteX7" fmla="*/ 382172 w 1995268"/>
              <a:gd name="connsiteY7" fmla="*/ 1924930 h 208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5268" h="2086708">
                <a:moveTo>
                  <a:pt x="339969" y="1981200"/>
                </a:moveTo>
                <a:cubicBezTo>
                  <a:pt x="1031630" y="1688123"/>
                  <a:pt x="1723292" y="1395046"/>
                  <a:pt x="1859280" y="1066800"/>
                </a:cubicBezTo>
                <a:cubicBezTo>
                  <a:pt x="1995268" y="738554"/>
                  <a:pt x="1411458" y="23446"/>
                  <a:pt x="1155895" y="11723"/>
                </a:cubicBezTo>
                <a:cubicBezTo>
                  <a:pt x="900332" y="0"/>
                  <a:pt x="515816" y="754967"/>
                  <a:pt x="325902" y="996462"/>
                </a:cubicBezTo>
                <a:cubicBezTo>
                  <a:pt x="135988" y="1237957"/>
                  <a:pt x="0" y="1291884"/>
                  <a:pt x="16412" y="1460696"/>
                </a:cubicBezTo>
                <a:cubicBezTo>
                  <a:pt x="32824" y="1629508"/>
                  <a:pt x="363415" y="1931964"/>
                  <a:pt x="424375" y="2009336"/>
                </a:cubicBezTo>
                <a:cubicBezTo>
                  <a:pt x="485335" y="2086708"/>
                  <a:pt x="382172" y="1924930"/>
                  <a:pt x="382172" y="1924930"/>
                </a:cubicBezTo>
                <a:lnTo>
                  <a:pt x="382172" y="1924930"/>
                </a:lnTo>
              </a:path>
            </a:pathLst>
          </a:cu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540914" y="764704"/>
            <a:ext cx="19915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Во втором тысячелетии  до </a:t>
            </a:r>
            <a:r>
              <a:rPr lang="ru-RU" sz="2400" b="1" dirty="0" err="1"/>
              <a:t>н.э</a:t>
            </a:r>
            <a:r>
              <a:rPr lang="ru-RU" sz="2400" b="1" dirty="0"/>
              <a:t> наряду с другими народами здесь жили  и древнееврейские  племена.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1169" y="980728"/>
            <a:ext cx="8229600" cy="177640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Во 2-м тысячелетии на территории Палестины образовалось множество царств. Они находились во власти египетских фараонов и платили им дань. Но с ослаблением власти фараонов в Палестину пришли новые племена- евреев и филистимлян.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Они пасли овец и коз получая молоко, мясо и шерсть. Во главе племен стояли старейшины.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 descr="http://www.husain-off.ru/hg7n/images1/drm5-1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6338" y="3284984"/>
            <a:ext cx="6799262" cy="250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1225</TotalTime>
  <Words>506</Words>
  <Application>Microsoft Office PowerPoint</Application>
  <PresentationFormat>Экран (4:3)</PresentationFormat>
  <Paragraphs>106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Натуральные материалы</vt:lpstr>
      <vt:lpstr>Проверка домашнего задания.</vt:lpstr>
      <vt:lpstr>Расскажи о Финикии.</vt:lpstr>
      <vt:lpstr>Выполним задание № 4 (А) из р/т</vt:lpstr>
      <vt:lpstr>Проанализируйте карту.                                                      С какими цивилизациями мы уже познакомились? Какое государство нам не знакомо?</vt:lpstr>
      <vt:lpstr>ДРЕВНЯЯ ПАЛЕСТИНА</vt:lpstr>
      <vt:lpstr>Древняя Палестина</vt:lpstr>
      <vt:lpstr>Презентация PowerPoint</vt:lpstr>
      <vt:lpstr>Древняя Палестина.</vt:lpstr>
      <vt:lpstr>Во 2-м тысячелетии на территории Палестины образовалось множество царств. Они находились во власти египетских фараонов и платили им дань. Но с ослаблением власти фараонов в Палестину пришли новые племена- евреев и филистимлян. Они пасли овец и коз получая молоко, мясо и шерсть. Во главе племен стояли старейшины. </vt:lpstr>
      <vt:lpstr>Библия (в переводе с греческого - книга)</vt:lpstr>
      <vt:lpstr>Работа с учебником.       (стр. 95, пункт 1), заполнение в р/т № 1</vt:lpstr>
      <vt:lpstr>Презентация PowerPoint</vt:lpstr>
      <vt:lpstr>Почему возникает вера в единого Бога? </vt:lpstr>
      <vt:lpstr>Сотворение мира</vt:lpstr>
      <vt:lpstr>Миф о всемирном потопе.</vt:lpstr>
      <vt:lpstr>Презентация PowerPoint</vt:lpstr>
      <vt:lpstr>Презентация PowerPoint</vt:lpstr>
      <vt:lpstr>Вспомните сказание</vt:lpstr>
      <vt:lpstr> Да не будет у тебя других богов перед лицом Моим.  Не делай себе кумира (то есть не создавай изображений других богов и не поклоняйся им ) ...  Почитай отца твоего и мать твою . ..  Не убивай.  Не кради.  Не произноси ложного свидетельства на ближнего твоего.  Не желай ничего, что есть у ближнего твоего.</vt:lpstr>
      <vt:lpstr>Презентация PowerPoint</vt:lpstr>
      <vt:lpstr>Презентация PowerPoint</vt:lpstr>
      <vt:lpstr>Презентация PowerPoint</vt:lpstr>
      <vt:lpstr>Установите соответствие.</vt:lpstr>
      <vt:lpstr>Проверьте себя!</vt:lpstr>
      <vt:lpstr> </vt:lpstr>
      <vt:lpstr> </vt:lpstr>
      <vt:lpstr>Домашнее задание.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Древняя Палестина</dc:title>
  <dc:creator>Митяй</dc:creator>
  <cp:lastModifiedBy>Admin</cp:lastModifiedBy>
  <cp:revision>115</cp:revision>
  <dcterms:created xsi:type="dcterms:W3CDTF">2012-11-18T10:22:06Z</dcterms:created>
  <dcterms:modified xsi:type="dcterms:W3CDTF">2016-01-04T17:29:42Z</dcterms:modified>
</cp:coreProperties>
</file>