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9" r:id="rId25"/>
    <p:sldId id="284" r:id="rId26"/>
    <p:sldId id="286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600DCE-F7C2-4AE7-BDEC-9BB131FBB46B}" type="datetimeFigureOut">
              <a:rPr lang="ru-RU" smtClean="0"/>
              <a:t>23.01.2016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9823C4-AE53-4646-9D54-45EF977BA9FF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dirty="0" smtClean="0"/>
              <a:t>Our school life</a:t>
            </a: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3600" dirty="0" smtClean="0"/>
              <a:t>5 класс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143380"/>
            <a:ext cx="7854696" cy="157163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Хангуева</a:t>
            </a:r>
            <a:r>
              <a:rPr lang="ru-RU" dirty="0" smtClean="0"/>
              <a:t> Александра Аполлоновна</a:t>
            </a:r>
          </a:p>
          <a:p>
            <a:endParaRPr lang="ru-RU" dirty="0" smtClean="0"/>
          </a:p>
          <a:p>
            <a:r>
              <a:rPr lang="ru-RU" dirty="0" smtClean="0"/>
              <a:t>МОУ </a:t>
            </a:r>
            <a:r>
              <a:rPr lang="ru-RU" dirty="0" err="1" smtClean="0"/>
              <a:t>Корсукская</a:t>
            </a:r>
            <a:r>
              <a:rPr lang="ru-RU" dirty="0" smtClean="0"/>
              <a:t> СОШ</a:t>
            </a:r>
          </a:p>
          <a:p>
            <a:r>
              <a:rPr lang="ru-RU" dirty="0" smtClean="0"/>
              <a:t>2015-2016 </a:t>
            </a:r>
            <a:r>
              <a:rPr lang="ru-RU" dirty="0" err="1" smtClean="0"/>
              <a:t>уч.г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Take an interview, use these questions: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1.Hello! What is your name?</a:t>
            </a:r>
            <a:endParaRPr lang="ru-RU" dirty="0" smtClean="0"/>
          </a:p>
          <a:p>
            <a:r>
              <a:rPr lang="en-US" dirty="0" smtClean="0"/>
              <a:t>    -Hello! My name is…….</a:t>
            </a:r>
            <a:endParaRPr lang="ru-RU" dirty="0" smtClean="0"/>
          </a:p>
          <a:p>
            <a:r>
              <a:rPr lang="en-US" dirty="0" smtClean="0"/>
              <a:t>2. Where are you from?</a:t>
            </a:r>
            <a:endParaRPr lang="ru-RU" dirty="0" smtClean="0"/>
          </a:p>
          <a:p>
            <a:r>
              <a:rPr lang="en-US" dirty="0" smtClean="0"/>
              <a:t>   - I am……</a:t>
            </a:r>
            <a:endParaRPr lang="ru-RU" dirty="0" smtClean="0"/>
          </a:p>
          <a:p>
            <a:r>
              <a:rPr lang="en-US" dirty="0" smtClean="0"/>
              <a:t>3. How old are you?</a:t>
            </a:r>
            <a:endParaRPr lang="ru-RU" dirty="0" smtClean="0"/>
          </a:p>
          <a:p>
            <a:r>
              <a:rPr lang="en-US" dirty="0" smtClean="0"/>
              <a:t>   -I am…..</a:t>
            </a:r>
            <a:endParaRPr lang="ru-RU" dirty="0" smtClean="0"/>
          </a:p>
          <a:p>
            <a:r>
              <a:rPr lang="en-US" dirty="0" smtClean="0"/>
              <a:t>4. Are you in the fifth form?</a:t>
            </a:r>
            <a:endParaRPr lang="ru-RU" dirty="0" smtClean="0"/>
          </a:p>
          <a:p>
            <a:r>
              <a:rPr lang="en-US" dirty="0" smtClean="0"/>
              <a:t>  -……….</a:t>
            </a:r>
            <a:endParaRPr lang="ru-RU" dirty="0" smtClean="0"/>
          </a:p>
          <a:p>
            <a:r>
              <a:rPr lang="en-US" dirty="0" smtClean="0"/>
              <a:t>5. What subjects do you study at school?</a:t>
            </a:r>
            <a:endParaRPr lang="ru-RU" dirty="0" smtClean="0"/>
          </a:p>
          <a:p>
            <a:r>
              <a:rPr lang="en-US" dirty="0" smtClean="0"/>
              <a:t>   -We study……..</a:t>
            </a:r>
            <a:endParaRPr lang="ru-RU" dirty="0" smtClean="0"/>
          </a:p>
          <a:p>
            <a:r>
              <a:rPr lang="en-US" dirty="0" smtClean="0"/>
              <a:t>6. What is your favorite subject? Why?</a:t>
            </a:r>
            <a:endParaRPr lang="ru-RU" dirty="0" smtClean="0"/>
          </a:p>
          <a:p>
            <a:r>
              <a:rPr lang="en-US" dirty="0" smtClean="0"/>
              <a:t>     -My favorite subject is……. because I like to…….. 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 smtClean="0"/>
              <a:t>Темы проектов</a:t>
            </a:r>
            <a:r>
              <a:rPr lang="en-US" u="sng" dirty="0" smtClean="0"/>
              <a:t> </a:t>
            </a:r>
            <a:r>
              <a:rPr lang="ru-RU" u="sng" dirty="0" smtClean="0"/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“My school in the past”</a:t>
            </a:r>
          </a:p>
          <a:p>
            <a:r>
              <a:rPr lang="en-US" dirty="0" smtClean="0"/>
              <a:t>2. “Our headmasters”</a:t>
            </a:r>
          </a:p>
          <a:p>
            <a:r>
              <a:rPr lang="en-US" dirty="0" smtClean="0"/>
              <a:t>3. “Our teachers”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проект10153"/>
          <p:cNvPicPr>
            <a:picLocks noChangeAspect="1" noChangeArrowheads="1"/>
          </p:cNvPicPr>
          <p:nvPr/>
        </p:nvPicPr>
        <p:blipFill>
          <a:blip r:embed="rId2"/>
          <a:srcRect l="2343" t="4166" b="4166"/>
          <a:stretch>
            <a:fillRect/>
          </a:stretch>
        </p:blipFill>
        <p:spPr bwMode="auto">
          <a:xfrm>
            <a:off x="11334" y="0"/>
            <a:ext cx="91326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9810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Our old school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книга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38490">
            <a:off x="215900" y="-119063"/>
            <a:ext cx="9201150" cy="78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 rot="-657173">
            <a:off x="708025" y="752475"/>
            <a:ext cx="4110038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Our school was founded in 1912.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It was free and compulsory 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 for all children.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 At the age of 7 children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 went to primary school.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Boys and girls studied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together. When children 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were 11, primary school was over.From 12 to 17 children went to secondary school. Students went to school from Monday to Saturday</a:t>
            </a:r>
            <a:endParaRPr lang="ru-RU" sz="2400" b="1">
              <a:solidFill>
                <a:srgbClr val="95373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 rot="-582588">
            <a:off x="4826000" y="565150"/>
            <a:ext cx="42830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and had classes from 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  09.00 till 14.00. There were 9 headmasters in our school. The first of them was Khutanov A.S. </a:t>
            </a:r>
          </a:p>
          <a:p>
            <a:r>
              <a:rPr lang="en-US" sz="2400" b="1">
                <a:solidFill>
                  <a:srgbClr val="953735"/>
                </a:solidFill>
                <a:latin typeface="Calibri" pitchFamily="34" charset="0"/>
                <a:cs typeface="Arial" charset="0"/>
              </a:rPr>
              <a:t>The teachers are kind and patient. One of them is a great master. Her name is Darima Petrovna. There are 3 gold and 12 silver medalists in our school. We are proud of them.</a:t>
            </a:r>
          </a:p>
          <a:p>
            <a:endParaRPr lang="ru-RU" sz="2400" b="1">
              <a:solidFill>
                <a:srgbClr val="953735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50006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rgbClr val="1E5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611188" y="0"/>
            <a:ext cx="741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alibri" pitchFamily="34" charset="0"/>
                <a:cs typeface="Arial" charset="0"/>
              </a:rPr>
              <a:t>Read and translate the text</a:t>
            </a:r>
            <a:endParaRPr lang="ru-RU" sz="3600" b="1">
              <a:solidFill>
                <a:srgbClr val="C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проект10154"/>
          <p:cNvPicPr>
            <a:picLocks noChangeAspect="1" noChangeArrowheads="1"/>
          </p:cNvPicPr>
          <p:nvPr/>
        </p:nvPicPr>
        <p:blipFill>
          <a:blip r:embed="rId2"/>
          <a:srcRect t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Times New Roman" pitchFamily="18" charset="0"/>
              </a:rPr>
              <a:t>Project: “Our headmasters”</a:t>
            </a:r>
            <a:endParaRPr lang="ru-RU" dirty="0" smtClean="0">
              <a:latin typeface="Times New Roman" pitchFamily="18" charset="0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237648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060575"/>
            <a:ext cx="22875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852738"/>
            <a:ext cx="2087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900113" y="4292600"/>
            <a:ext cx="154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Khutanov A.S.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779838" y="5157788"/>
            <a:ext cx="157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Romanov N.A.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6659563" y="5661025"/>
            <a:ext cx="139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Duhaev D.D.</a:t>
            </a:r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0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  <p:bldP spid="706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66"/>
            <a:ext cx="8229600" cy="6429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Times New Roman" pitchFamily="18" charset="0"/>
              </a:rPr>
              <a:t>Our </a:t>
            </a:r>
            <a:r>
              <a:rPr lang="en-US" sz="4000" dirty="0" smtClean="0">
                <a:latin typeface="Times New Roman" pitchFamily="18" charset="0"/>
              </a:rPr>
              <a:t>headmasters are strong and clever.</a:t>
            </a:r>
            <a:endParaRPr lang="ru-RU" sz="4000" dirty="0" smtClean="0">
              <a:latin typeface="Times New Roman" pitchFamily="18" charset="0"/>
            </a:endParaRP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2016125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2060575"/>
            <a:ext cx="2087563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068638"/>
            <a:ext cx="21605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84213" y="3860800"/>
            <a:ext cx="157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Modonov K.A.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3779838" y="5084763"/>
            <a:ext cx="158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Ikhinyrov A.A.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6804025" y="5661025"/>
            <a:ext cx="1308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Batuev V.Z.</a:t>
            </a:r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/>
      <p:bldP spid="99336" grpId="0"/>
      <p:bldP spid="993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latin typeface="Times New Roman" pitchFamily="18" charset="0"/>
              </a:rPr>
              <a:t>We respect and love them.</a:t>
            </a:r>
            <a:endParaRPr lang="ru-RU" dirty="0" smtClean="0">
              <a:latin typeface="Times New Roman" pitchFamily="18" charset="0"/>
            </a:endParaRPr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2303462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2205038"/>
            <a:ext cx="20161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068638"/>
            <a:ext cx="21955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755650" y="4508500"/>
            <a:ext cx="168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Mantaguev A.T.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3924300" y="4868863"/>
            <a:ext cx="1384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Botonov V.I.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6804025" y="5876925"/>
            <a:ext cx="1308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Idanov A.B.</a:t>
            </a:r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0" grpId="0"/>
      <p:bldP spid="100361" grpId="0"/>
      <p:bldP spid="1003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Times New Roman" pitchFamily="18" charset="0"/>
              </a:rPr>
              <a:t>Project: “Our </a:t>
            </a:r>
            <a:r>
              <a:rPr lang="en-US" dirty="0" err="1" smtClean="0">
                <a:latin typeface="Times New Roman" pitchFamily="18" charset="0"/>
              </a:rPr>
              <a:t>favourite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teachers”</a:t>
            </a:r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                     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000240"/>
            <a:ext cx="3024187" cy="394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708400" y="1700213"/>
            <a:ext cx="5232400" cy="534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sz="2800" dirty="0">
                <a:solidFill>
                  <a:srgbClr val="660033"/>
                </a:solidFill>
                <a:latin typeface="Times New Roman" pitchFamily="18" charset="0"/>
              </a:rPr>
              <a:t>Our</a:t>
            </a:r>
            <a:r>
              <a:rPr lang="en-GB" sz="2800" dirty="0">
                <a:solidFill>
                  <a:srgbClr val="660033"/>
                </a:solidFill>
                <a:latin typeface="Times New Roman" pitchFamily="18" charset="0"/>
              </a:rPr>
              <a:t> first </a:t>
            </a:r>
            <a:r>
              <a:rPr lang="en-GB" sz="2800" dirty="0" smtClean="0">
                <a:solidFill>
                  <a:srgbClr val="660033"/>
                </a:solidFill>
                <a:latin typeface="Times New Roman" pitchFamily="18" charset="0"/>
              </a:rPr>
              <a:t>teacher is Elvira </a:t>
            </a:r>
            <a:r>
              <a:rPr lang="en-GB" sz="2800" dirty="0" err="1" smtClean="0">
                <a:solidFill>
                  <a:srgbClr val="660033"/>
                </a:solidFill>
                <a:latin typeface="Times New Roman" pitchFamily="18" charset="0"/>
              </a:rPr>
              <a:t>Borisovna</a:t>
            </a:r>
            <a:r>
              <a:rPr lang="en-GB" sz="2800" dirty="0" smtClean="0">
                <a:solidFill>
                  <a:srgbClr val="660033"/>
                </a:solidFill>
                <a:latin typeface="Times New Roman" pitchFamily="18" charset="0"/>
              </a:rPr>
              <a:t>.</a:t>
            </a:r>
            <a:r>
              <a:rPr lang="en-US" sz="2800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2800" dirty="0">
                <a:solidFill>
                  <a:srgbClr val="660033"/>
                </a:solidFill>
                <a:latin typeface="Times New Roman" pitchFamily="18" charset="0"/>
              </a:rPr>
              <a:t>She </a:t>
            </a:r>
            <a:r>
              <a:rPr lang="en-GB" sz="2800" dirty="0">
                <a:solidFill>
                  <a:srgbClr val="660033"/>
                </a:solidFill>
                <a:latin typeface="Times New Roman" pitchFamily="18" charset="0"/>
              </a:rPr>
              <a:t>is</a:t>
            </a:r>
            <a:r>
              <a:rPr lang="en-US" sz="2800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2800" dirty="0" smtClean="0">
                <a:solidFill>
                  <a:srgbClr val="660033"/>
                </a:solidFill>
                <a:latin typeface="Times New Roman" pitchFamily="18" charset="0"/>
              </a:rPr>
              <a:t>a very </a:t>
            </a:r>
            <a:r>
              <a:rPr lang="en-US" sz="2800" dirty="0">
                <a:solidFill>
                  <a:srgbClr val="660033"/>
                </a:solidFill>
                <a:latin typeface="Times New Roman" pitchFamily="18" charset="0"/>
              </a:rPr>
              <a:t>kind and </a:t>
            </a:r>
            <a:r>
              <a:rPr lang="en-US" sz="2800" dirty="0" smtClean="0">
                <a:solidFill>
                  <a:srgbClr val="660033"/>
                </a:solidFill>
                <a:latin typeface="Times New Roman" pitchFamily="18" charset="0"/>
              </a:rPr>
              <a:t>patient woman. Thanks her we can read, write and count. </a:t>
            </a:r>
            <a:r>
              <a:rPr lang="en-US" sz="2800" dirty="0">
                <a:solidFill>
                  <a:srgbClr val="660033"/>
                </a:solidFill>
                <a:latin typeface="Times New Roman" pitchFamily="18" charset="0"/>
              </a:rPr>
              <a:t>We like our </a:t>
            </a:r>
            <a:r>
              <a:rPr lang="en-US" sz="2800" dirty="0" smtClean="0">
                <a:solidFill>
                  <a:srgbClr val="660033"/>
                </a:solidFill>
                <a:latin typeface="Times New Roman" pitchFamily="18" charset="0"/>
              </a:rPr>
              <a:t>first teacher </a:t>
            </a:r>
            <a:r>
              <a:rPr lang="en-US" sz="2800" dirty="0">
                <a:solidFill>
                  <a:srgbClr val="660033"/>
                </a:solidFill>
                <a:latin typeface="Times New Roman" pitchFamily="18" charset="0"/>
              </a:rPr>
              <a:t>very much</a:t>
            </a:r>
          </a:p>
          <a:p>
            <a:pPr algn="r">
              <a:spcBef>
                <a:spcPct val="20000"/>
              </a:spcBef>
            </a:pPr>
            <a:r>
              <a:rPr lang="ru-RU" sz="2800" dirty="0">
                <a:solidFill>
                  <a:srgbClr val="660033"/>
                </a:solidFill>
                <a:latin typeface="Times New Roman" pitchFamily="18" charset="0"/>
              </a:rPr>
              <a:t>Мы Вас любим!</a:t>
            </a:r>
          </a:p>
          <a:p>
            <a:pPr algn="r">
              <a:spcBef>
                <a:spcPct val="20000"/>
              </a:spcBef>
            </a:pPr>
            <a:endParaRPr lang="ru-RU" sz="2800" dirty="0">
              <a:solidFill>
                <a:srgbClr val="660033"/>
              </a:solidFill>
              <a:latin typeface="Times New Roman" pitchFamily="18" charset="0"/>
            </a:endParaRPr>
          </a:p>
          <a:p>
            <a:pPr algn="r">
              <a:spcBef>
                <a:spcPct val="20000"/>
              </a:spcBef>
            </a:pPr>
            <a:r>
              <a:rPr lang="ru-RU" sz="2800" dirty="0">
                <a:solidFill>
                  <a:srgbClr val="660033"/>
                </a:solidFill>
                <a:latin typeface="Times New Roman" pitchFamily="18" charset="0"/>
              </a:rPr>
              <a:t>Ваши любимые ученики.</a:t>
            </a:r>
            <a:endParaRPr lang="en-US" sz="2800" dirty="0">
              <a:solidFill>
                <a:srgbClr val="660033"/>
              </a:solidFill>
              <a:latin typeface="Times New Roman" pitchFamily="18" charset="0"/>
            </a:endParaRPr>
          </a:p>
          <a:p>
            <a:pPr algn="r">
              <a:spcBef>
                <a:spcPct val="20000"/>
              </a:spcBef>
            </a:pPr>
            <a:endParaRPr lang="en-US" sz="2800" dirty="0">
              <a:solidFill>
                <a:srgbClr val="660033"/>
              </a:solidFill>
              <a:latin typeface="Times New Roman" pitchFamily="18" charset="0"/>
            </a:endParaRPr>
          </a:p>
          <a:p>
            <a:pPr algn="r">
              <a:spcBef>
                <a:spcPct val="20000"/>
              </a:spcBef>
            </a:pPr>
            <a:endParaRPr lang="en-US" sz="2800" dirty="0">
              <a:solidFill>
                <a:srgbClr val="660033"/>
              </a:solidFill>
              <a:latin typeface="Times New Roman" pitchFamily="18" charset="0"/>
            </a:endParaRPr>
          </a:p>
          <a:p>
            <a:pPr algn="r">
              <a:spcBef>
                <a:spcPct val="20000"/>
              </a:spcBef>
            </a:pPr>
            <a:endParaRPr lang="ru-RU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Times New Roman" pitchFamily="18" charset="0"/>
              </a:rPr>
              <a:t>Our Russian teacher is </a:t>
            </a:r>
            <a:r>
              <a:rPr lang="en-US" sz="4000" dirty="0" err="1" smtClean="0">
                <a:latin typeface="Times New Roman" pitchFamily="18" charset="0"/>
              </a:rPr>
              <a:t>Antonida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</a:rPr>
              <a:t>Savelyevna</a:t>
            </a:r>
            <a:endParaRPr lang="ru-RU" sz="4000" dirty="0" smtClean="0">
              <a:latin typeface="Times New Roman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0200" y="1773238"/>
            <a:ext cx="4546600" cy="4525962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660033"/>
                </a:solidFill>
              </a:rPr>
              <a:t>   Smile, though your heart is aching</a:t>
            </a:r>
            <a:br>
              <a:rPr lang="en-US" sz="2800" dirty="0" smtClean="0">
                <a:solidFill>
                  <a:srgbClr val="660033"/>
                </a:solidFill>
              </a:rPr>
            </a:br>
            <a:r>
              <a:rPr lang="en-US" sz="2800" dirty="0" smtClean="0">
                <a:solidFill>
                  <a:srgbClr val="660033"/>
                </a:solidFill>
              </a:rPr>
              <a:t>Smile, even though it's breaking</a:t>
            </a:r>
            <a:br>
              <a:rPr lang="en-US" sz="2800" dirty="0" smtClean="0">
                <a:solidFill>
                  <a:srgbClr val="660033"/>
                </a:solidFill>
              </a:rPr>
            </a:br>
            <a:r>
              <a:rPr lang="en-US" sz="2800" dirty="0" smtClean="0">
                <a:solidFill>
                  <a:srgbClr val="660033"/>
                </a:solidFill>
              </a:rPr>
              <a:t>When there are clouds in the sky</a:t>
            </a:r>
            <a:br>
              <a:rPr lang="en-US" sz="2800" dirty="0" smtClean="0">
                <a:solidFill>
                  <a:srgbClr val="660033"/>
                </a:solidFill>
              </a:rPr>
            </a:br>
            <a:r>
              <a:rPr lang="en-US" sz="2800" dirty="0" smtClean="0">
                <a:solidFill>
                  <a:srgbClr val="660033"/>
                </a:solidFill>
              </a:rPr>
              <a:t>You'll get by...</a:t>
            </a:r>
          </a:p>
          <a:p>
            <a:pPr algn="r" eaLnBrk="1" hangingPunct="1">
              <a:lnSpc>
                <a:spcPct val="90000"/>
              </a:lnSpc>
            </a:pPr>
            <a:endParaRPr lang="en-US" sz="2800" dirty="0" smtClean="0">
              <a:solidFill>
                <a:srgbClr val="660033"/>
              </a:solidFill>
            </a:endParaRP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660033"/>
                </a:solidFill>
              </a:rPr>
              <a:t>Be super!!!</a:t>
            </a:r>
            <a:br>
              <a:rPr lang="en-US" sz="2800" dirty="0" smtClean="0">
                <a:solidFill>
                  <a:srgbClr val="660033"/>
                </a:solidFill>
              </a:rPr>
            </a:br>
            <a:endParaRPr lang="ru-RU" sz="2800" dirty="0" smtClean="0">
              <a:solidFill>
                <a:srgbClr val="660033"/>
              </a:solidFill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000240"/>
            <a:ext cx="3168650" cy="445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img056"/>
          <p:cNvPicPr>
            <a:picLocks noChangeAspect="1" noChangeArrowheads="1"/>
          </p:cNvPicPr>
          <p:nvPr/>
        </p:nvPicPr>
        <p:blipFill>
          <a:blip r:embed="rId2"/>
          <a:srcRect t="67886" r="9178" b="27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</a:rPr>
              <a:t>My school</a:t>
            </a:r>
            <a:endParaRPr lang="ru-RU" sz="40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latin typeface="Times New Roman" pitchFamily="18" charset="0"/>
              </a:rPr>
              <a:t>Our math’s teacher is </a:t>
            </a:r>
            <a:r>
              <a:rPr lang="en-US" sz="3200" dirty="0" err="1" smtClean="0">
                <a:latin typeface="Times New Roman" pitchFamily="18" charset="0"/>
              </a:rPr>
              <a:t>Albina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Konstantinovna</a:t>
            </a:r>
            <a:endParaRPr lang="ru-RU" sz="3200" dirty="0" smtClean="0">
              <a:latin typeface="Times New Roman" pitchFamily="18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3938" y="2060575"/>
            <a:ext cx="5276850" cy="29130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660033"/>
                </a:solidFill>
              </a:rPr>
              <a:t>   I'm happy that you're my teacher;</a:t>
            </a:r>
            <a:br>
              <a:rPr lang="en-US" sz="2800" smtClean="0">
                <a:solidFill>
                  <a:srgbClr val="660033"/>
                </a:solidFill>
              </a:rPr>
            </a:br>
            <a:r>
              <a:rPr lang="en-US" sz="2800" smtClean="0">
                <a:solidFill>
                  <a:srgbClr val="660033"/>
                </a:solidFill>
              </a:rPr>
              <a:t>I enjoyed each lesson you taught.</a:t>
            </a:r>
          </a:p>
          <a:p>
            <a:pPr algn="ctr" eaLnBrk="1" hangingPunct="1">
              <a:lnSpc>
                <a:spcPct val="80000"/>
              </a:lnSpc>
            </a:pPr>
            <a:endParaRPr lang="en-US" sz="280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660033"/>
                </a:solidFill>
              </a:rPr>
              <a:t>  GOOD LUCK!!!</a:t>
            </a:r>
            <a:br>
              <a:rPr lang="en-US" sz="2800" smtClean="0">
                <a:solidFill>
                  <a:srgbClr val="660033"/>
                </a:solidFill>
              </a:rPr>
            </a:br>
            <a:endParaRPr lang="ru-RU" sz="2800" smtClean="0">
              <a:solidFill>
                <a:srgbClr val="660033"/>
              </a:solidFill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928802"/>
            <a:ext cx="2447925" cy="366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err="1" smtClean="0">
                <a:latin typeface="Times New Roman" pitchFamily="18" charset="0"/>
              </a:rPr>
              <a:t>Zhanna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</a:rPr>
              <a:t>Nikolaevna</a:t>
            </a:r>
            <a:r>
              <a:rPr lang="en-US" sz="4000" dirty="0" smtClean="0">
                <a:latin typeface="Times New Roman" pitchFamily="18" charset="0"/>
              </a:rPr>
              <a:t>!</a:t>
            </a:r>
            <a:endParaRPr lang="ru-RU" sz="4000" dirty="0" smtClean="0">
              <a:latin typeface="Times New Roman" pitchFamily="18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1700213"/>
            <a:ext cx="4341813" cy="44307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 smtClean="0">
                <a:solidFill>
                  <a:srgbClr val="660033"/>
                </a:solidFill>
              </a:rPr>
              <a:t> </a:t>
            </a:r>
            <a:r>
              <a:rPr lang="en-US" sz="2800" dirty="0" smtClean="0">
                <a:solidFill>
                  <a:srgbClr val="660033"/>
                </a:solidFill>
              </a:rPr>
              <a:t>We are</a:t>
            </a:r>
            <a:r>
              <a:rPr lang="en-GB" sz="2800" dirty="0" smtClean="0">
                <a:solidFill>
                  <a:srgbClr val="660033"/>
                </a:solidFill>
              </a:rPr>
              <a:t> grateful to her  for the lessons of history  in the 5-th class!!!!!!!!!!!</a:t>
            </a:r>
            <a:r>
              <a:rPr lang="ru-RU" sz="2800" dirty="0" smtClean="0">
                <a:solidFill>
                  <a:srgbClr val="660033"/>
                </a:solidFill>
              </a:rPr>
              <a:t> </a:t>
            </a:r>
            <a:r>
              <a:rPr lang="en-GB" sz="2800" dirty="0" smtClean="0">
                <a:solidFill>
                  <a:srgbClr val="660033"/>
                </a:solidFill>
              </a:rPr>
              <a:t>Now she is a big person at school</a:t>
            </a:r>
            <a:r>
              <a:rPr lang="en-GB" sz="2800" dirty="0" smtClean="0">
                <a:solidFill>
                  <a:srgbClr val="660033"/>
                </a:solidFill>
              </a:rPr>
              <a:t>. She </a:t>
            </a:r>
            <a:r>
              <a:rPr lang="en-GB" sz="2800" dirty="0" smtClean="0">
                <a:solidFill>
                  <a:srgbClr val="660033"/>
                </a:solidFill>
              </a:rPr>
              <a:t>always looks great!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800" dirty="0" smtClean="0">
                <a:solidFill>
                  <a:srgbClr val="660033"/>
                </a:solidFill>
              </a:rPr>
              <a:t>                                      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 smtClean="0">
                <a:solidFill>
                  <a:srgbClr val="660033"/>
                </a:solidFill>
              </a:rPr>
              <a:t>                   Be happy!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 smtClean="0">
                <a:solidFill>
                  <a:srgbClr val="660033"/>
                </a:solidFill>
              </a:rPr>
              <a:t>                                                     		Be healthy!</a:t>
            </a:r>
            <a:endParaRPr lang="ru-RU" sz="2800" dirty="0" smtClean="0">
              <a:solidFill>
                <a:srgbClr val="660033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800" dirty="0" smtClean="0">
              <a:solidFill>
                <a:srgbClr val="660033"/>
              </a:solidFill>
            </a:endParaRPr>
          </a:p>
          <a:p>
            <a:pPr algn="r" eaLnBrk="1" hangingPunct="1">
              <a:lnSpc>
                <a:spcPct val="90000"/>
              </a:lnSpc>
            </a:pPr>
            <a:endParaRPr lang="ru-RU" sz="2800" dirty="0" smtClean="0">
              <a:solidFill>
                <a:srgbClr val="660033"/>
              </a:solidFill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00213"/>
            <a:ext cx="28797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smtClean="0">
                <a:latin typeface="Times New Roman" pitchFamily="18" charset="0"/>
              </a:rPr>
              <a:t>Galina </a:t>
            </a:r>
            <a:r>
              <a:rPr lang="en-US" sz="4000" dirty="0" err="1" smtClean="0">
                <a:latin typeface="Times New Roman" pitchFamily="18" charset="0"/>
              </a:rPr>
              <a:t>Nikolaevna</a:t>
            </a:r>
            <a:endParaRPr lang="ru-RU" sz="4000" dirty="0" smtClean="0"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1700213"/>
            <a:ext cx="4330700" cy="4525962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rgbClr val="660033"/>
                </a:solidFill>
              </a:rPr>
              <a:t>   </a:t>
            </a:r>
            <a:endParaRPr lang="en-US" dirty="0" smtClean="0">
              <a:solidFill>
                <a:srgbClr val="660033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rgbClr val="660033"/>
                </a:solidFill>
              </a:rPr>
              <a:t>You </a:t>
            </a:r>
            <a:r>
              <a:rPr lang="en-US" dirty="0" smtClean="0">
                <a:solidFill>
                  <a:srgbClr val="660033"/>
                </a:solidFill>
              </a:rPr>
              <a:t>are my life,</a:t>
            </a:r>
            <a:br>
              <a:rPr lang="en-US" dirty="0" smtClean="0">
                <a:solidFill>
                  <a:srgbClr val="660033"/>
                </a:solidFill>
              </a:rPr>
            </a:br>
            <a:r>
              <a:rPr lang="en-US" dirty="0" smtClean="0">
                <a:solidFill>
                  <a:srgbClr val="660033"/>
                </a:solidFill>
              </a:rPr>
              <a:t>You are my Horse.</a:t>
            </a:r>
            <a:br>
              <a:rPr lang="en-US" dirty="0" smtClean="0">
                <a:solidFill>
                  <a:srgbClr val="660033"/>
                </a:solidFill>
              </a:rPr>
            </a:br>
            <a:r>
              <a:rPr lang="en-US" dirty="0" smtClean="0">
                <a:solidFill>
                  <a:srgbClr val="660033"/>
                </a:solidFill>
              </a:rPr>
              <a:t>Do I love school?</a:t>
            </a:r>
            <a:br>
              <a:rPr lang="en-US" dirty="0" smtClean="0">
                <a:solidFill>
                  <a:srgbClr val="660033"/>
                </a:solidFill>
              </a:rPr>
            </a:br>
            <a:r>
              <a:rPr lang="en-US" dirty="0" smtClean="0">
                <a:solidFill>
                  <a:srgbClr val="660033"/>
                </a:solidFill>
              </a:rPr>
              <a:t>Of course! Of course.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dirty="0" smtClean="0">
              <a:solidFill>
                <a:srgbClr val="6600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rgbClr val="660033"/>
                </a:solidFill>
              </a:rPr>
              <a:t>  </a:t>
            </a:r>
            <a:endParaRPr lang="ru-RU" dirty="0" smtClean="0">
              <a:solidFill>
                <a:srgbClr val="660033"/>
              </a:solidFill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000240"/>
            <a:ext cx="280828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924175"/>
            <a:ext cx="3030538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</a:rPr>
              <a:t>Alexandra 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</a:rPr>
              <a:t>Apollonovna</a:t>
            </a:r>
            <a:endParaRPr lang="ru-RU" sz="40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0200" y="1600200"/>
            <a:ext cx="4546600" cy="4525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dirty="0" smtClean="0">
              <a:solidFill>
                <a:srgbClr val="660033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dirty="0" smtClean="0">
                <a:solidFill>
                  <a:srgbClr val="660033"/>
                </a:solidFill>
              </a:rPr>
              <a:t> </a:t>
            </a:r>
            <a:r>
              <a:rPr lang="en-GB" dirty="0" smtClean="0">
                <a:solidFill>
                  <a:srgbClr val="660033"/>
                </a:solidFill>
              </a:rPr>
              <a:t>is a Teacher of English! She is a very good teacher. She always looks perfect and I never see her face angry or unfriendly. She loves children, and it is very important in a teacher's work.</a:t>
            </a:r>
            <a:endParaRPr lang="ro-RO" b="1" dirty="0" smtClean="0">
              <a:solidFill>
                <a:srgbClr val="660033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dirty="0" smtClean="0">
                <a:solidFill>
                  <a:srgbClr val="660033"/>
                </a:solidFill>
              </a:rPr>
              <a:t> </a:t>
            </a:r>
            <a:endParaRPr lang="ru-RU" dirty="0" smtClean="0">
              <a:solidFill>
                <a:srgbClr val="660033"/>
              </a:solidFill>
            </a:endParaRPr>
          </a:p>
          <a:p>
            <a:pPr algn="r" eaLnBrk="1" hangingPunct="1">
              <a:lnSpc>
                <a:spcPct val="80000"/>
              </a:lnSpc>
            </a:pPr>
            <a:endParaRPr lang="ru-RU" sz="2400" dirty="0" smtClean="0">
              <a:solidFill>
                <a:srgbClr val="660033"/>
              </a:solidFill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857364"/>
            <a:ext cx="2806700" cy="387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0_6d3ac_e05fd389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286256"/>
            <a:ext cx="3708400" cy="237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1252290250_kazkovi-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3716338"/>
            <a:ext cx="22225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9"/>
          <p:cNvSpPr txBox="1">
            <a:spLocks noChangeArrowheads="1"/>
          </p:cNvSpPr>
          <p:nvPr/>
        </p:nvSpPr>
        <p:spPr bwMode="auto">
          <a:xfrm>
            <a:off x="1490663" y="2409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6084" name="Text Box 10"/>
          <p:cNvSpPr txBox="1">
            <a:spLocks noChangeArrowheads="1"/>
          </p:cNvSpPr>
          <p:nvPr/>
        </p:nvSpPr>
        <p:spPr bwMode="auto">
          <a:xfrm>
            <a:off x="1311275" y="587375"/>
            <a:ext cx="18405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Quiz: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500174"/>
            <a:ext cx="4000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Tx/>
              <a:buAutoNum type="arabicPeriod"/>
            </a:pPr>
            <a:r>
              <a:rPr lang="en-US" sz="2800" dirty="0" smtClean="0"/>
              <a:t>When was our school founded?</a:t>
            </a:r>
          </a:p>
          <a:p>
            <a:pPr marL="457200" indent="-457200"/>
            <a:r>
              <a:rPr lang="en-US" sz="2800" dirty="0" smtClean="0"/>
              <a:t>               a) 1910</a:t>
            </a:r>
          </a:p>
          <a:p>
            <a:pPr marL="457200" indent="-457200"/>
            <a:r>
              <a:rPr lang="en-US" sz="2800" dirty="0" smtClean="0"/>
              <a:t>               b) 1912</a:t>
            </a:r>
          </a:p>
          <a:p>
            <a:pPr marL="457200" indent="-457200"/>
            <a:r>
              <a:rPr lang="en-US" sz="2800" dirty="0" smtClean="0"/>
              <a:t>               c) 1930</a:t>
            </a:r>
            <a:endParaRPr lang="ru-RU" dirty="0"/>
          </a:p>
        </p:txBody>
      </p:sp>
      <p:pic>
        <p:nvPicPr>
          <p:cNvPr id="6" name="Picture 4" descr="66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571876"/>
            <a:ext cx="4067175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clip_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3860800"/>
            <a:ext cx="27622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239838" y="357166"/>
            <a:ext cx="6172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2. Who was the first headmaster </a:t>
            </a:r>
          </a:p>
          <a:p>
            <a:r>
              <a:rPr lang="en-US" sz="2800" dirty="0"/>
              <a:t>       of our school?</a:t>
            </a:r>
          </a:p>
          <a:p>
            <a:endParaRPr lang="en-US" sz="2800" dirty="0"/>
          </a:p>
          <a:p>
            <a:r>
              <a:rPr lang="en-US" sz="2800" dirty="0"/>
              <a:t>        a) Romanov N.A.</a:t>
            </a:r>
          </a:p>
          <a:p>
            <a:r>
              <a:rPr lang="en-US" sz="2800" dirty="0"/>
              <a:t>        b) </a:t>
            </a:r>
            <a:r>
              <a:rPr lang="en-US" sz="2800" dirty="0" err="1"/>
              <a:t>Botonov</a:t>
            </a:r>
            <a:r>
              <a:rPr lang="en-US" sz="2800" dirty="0"/>
              <a:t> V.I.</a:t>
            </a:r>
          </a:p>
          <a:p>
            <a:r>
              <a:rPr lang="en-US" sz="2800" dirty="0"/>
              <a:t>        c) </a:t>
            </a:r>
            <a:r>
              <a:rPr lang="en-US" sz="2800" dirty="0" err="1"/>
              <a:t>Khutanov</a:t>
            </a:r>
            <a:r>
              <a:rPr lang="en-US" sz="2800" dirty="0"/>
              <a:t> A.S.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3214686"/>
            <a:ext cx="56435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3.Who is a great teacher of our school?</a:t>
            </a:r>
          </a:p>
          <a:p>
            <a:endParaRPr lang="en-US" sz="2800" dirty="0" smtClean="0"/>
          </a:p>
          <a:p>
            <a:r>
              <a:rPr lang="en-US" sz="2800" dirty="0" smtClean="0"/>
              <a:t>            a) </a:t>
            </a:r>
            <a:r>
              <a:rPr lang="en-US" sz="2800" dirty="0" err="1" smtClean="0"/>
              <a:t>Modonova</a:t>
            </a:r>
            <a:r>
              <a:rPr lang="en-US" sz="2800" dirty="0" smtClean="0"/>
              <a:t> N.N.</a:t>
            </a:r>
          </a:p>
          <a:p>
            <a:r>
              <a:rPr lang="en-US" sz="2800" dirty="0" smtClean="0"/>
              <a:t>            b) </a:t>
            </a:r>
            <a:r>
              <a:rPr lang="en-US" sz="2800" dirty="0" err="1" smtClean="0"/>
              <a:t>KhaKhalova</a:t>
            </a:r>
            <a:r>
              <a:rPr lang="en-US" sz="2800" dirty="0" smtClean="0"/>
              <a:t> D.P.</a:t>
            </a:r>
          </a:p>
          <a:p>
            <a:r>
              <a:rPr lang="en-US" sz="2800" dirty="0" smtClean="0"/>
              <a:t>            c) </a:t>
            </a:r>
            <a:r>
              <a:rPr lang="en-US" sz="2800" dirty="0" err="1" smtClean="0"/>
              <a:t>Etobaeva</a:t>
            </a:r>
            <a:r>
              <a:rPr lang="en-US" sz="2800" dirty="0" smtClean="0"/>
              <a:t> E.B.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etail-titul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509963"/>
            <a:ext cx="3348037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1142976" y="725488"/>
            <a:ext cx="6767537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4. How many medalists are there in</a:t>
            </a:r>
          </a:p>
          <a:p>
            <a:r>
              <a:rPr lang="en-US" sz="2800" dirty="0"/>
              <a:t>                            our school?</a:t>
            </a:r>
          </a:p>
          <a:p>
            <a:endParaRPr lang="en-US" sz="2800" dirty="0"/>
          </a:p>
          <a:p>
            <a:r>
              <a:rPr lang="en-US" sz="2800" dirty="0"/>
              <a:t>         a) 15</a:t>
            </a:r>
          </a:p>
          <a:p>
            <a:r>
              <a:rPr lang="en-US" sz="2800" dirty="0"/>
              <a:t>         b) 12</a:t>
            </a:r>
          </a:p>
          <a:p>
            <a:r>
              <a:rPr lang="en-US" sz="2800" dirty="0"/>
              <a:t>         c)  9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3714751"/>
            <a:ext cx="4786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5. How old is our school?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         a) 100</a:t>
            </a:r>
          </a:p>
          <a:p>
            <a:r>
              <a:rPr lang="en-US" sz="2800" dirty="0" smtClean="0"/>
              <a:t>         b) 103</a:t>
            </a:r>
          </a:p>
          <a:p>
            <a:r>
              <a:rPr lang="en-US" sz="2800" dirty="0" smtClean="0"/>
              <a:t>         c) 150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6"/>
          <p:cNvSpPr>
            <a:spLocks noChangeArrowheads="1" noChangeShapeType="1" noTextEdit="1"/>
          </p:cNvSpPr>
          <p:nvPr/>
        </p:nvSpPr>
        <p:spPr bwMode="auto">
          <a:xfrm>
            <a:off x="611188" y="908050"/>
            <a:ext cx="8137525" cy="14414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lesson is over.</a:t>
            </a:r>
            <a:endParaRPr lang="ru-RU" sz="3600" i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7587" name="WordArt 7"/>
          <p:cNvSpPr>
            <a:spLocks noChangeArrowheads="1" noChangeShapeType="1" noTextEdit="1"/>
          </p:cNvSpPr>
          <p:nvPr/>
        </p:nvSpPr>
        <p:spPr bwMode="auto">
          <a:xfrm>
            <a:off x="2051050" y="3068638"/>
            <a:ext cx="5040313" cy="22955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 bye!</a:t>
            </a:r>
            <a:endParaRPr lang="ru-RU" sz="3600" i="1" kern="10">
              <a:ln w="9525">
                <a:noFill/>
                <a:round/>
                <a:headEnd/>
                <a:tailEnd/>
              </a:ln>
              <a:solidFill>
                <a:srgbClr val="00008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/>
          <a:srcRect b="125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255963" y="276225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357422" y="276225"/>
            <a:ext cx="4357718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Timetable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1.Monday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Phonetic lesson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2.Tuesday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Lexical lesson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3.Wednesday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Musical lesson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4.Thursday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Grammar Lesson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5.Friday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</a:t>
            </a:r>
            <a:r>
              <a:rPr lang="en-US" sz="2800" dirty="0">
                <a:solidFill>
                  <a:srgbClr val="FFFF00"/>
                </a:solidFill>
              </a:rPr>
              <a:t>D</a:t>
            </a:r>
            <a:r>
              <a:rPr lang="en-US" sz="2800" dirty="0" smtClean="0">
                <a:solidFill>
                  <a:srgbClr val="FFFF00"/>
                </a:solidFill>
              </a:rPr>
              <a:t>rama lesson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6. Saturday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Creative lesson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22474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SCN5877"/>
          <p:cNvPicPr>
            <a:picLocks noChangeAspect="1" noChangeArrowheads="1"/>
          </p:cNvPicPr>
          <p:nvPr/>
        </p:nvPicPr>
        <p:blipFill>
          <a:blip r:embed="rId2"/>
          <a:srcRect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714349" y="203200"/>
            <a:ext cx="77867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Игра «Аукцион»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Тема: «Школьные предметы»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en-US" sz="4000" u="sng" dirty="0" smtClean="0"/>
              <a:t>Put </a:t>
            </a:r>
            <a:r>
              <a:rPr lang="en-US" sz="4000" u="sng" dirty="0" smtClean="0"/>
              <a:t>the missing sounds, read the words: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1, [ </a:t>
            </a:r>
            <a:r>
              <a:rPr lang="en-US" dirty="0" err="1" smtClean="0"/>
              <a:t>ni__neim</a:t>
            </a:r>
            <a:r>
              <a:rPr lang="en-US" dirty="0" smtClean="0"/>
              <a:t>]</a:t>
            </a:r>
            <a:endParaRPr lang="ru-RU" dirty="0" smtClean="0"/>
          </a:p>
          <a:p>
            <a:r>
              <a:rPr lang="en-US" dirty="0" smtClean="0"/>
              <a:t>2. [ </a:t>
            </a:r>
            <a:r>
              <a:rPr lang="en-US" dirty="0" err="1" smtClean="0"/>
              <a:t>t__mteibl</a:t>
            </a:r>
            <a:r>
              <a:rPr lang="en-US" dirty="0" smtClean="0"/>
              <a:t>]</a:t>
            </a:r>
            <a:endParaRPr lang="ru-RU" dirty="0" smtClean="0"/>
          </a:p>
          <a:p>
            <a:r>
              <a:rPr lang="en-US" dirty="0" smtClean="0"/>
              <a:t>3. [</a:t>
            </a:r>
            <a:r>
              <a:rPr lang="en-US" dirty="0" err="1" smtClean="0"/>
              <a:t>h__lidei</a:t>
            </a:r>
            <a:r>
              <a:rPr lang="en-US" dirty="0" smtClean="0"/>
              <a:t>]</a:t>
            </a:r>
            <a:endParaRPr lang="ru-RU" dirty="0" smtClean="0"/>
          </a:p>
          <a:p>
            <a:r>
              <a:rPr lang="en-US" dirty="0" smtClean="0"/>
              <a:t>4. [</a:t>
            </a:r>
            <a:r>
              <a:rPr lang="en-US" dirty="0" err="1" smtClean="0"/>
              <a:t>s__bd</a:t>
            </a:r>
            <a:r>
              <a:rPr lang="ru-RU" dirty="0" err="1" smtClean="0"/>
              <a:t>з</a:t>
            </a:r>
            <a:r>
              <a:rPr lang="en-US" dirty="0" err="1" smtClean="0"/>
              <a:t>ikt</a:t>
            </a:r>
            <a:r>
              <a:rPr lang="en-US" dirty="0" smtClean="0"/>
              <a:t>]</a:t>
            </a:r>
            <a:endParaRPr lang="ru-RU" dirty="0" smtClean="0"/>
          </a:p>
          <a:p>
            <a:r>
              <a:rPr lang="en-US" dirty="0" smtClean="0"/>
              <a:t>5 [</a:t>
            </a:r>
            <a:r>
              <a:rPr lang="en-US" dirty="0" err="1" smtClean="0"/>
              <a:t>ju:nif__m</a:t>
            </a:r>
            <a:r>
              <a:rPr lang="en-US" dirty="0" smtClean="0"/>
              <a:t>]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Изображение 3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13541"/>
          <a:stretch>
            <a:fillRect/>
          </a:stretch>
        </p:blipFill>
        <p:spPr bwMode="auto">
          <a:xfrm>
            <a:off x="3591355" y="2000240"/>
            <a:ext cx="509544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u="sng" dirty="0" smtClean="0"/>
              <a:t>Make up the words (the things you use at school):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9256" y="1928803"/>
            <a:ext cx="3257544" cy="4426122"/>
          </a:xfrm>
        </p:spPr>
        <p:txBody>
          <a:bodyPr/>
          <a:lstStyle/>
          <a:p>
            <a:pPr lvl="0"/>
            <a:r>
              <a:rPr lang="en-US" dirty="0" err="1" smtClean="0"/>
              <a:t>ulrer</a:t>
            </a:r>
            <a:endParaRPr lang="ru-RU" dirty="0" smtClean="0"/>
          </a:p>
          <a:p>
            <a:pPr lvl="0"/>
            <a:r>
              <a:rPr lang="en-US" dirty="0" err="1" smtClean="0"/>
              <a:t>ainpst</a:t>
            </a:r>
            <a:endParaRPr lang="ru-RU" dirty="0" smtClean="0"/>
          </a:p>
          <a:p>
            <a:pPr lvl="0"/>
            <a:r>
              <a:rPr lang="en-US" dirty="0" err="1" smtClean="0"/>
              <a:t>tcmouper</a:t>
            </a:r>
            <a:endParaRPr lang="ru-RU" dirty="0" smtClean="0"/>
          </a:p>
          <a:p>
            <a:pPr lvl="0"/>
            <a:r>
              <a:rPr lang="en-US" dirty="0" err="1" smtClean="0"/>
              <a:t>beburr</a:t>
            </a:r>
            <a:endParaRPr lang="ru-RU" dirty="0" smtClean="0"/>
          </a:p>
          <a:p>
            <a:pPr lvl="0"/>
            <a:r>
              <a:rPr lang="en-US" dirty="0" err="1" smtClean="0"/>
              <a:t>oobkextt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12520"/>
          <a:stretch>
            <a:fillRect/>
          </a:stretch>
        </p:blipFill>
        <p:spPr bwMode="auto">
          <a:xfrm>
            <a:off x="457200" y="1928802"/>
            <a:ext cx="475774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u="sng" dirty="0" smtClean="0"/>
              <a:t>Solve the crossword and find the key word: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20" y="1676400"/>
            <a:ext cx="3143280" cy="4572000"/>
          </a:xfrm>
        </p:spPr>
        <p:txBody>
          <a:bodyPr/>
          <a:lstStyle/>
          <a:p>
            <a:pPr lvl="0"/>
            <a:r>
              <a:rPr lang="ru-RU" sz="2400" dirty="0" smtClean="0"/>
              <a:t>1.Школа</a:t>
            </a:r>
            <a:endParaRPr lang="ru-RU" sz="2400" dirty="0" smtClean="0"/>
          </a:p>
          <a:p>
            <a:pPr lvl="0"/>
            <a:r>
              <a:rPr lang="ru-RU" sz="2400" dirty="0" smtClean="0"/>
              <a:t>2.Школьная </a:t>
            </a:r>
            <a:r>
              <a:rPr lang="ru-RU" sz="2400" dirty="0" smtClean="0"/>
              <a:t>форма</a:t>
            </a:r>
          </a:p>
          <a:p>
            <a:pPr lvl="0"/>
            <a:r>
              <a:rPr lang="ru-RU" sz="2400" dirty="0" smtClean="0"/>
              <a:t>3.Класс</a:t>
            </a:r>
            <a:r>
              <a:rPr lang="ru-RU" sz="2400" dirty="0" smtClean="0"/>
              <a:t>, урок</a:t>
            </a:r>
          </a:p>
          <a:p>
            <a:pPr lvl="0"/>
            <a:r>
              <a:rPr lang="ru-RU" sz="2400" dirty="0" smtClean="0"/>
              <a:t>4.Карандаш</a:t>
            </a:r>
            <a:endParaRPr lang="ru-RU" sz="2400" dirty="0" smtClean="0"/>
          </a:p>
          <a:p>
            <a:pPr lvl="0"/>
            <a:r>
              <a:rPr lang="ru-RU" sz="2400" dirty="0" smtClean="0"/>
              <a:t>5.Парта</a:t>
            </a:r>
            <a:endParaRPr lang="ru-RU" sz="2400" dirty="0" smtClean="0"/>
          </a:p>
          <a:p>
            <a:pPr lvl="0"/>
            <a:r>
              <a:rPr lang="ru-RU" sz="2400" dirty="0" smtClean="0"/>
              <a:t>6.Расписание уроков</a:t>
            </a:r>
          </a:p>
          <a:p>
            <a:pPr lvl="0"/>
            <a:r>
              <a:rPr lang="ru-RU" sz="2400" dirty="0" smtClean="0"/>
              <a:t>7.Город (большой)</a:t>
            </a:r>
          </a:p>
          <a:p>
            <a:pPr lvl="0"/>
            <a:r>
              <a:rPr lang="ru-RU" sz="2400" dirty="0" smtClean="0"/>
              <a:t>8.Русский язык</a:t>
            </a:r>
            <a:endParaRPr lang="ru-RU" sz="2400" dirty="0" smtClean="0"/>
          </a:p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575050" y="1676400"/>
          <a:ext cx="520352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175"/>
                <a:gridCol w="511175"/>
                <a:gridCol w="511175"/>
                <a:gridCol w="511175"/>
                <a:gridCol w="511175"/>
                <a:gridCol w="511175"/>
                <a:gridCol w="602946"/>
                <a:gridCol w="511175"/>
                <a:gridCol w="511175"/>
                <a:gridCol w="51117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A song: “At </a:t>
            </a:r>
            <a:r>
              <a:rPr lang="en-US" sz="4000" b="1" dirty="0" smtClean="0"/>
              <a:t>our </a:t>
            </a:r>
            <a:r>
              <a:rPr lang="en-US" sz="4000" b="1" dirty="0" smtClean="0"/>
              <a:t>school”</a:t>
            </a:r>
            <a:r>
              <a:rPr lang="en-US" sz="4000" dirty="0" smtClean="0"/>
              <a:t>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sz="3800" dirty="0" smtClean="0"/>
              <a:t>1.</a:t>
            </a:r>
            <a:r>
              <a:rPr lang="en-US" dirty="0" smtClean="0"/>
              <a:t>In </a:t>
            </a:r>
            <a:r>
              <a:rPr lang="en-US" dirty="0" smtClean="0"/>
              <a:t>the playground</a:t>
            </a:r>
            <a:endParaRPr lang="ru-RU" dirty="0" smtClean="0"/>
          </a:p>
          <a:p>
            <a:r>
              <a:rPr lang="en-US" dirty="0" smtClean="0"/>
              <a:t>We have lots of fun</a:t>
            </a:r>
            <a:endParaRPr lang="ru-RU" dirty="0" smtClean="0"/>
          </a:p>
          <a:p>
            <a:r>
              <a:rPr lang="en-US" dirty="0" smtClean="0"/>
              <a:t>We play, we talk, </a:t>
            </a:r>
            <a:endParaRPr lang="ru-RU" dirty="0" smtClean="0"/>
          </a:p>
          <a:p>
            <a:r>
              <a:rPr lang="en-US" dirty="0" smtClean="0"/>
              <a:t>We jump, we run.</a:t>
            </a:r>
            <a:endParaRPr lang="ru-RU" dirty="0" smtClean="0"/>
          </a:p>
          <a:p>
            <a:r>
              <a:rPr lang="en-US" dirty="0" smtClean="0"/>
              <a:t>                                   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school.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pPr lvl="0"/>
            <a:r>
              <a:rPr lang="en-US" sz="3800" dirty="0" smtClean="0"/>
              <a:t>2.</a:t>
            </a:r>
            <a:r>
              <a:rPr lang="en-US" dirty="0" smtClean="0"/>
              <a:t>On </a:t>
            </a:r>
            <a:r>
              <a:rPr lang="en-US" dirty="0" smtClean="0"/>
              <a:t>the sports field</a:t>
            </a:r>
            <a:endParaRPr lang="ru-RU" dirty="0" smtClean="0"/>
          </a:p>
          <a:p>
            <a:r>
              <a:rPr lang="en-US" dirty="0" smtClean="0"/>
              <a:t>We do P.E.</a:t>
            </a:r>
            <a:endParaRPr lang="ru-RU" dirty="0" smtClean="0"/>
          </a:p>
          <a:p>
            <a:r>
              <a:rPr lang="en-US" dirty="0" smtClean="0"/>
              <a:t>We play sports together</a:t>
            </a:r>
            <a:endParaRPr lang="ru-RU" dirty="0" smtClean="0"/>
          </a:p>
          <a:p>
            <a:r>
              <a:rPr lang="en-US" dirty="0" smtClean="0"/>
              <a:t>You and me 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3352824" cy="443484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3.</a:t>
            </a:r>
            <a:r>
              <a:rPr lang="en-US" dirty="0" smtClean="0"/>
              <a:t>In </a:t>
            </a:r>
            <a:r>
              <a:rPr lang="en-US" dirty="0" smtClean="0"/>
              <a:t>the art room</a:t>
            </a:r>
            <a:endParaRPr lang="ru-RU" dirty="0" smtClean="0"/>
          </a:p>
          <a:p>
            <a:r>
              <a:rPr lang="en-US" dirty="0" smtClean="0"/>
              <a:t>We paint and draw,</a:t>
            </a:r>
            <a:endParaRPr lang="ru-RU" dirty="0" smtClean="0"/>
          </a:p>
          <a:p>
            <a:r>
              <a:rPr lang="en-US" dirty="0" smtClean="0"/>
              <a:t>We put our pictures</a:t>
            </a:r>
            <a:endParaRPr lang="ru-RU" dirty="0" smtClean="0"/>
          </a:p>
          <a:p>
            <a:r>
              <a:rPr lang="en-US" dirty="0" smtClean="0"/>
              <a:t>On the walls.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</a:t>
            </a:r>
            <a:r>
              <a:rPr lang="en-US" dirty="0" smtClean="0"/>
              <a:t>.</a:t>
            </a:r>
          </a:p>
          <a:p>
            <a:endParaRPr lang="ru-RU" dirty="0" smtClean="0"/>
          </a:p>
          <a:p>
            <a:r>
              <a:rPr lang="en-US" sz="3200" dirty="0" smtClean="0"/>
              <a:t>4.</a:t>
            </a:r>
            <a:r>
              <a:rPr lang="en-US" dirty="0" smtClean="0"/>
              <a:t>In the computer room </a:t>
            </a:r>
            <a:endParaRPr lang="ru-RU" dirty="0" smtClean="0"/>
          </a:p>
          <a:p>
            <a:r>
              <a:rPr lang="en-US" dirty="0" smtClean="0"/>
              <a:t>We look and hear, </a:t>
            </a:r>
            <a:endParaRPr lang="ru-RU" dirty="0" smtClean="0"/>
          </a:p>
          <a:p>
            <a:r>
              <a:rPr lang="en-US" dirty="0" smtClean="0"/>
              <a:t>We put the headphones</a:t>
            </a:r>
            <a:endParaRPr lang="ru-RU" dirty="0" smtClean="0"/>
          </a:p>
          <a:p>
            <a:r>
              <a:rPr lang="en-US" dirty="0" smtClean="0"/>
              <a:t>On our ears.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school,</a:t>
            </a:r>
            <a:endParaRPr lang="ru-RU" dirty="0" smtClean="0"/>
          </a:p>
          <a:p>
            <a:r>
              <a:rPr lang="en-US" dirty="0" smtClean="0"/>
              <a:t>At our school.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Choose the correct answer: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1.Last </a:t>
            </a:r>
            <a:r>
              <a:rPr lang="en-US" dirty="0" smtClean="0"/>
              <a:t>September my mother and I ………..to the sea.</a:t>
            </a:r>
            <a:endParaRPr lang="ru-RU" dirty="0" smtClean="0"/>
          </a:p>
          <a:p>
            <a:pPr lvl="0"/>
            <a:r>
              <a:rPr lang="en-US" dirty="0" smtClean="0"/>
              <a:t>went                          b) go                        c) will go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pPr lvl="0"/>
            <a:r>
              <a:rPr lang="en-US" dirty="0" smtClean="0"/>
              <a:t>2.Sam </a:t>
            </a:r>
            <a:r>
              <a:rPr lang="en-US" dirty="0" smtClean="0"/>
              <a:t>………football with his friends tomorrow.</a:t>
            </a:r>
            <a:endParaRPr lang="ru-RU" dirty="0" smtClean="0"/>
          </a:p>
          <a:p>
            <a:pPr lvl="0"/>
            <a:r>
              <a:rPr lang="en-US" dirty="0" smtClean="0"/>
              <a:t>plays                              b) played           c) will play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pPr lvl="0"/>
            <a:r>
              <a:rPr lang="en-US" dirty="0" smtClean="0"/>
              <a:t>3.I </a:t>
            </a:r>
            <a:r>
              <a:rPr lang="en-US" dirty="0" smtClean="0"/>
              <a:t>…….a pupil of the fifth form.</a:t>
            </a:r>
            <a:endParaRPr lang="ru-RU" dirty="0" smtClean="0"/>
          </a:p>
          <a:p>
            <a:pPr lvl="0"/>
            <a:r>
              <a:rPr lang="en-US" dirty="0" smtClean="0"/>
              <a:t>am                                        b) is                            c) do               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pPr lvl="0"/>
            <a:r>
              <a:rPr lang="en-US" dirty="0" smtClean="0"/>
              <a:t>4.My </a:t>
            </a:r>
            <a:r>
              <a:rPr lang="en-US" dirty="0" smtClean="0"/>
              <a:t>sister often ………… books in the evening.</a:t>
            </a:r>
            <a:endParaRPr lang="ru-RU" dirty="0" smtClean="0"/>
          </a:p>
          <a:p>
            <a:pPr lvl="0"/>
            <a:r>
              <a:rPr lang="en-US" dirty="0" smtClean="0"/>
              <a:t>read                                   b)reads                                     c) will read</a:t>
            </a:r>
            <a:endParaRPr lang="ru-RU" dirty="0" smtClean="0"/>
          </a:p>
          <a:p>
            <a:r>
              <a:rPr lang="en-US" dirty="0" smtClean="0"/>
              <a:t> </a:t>
            </a:r>
            <a:endParaRPr lang="ru-RU" dirty="0" smtClean="0"/>
          </a:p>
          <a:p>
            <a:pPr lvl="0"/>
            <a:r>
              <a:rPr lang="en-US" dirty="0" smtClean="0"/>
              <a:t>5.We </a:t>
            </a:r>
            <a:r>
              <a:rPr lang="en-US" dirty="0" smtClean="0"/>
              <a:t>……………..not at school yesterday.</a:t>
            </a:r>
            <a:endParaRPr lang="ru-RU" dirty="0" smtClean="0"/>
          </a:p>
          <a:p>
            <a:pPr lvl="0"/>
            <a:r>
              <a:rPr lang="en-US" dirty="0" smtClean="0"/>
              <a:t>Are                                  b) was                               c) were                            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</TotalTime>
  <Words>865</Words>
  <Application>Microsoft Office PowerPoint</Application>
  <PresentationFormat>Экран (4:3)</PresentationFormat>
  <Paragraphs>204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Our school life 5 класс</vt:lpstr>
      <vt:lpstr>My school</vt:lpstr>
      <vt:lpstr>Слайд 3</vt:lpstr>
      <vt:lpstr>Слайд 4</vt:lpstr>
      <vt:lpstr>   Put the missing sounds, read the words: </vt:lpstr>
      <vt:lpstr>Make up the words (the things you use at school): </vt:lpstr>
      <vt:lpstr>Solve the crossword and find the key word: </vt:lpstr>
      <vt:lpstr>A song: “At our school” </vt:lpstr>
      <vt:lpstr>Choose the correct answer: </vt:lpstr>
      <vt:lpstr>Take an interview, use these questions: </vt:lpstr>
      <vt:lpstr>Темы проектов : </vt:lpstr>
      <vt:lpstr>Our old school</vt:lpstr>
      <vt:lpstr>Слайд 13</vt:lpstr>
      <vt:lpstr>Слайд 14</vt:lpstr>
      <vt:lpstr>Project: “Our headmasters”</vt:lpstr>
      <vt:lpstr>Our headmasters are strong and clever.</vt:lpstr>
      <vt:lpstr>We respect and love them.</vt:lpstr>
      <vt:lpstr>Project: “Our favourite teachers”</vt:lpstr>
      <vt:lpstr>Our Russian teacher is Antonida Savelyevna</vt:lpstr>
      <vt:lpstr>Our math’s teacher is Albina Konstantinovna</vt:lpstr>
      <vt:lpstr>Zhanna Nikolaevna!</vt:lpstr>
      <vt:lpstr>Galina Nikolaevna</vt:lpstr>
      <vt:lpstr>Alexandra Apollonovna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 life 5 класс</dc:title>
  <dc:creator>Khangueva</dc:creator>
  <cp:lastModifiedBy>Khangueva</cp:lastModifiedBy>
  <cp:revision>10</cp:revision>
  <dcterms:created xsi:type="dcterms:W3CDTF">2016-01-23T12:48:16Z</dcterms:created>
  <dcterms:modified xsi:type="dcterms:W3CDTF">2016-01-23T14:27:11Z</dcterms:modified>
</cp:coreProperties>
</file>