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74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31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10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9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4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7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86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09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570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34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8E02-4F06-4ABE-85D3-8A9A1864AB8A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4B2D-7931-43B9-B979-976F0A60C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3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>
            <a:normAutofit/>
          </a:bodyPr>
          <a:lstStyle/>
          <a:p>
            <a:r>
              <a:rPr lang="ru-RU" dirty="0" smtClean="0"/>
              <a:t>И ты не верь тому, кто скажет: </a:t>
            </a:r>
            <a:br>
              <a:rPr lang="ru-RU" dirty="0" smtClean="0"/>
            </a:br>
            <a:r>
              <a:rPr lang="ru-RU" dirty="0" smtClean="0"/>
              <a:t>"Это слишком сложно!"</a:t>
            </a:r>
            <a:br>
              <a:rPr lang="ru-RU" dirty="0" smtClean="0"/>
            </a:br>
            <a:r>
              <a:rPr lang="ru-RU" dirty="0" smtClean="0"/>
              <a:t>Не слушай тех, кто будет утверждать, что это невозможно…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56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92899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b="1" u="sng" dirty="0" smtClean="0"/>
              <a:t>Домашнее задание</a:t>
            </a:r>
          </a:p>
          <a:p>
            <a:endParaRPr lang="ru-RU" sz="3600" dirty="0" smtClean="0"/>
          </a:p>
          <a:p>
            <a:r>
              <a:rPr lang="ru-RU" sz="3600" dirty="0" smtClean="0"/>
              <a:t>1) Выучить таблицу по тетради, учебник &amp; 9</a:t>
            </a:r>
          </a:p>
          <a:p>
            <a:endParaRPr lang="ru-RU" sz="3600" dirty="0" smtClean="0"/>
          </a:p>
          <a:p>
            <a:r>
              <a:rPr lang="ru-RU" sz="3600" dirty="0" smtClean="0"/>
              <a:t>2) Задания на выбор:</a:t>
            </a:r>
          </a:p>
          <a:p>
            <a:r>
              <a:rPr lang="ru-RU" sz="3600" dirty="0" smtClean="0"/>
              <a:t>А) выписать из разных учебников 10 СПП с разными средствами связи, составить схемы, </a:t>
            </a:r>
          </a:p>
          <a:p>
            <a:r>
              <a:rPr lang="ru-RU" sz="3600" dirty="0" smtClean="0"/>
              <a:t>Б) учебник упр. 101 ( все по заданию).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21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31840" y="1988840"/>
            <a:ext cx="280831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СПП</a:t>
            </a:r>
            <a:endParaRPr lang="ru-RU" sz="72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5580112" y="1340768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192180" y="3068960"/>
            <a:ext cx="8280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23728" y="119675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1979712" y="1412776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123728" y="30689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195736" y="4005064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36096" y="4005064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23528" y="548680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092280" y="548680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236296" y="278092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020272" y="486916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2636912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4941168"/>
            <a:ext cx="19442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1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Кто, что, когда, какой, который, чей, потому что, откуда, куда, где, как, если, пока.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6852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u="sng" dirty="0" smtClean="0"/>
              <a:t>Союзы</a:t>
            </a:r>
            <a:r>
              <a:rPr lang="ru-RU" dirty="0" smtClean="0"/>
              <a:t>:                   </a:t>
            </a:r>
            <a:r>
              <a:rPr lang="ru-RU" sz="4800" dirty="0" smtClean="0"/>
              <a:t>что, когда, как, если,     потому что, пока; </a:t>
            </a:r>
            <a:endParaRPr lang="ru-RU" sz="2000" dirty="0" smtClean="0"/>
          </a:p>
          <a:p>
            <a:endParaRPr lang="ru-RU" sz="4800" dirty="0" smtClean="0"/>
          </a:p>
          <a:p>
            <a:r>
              <a:rPr lang="ru-RU" sz="4400" u="sng" dirty="0" smtClean="0"/>
              <a:t>местоимения</a:t>
            </a:r>
            <a:r>
              <a:rPr lang="ru-RU" sz="4400" dirty="0" smtClean="0"/>
              <a:t>:</a:t>
            </a:r>
            <a:r>
              <a:rPr lang="ru-RU" dirty="0" smtClean="0"/>
              <a:t>           </a:t>
            </a:r>
            <a:r>
              <a:rPr lang="ru-RU" sz="4800" dirty="0" smtClean="0"/>
              <a:t>кто, что, какой, который, чей; </a:t>
            </a:r>
            <a:endParaRPr lang="ru-RU" sz="2000" dirty="0" smtClean="0"/>
          </a:p>
          <a:p>
            <a:endParaRPr lang="ru-RU" sz="4800" dirty="0" smtClean="0"/>
          </a:p>
          <a:p>
            <a:r>
              <a:rPr lang="ru-RU" sz="4400" u="sng" dirty="0" smtClean="0"/>
              <a:t>наречия</a:t>
            </a:r>
            <a:r>
              <a:rPr lang="ru-RU" sz="4400" dirty="0" smtClean="0"/>
              <a:t>:     </a:t>
            </a:r>
            <a:r>
              <a:rPr lang="ru-RU" sz="4800" dirty="0" smtClean="0"/>
              <a:t>когда, откуда, куда, где, как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363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28992" cy="1224135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Тема урока</a:t>
            </a:r>
            <a:r>
              <a:rPr lang="ru-RU" dirty="0" smtClean="0"/>
              <a:t>: </a:t>
            </a:r>
            <a:r>
              <a:rPr lang="ru-RU" sz="4900" dirty="0" smtClean="0"/>
              <a:t>Союзы и союзные слова в СПП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00808"/>
            <a:ext cx="9036496" cy="393799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4400" u="sng" dirty="0" smtClean="0">
                <a:solidFill>
                  <a:schemeClr val="tx1"/>
                </a:solidFill>
              </a:rPr>
              <a:t>Цель: </a:t>
            </a:r>
          </a:p>
          <a:p>
            <a:pPr algn="l"/>
            <a:r>
              <a:rPr lang="ru-RU" sz="4400" dirty="0" smtClean="0">
                <a:solidFill>
                  <a:schemeClr val="tx1"/>
                </a:solidFill>
              </a:rPr>
              <a:t>А) научиться различать союзы и союзные слова;  </a:t>
            </a:r>
          </a:p>
          <a:p>
            <a:pPr algn="l"/>
            <a:r>
              <a:rPr lang="ru-RU" sz="4400" dirty="0" smtClean="0">
                <a:solidFill>
                  <a:schemeClr val="tx1"/>
                </a:solidFill>
              </a:rPr>
              <a:t>Б) правильно ставить знаки препинания в сложноподчиненном предложении.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1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644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1) Можно сказать, что я уверен в своих силах.</a:t>
            </a:r>
          </a:p>
          <a:p>
            <a:endParaRPr lang="ru-RU" sz="6000" dirty="0" smtClean="0"/>
          </a:p>
          <a:p>
            <a:r>
              <a:rPr lang="ru-RU" sz="6000" dirty="0" smtClean="0"/>
              <a:t>2) Все, что у меня не получается с первого раза, получится со второго.</a:t>
            </a:r>
          </a:p>
          <a:p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9926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520307"/>
              </p:ext>
            </p:extLst>
          </p:nvPr>
        </p:nvGraphicFramePr>
        <p:xfrm>
          <a:off x="25354" y="32454"/>
          <a:ext cx="9118646" cy="6827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330622"/>
                <a:gridCol w="4788024"/>
              </a:tblGrid>
              <a:tr h="219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Подчинительные союзы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Союзные слова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Не являются членами предложения.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 Являются членами предложения.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В некоторых случаях могут быть изъяты.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 Не могут быть изъяты.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На них не может падать логическое ударение.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 На них может падать логическое ударение.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4.Придаточное </a:t>
                      </a: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предложение можно трансформировать в вопрос.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4.Придаточное </a:t>
                      </a: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предложение нельзя трансформировать в вопрос.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Являются словами служебной части речи, можно заменить только на союз.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 Являются словами самостоятельных частей речи (можно наполнить смыслом: заменить на сущ., мест., наречие 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7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u="sng" dirty="0"/>
              <a:t>1 уровень</a:t>
            </a:r>
          </a:p>
          <a:p>
            <a:r>
              <a:rPr lang="ru-RU" sz="3600" dirty="0" smtClean="0"/>
              <a:t>1) </a:t>
            </a:r>
            <a:r>
              <a:rPr lang="ru-RU" sz="3600" b="1" dirty="0" smtClean="0"/>
              <a:t>Почему   - союзное </a:t>
            </a:r>
            <a:r>
              <a:rPr lang="ru-RU" sz="3600" b="1" dirty="0"/>
              <a:t>слово</a:t>
            </a:r>
            <a:r>
              <a:rPr lang="ru-RU" sz="3600" dirty="0"/>
              <a:t>, нельзя опустить, падает логическое </a:t>
            </a:r>
            <a:r>
              <a:rPr lang="ru-RU" sz="3600" dirty="0" smtClean="0"/>
              <a:t>ударение</a:t>
            </a:r>
          </a:p>
          <a:p>
            <a:r>
              <a:rPr lang="ru-RU" sz="3600" dirty="0" smtClean="0"/>
              <a:t>2</a:t>
            </a:r>
            <a:r>
              <a:rPr lang="ru-RU" sz="3600" dirty="0"/>
              <a:t>) </a:t>
            </a:r>
            <a:r>
              <a:rPr lang="ru-RU" sz="3600" b="1" dirty="0"/>
              <a:t>Хотя </a:t>
            </a:r>
            <a:r>
              <a:rPr lang="ru-RU" sz="3600" b="1" dirty="0" smtClean="0"/>
              <a:t> - союз</a:t>
            </a:r>
            <a:r>
              <a:rPr lang="ru-RU" sz="3600" dirty="0"/>
              <a:t>, можно заменить </a:t>
            </a:r>
            <a:r>
              <a:rPr lang="ru-RU" sz="3600" dirty="0" smtClean="0"/>
              <a:t>др. союзом</a:t>
            </a:r>
          </a:p>
          <a:p>
            <a:r>
              <a:rPr lang="ru-RU" sz="3600" dirty="0" smtClean="0"/>
              <a:t>3</a:t>
            </a:r>
            <a:r>
              <a:rPr lang="ru-RU" sz="3600" dirty="0"/>
              <a:t>) </a:t>
            </a:r>
            <a:r>
              <a:rPr lang="ru-RU" sz="3600" b="1" dirty="0"/>
              <a:t>З</a:t>
            </a:r>
            <a:r>
              <a:rPr lang="ru-RU" sz="3600" b="1" dirty="0" smtClean="0"/>
              <a:t>ачем - союзное </a:t>
            </a:r>
            <a:r>
              <a:rPr lang="ru-RU" sz="3600" b="1" dirty="0"/>
              <a:t>слово</a:t>
            </a:r>
            <a:r>
              <a:rPr lang="ru-RU" sz="3600"/>
              <a:t>, </a:t>
            </a:r>
            <a:r>
              <a:rPr lang="ru-RU" sz="3600" smtClean="0"/>
              <a:t>наречие</a:t>
            </a:r>
            <a:endParaRPr lang="ru-RU" sz="3600" dirty="0" smtClean="0"/>
          </a:p>
          <a:p>
            <a:pPr algn="ctr"/>
            <a:r>
              <a:rPr lang="ru-RU" sz="2800" i="1" u="sng" dirty="0" smtClean="0"/>
              <a:t>2 </a:t>
            </a:r>
            <a:r>
              <a:rPr lang="ru-RU" sz="2800" i="1" u="sng" dirty="0"/>
              <a:t>уровень</a:t>
            </a:r>
          </a:p>
          <a:p>
            <a:r>
              <a:rPr lang="ru-RU" sz="3600" dirty="0" smtClean="0"/>
              <a:t>1) </a:t>
            </a:r>
            <a:r>
              <a:rPr lang="ru-RU" sz="3600" b="1" dirty="0" smtClean="0"/>
              <a:t>Как - союзное </a:t>
            </a:r>
            <a:r>
              <a:rPr lang="ru-RU" sz="3600" b="1" dirty="0"/>
              <a:t>слово</a:t>
            </a:r>
            <a:r>
              <a:rPr lang="ru-RU" sz="3600" dirty="0"/>
              <a:t>, </a:t>
            </a:r>
            <a:r>
              <a:rPr lang="ru-RU" sz="3600" dirty="0" smtClean="0"/>
              <a:t>нельзя </a:t>
            </a:r>
            <a:r>
              <a:rPr lang="ru-RU" sz="3600" dirty="0"/>
              <a:t>опустить, падает логическое </a:t>
            </a:r>
            <a:r>
              <a:rPr lang="ru-RU" sz="3600" dirty="0" smtClean="0"/>
              <a:t>ударение, наречие</a:t>
            </a:r>
          </a:p>
          <a:p>
            <a:r>
              <a:rPr lang="ru-RU" sz="3600" dirty="0" smtClean="0"/>
              <a:t>2</a:t>
            </a:r>
            <a:r>
              <a:rPr lang="ru-RU" sz="3600" dirty="0"/>
              <a:t>) </a:t>
            </a:r>
            <a:r>
              <a:rPr lang="ru-RU" sz="3600" b="1" dirty="0"/>
              <a:t>Ч</a:t>
            </a:r>
            <a:r>
              <a:rPr lang="ru-RU" sz="3600" b="1" dirty="0" smtClean="0"/>
              <a:t>тобы  - союз</a:t>
            </a:r>
            <a:r>
              <a:rPr lang="ru-RU" sz="3600" dirty="0"/>
              <a:t>, не имеет </a:t>
            </a:r>
            <a:r>
              <a:rPr lang="ru-RU" sz="3600" dirty="0" smtClean="0"/>
              <a:t>омонима</a:t>
            </a:r>
            <a:endParaRPr lang="ru-RU" sz="3600" dirty="0"/>
          </a:p>
          <a:p>
            <a:r>
              <a:rPr lang="ru-RU" sz="3600" dirty="0"/>
              <a:t>3) </a:t>
            </a:r>
            <a:r>
              <a:rPr lang="ru-RU" sz="3600" b="1" dirty="0" smtClean="0"/>
              <a:t>Когда  - союзное </a:t>
            </a:r>
            <a:r>
              <a:rPr lang="ru-RU" sz="3600" b="1" dirty="0"/>
              <a:t>слово</a:t>
            </a:r>
            <a:r>
              <a:rPr lang="ru-RU" sz="3600" dirty="0"/>
              <a:t>, является членом предложения, имеет логическое </a:t>
            </a:r>
            <a:r>
              <a:rPr lang="ru-RU" sz="3600" dirty="0" smtClean="0"/>
              <a:t>ударение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0398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u="sng" dirty="0" smtClean="0"/>
              <a:t>Итоги урока </a:t>
            </a:r>
          </a:p>
          <a:p>
            <a:r>
              <a:rPr lang="ru-RU" sz="4000" dirty="0" smtClean="0"/>
              <a:t>- Какие задачи ставили в своей деятельности? </a:t>
            </a:r>
          </a:p>
          <a:p>
            <a:r>
              <a:rPr lang="ru-RU" sz="4000" dirty="0" smtClean="0"/>
              <a:t>- Что нового узнали?</a:t>
            </a:r>
          </a:p>
          <a:p>
            <a:r>
              <a:rPr lang="ru-RU" sz="4000" dirty="0" smtClean="0"/>
              <a:t>- Была ли работа успешной? Достигли ли вы поставленных целей?</a:t>
            </a:r>
          </a:p>
          <a:p>
            <a:r>
              <a:rPr lang="ru-RU" sz="4000" dirty="0" smtClean="0"/>
              <a:t>- Сможете определить средства связи в СПП и различить омонимичные части речи – союзы и союзные слова?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599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399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 ты не верь тому, кто скажет:  "Это слишком сложно!" Не слушай тех, кто будет утверждать, что это невозможно… </vt:lpstr>
      <vt:lpstr>Презентация PowerPoint</vt:lpstr>
      <vt:lpstr>Презентация PowerPoint</vt:lpstr>
      <vt:lpstr>Презентация PowerPoint</vt:lpstr>
      <vt:lpstr>Тема урока: Союзы и союзные слова в СПП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ты не верь тому, кто скажет:  "Это слишком сложно!" Не слушай тех, кто будет утверждать, что это невозможно…</dc:title>
  <dc:creator>User</dc:creator>
  <cp:lastModifiedBy>User</cp:lastModifiedBy>
  <cp:revision>11</cp:revision>
  <dcterms:created xsi:type="dcterms:W3CDTF">2021-12-01T15:54:39Z</dcterms:created>
  <dcterms:modified xsi:type="dcterms:W3CDTF">2021-12-02T18:45:05Z</dcterms:modified>
</cp:coreProperties>
</file>