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57" r:id="rId2"/>
    <p:sldId id="268" r:id="rId3"/>
    <p:sldId id="258" r:id="rId4"/>
    <p:sldId id="259" r:id="rId5"/>
    <p:sldId id="280" r:id="rId6"/>
    <p:sldId id="286" r:id="rId7"/>
    <p:sldId id="281" r:id="rId8"/>
    <p:sldId id="282" r:id="rId9"/>
    <p:sldId id="273" r:id="rId10"/>
    <p:sldId id="274" r:id="rId11"/>
    <p:sldId id="275" r:id="rId12"/>
    <p:sldId id="276" r:id="rId13"/>
    <p:sldId id="277" r:id="rId14"/>
    <p:sldId id="278" r:id="rId15"/>
    <p:sldId id="279" r:id="rId16"/>
    <p:sldId id="285"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616"/>
    <a:srgbClr val="246E24"/>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4" d="100"/>
          <a:sy n="114" d="100"/>
        </p:scale>
        <p:origin x="330"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2F127-0E75-409A-951A-6E0BFCA47CB4}" type="datetimeFigureOut">
              <a:rPr lang="ru-RU" smtClean="0"/>
              <a:pPr/>
              <a:t>01.12.2021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6F4AE-8F65-474C-B4D1-E4F5FA4BD5C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7B6F4AE-8F65-474C-B4D1-E4F5FA4BD5C0}"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lgn="l" eaLnBrk="1" latinLnBrk="0" hangingPunct="1"/>
            <a:fld id="{A1C1471F-271B-4AEC-943D-90C02BBA95EB}"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lgn="l" eaLnBrk="1" latinLnBrk="0" hangingPunct="1"/>
            <a:fld id="{C2EF3000-FC5F-474C-BDB0-EF2B502E2C84}"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lgn="l" eaLnBrk="1" latinLnBrk="0" hangingPunct="1"/>
            <a:fld id="{59DF4665-B768-4E87-88C9-78A75860FD27}"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lgn="l" eaLnBrk="1" latinLnBrk="0" hangingPunct="1"/>
            <a:fld id="{48BA7641-9274-46AC-92AB-2B28E40E47E3}"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lgn="l" eaLnBrk="1" latinLnBrk="0" hangingPunct="1"/>
            <a:fld id="{57E354CD-42CA-4E91-94C7-C059FDA7DF0F}"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lgn="l" eaLnBrk="1" latinLnBrk="0" hangingPunct="1"/>
            <a:fld id="{6CF07E4A-9AB9-4759-AABA-E6314B488735}" type="datetime1">
              <a:rPr lang="en-US" smtClean="0"/>
              <a:pPr algn="l" eaLnBrk="1" latinLnBrk="0" hangingPunct="1"/>
              <a:t>12/1/2021</a:t>
            </a:fld>
            <a:endParaRPr lang="en-US" sz="800" dirty="0">
              <a:solidFill>
                <a:schemeClr val="accent2"/>
              </a:solidFill>
            </a:endParaRPr>
          </a:p>
        </p:txBody>
      </p:sp>
      <p:sp>
        <p:nvSpPr>
          <p:cNvPr id="6" name="Нижний колонтитул 5"/>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7" name="Номер слайда 6"/>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lgn="l" eaLnBrk="1" latinLnBrk="0" hangingPunct="1"/>
            <a:fld id="{BAC5B17E-31E0-47C7-9A0B-1A0EB385CA33}" type="datetime1">
              <a:rPr lang="en-US" smtClean="0"/>
              <a:pPr algn="l" eaLnBrk="1" latinLnBrk="0" hangingPunct="1"/>
              <a:t>12/1/2021</a:t>
            </a:fld>
            <a:endParaRPr lang="en-US" sz="800" dirty="0">
              <a:solidFill>
                <a:schemeClr val="accent2"/>
              </a:solidFill>
            </a:endParaRPr>
          </a:p>
        </p:txBody>
      </p:sp>
      <p:sp>
        <p:nvSpPr>
          <p:cNvPr id="8" name="Нижний колонтитул 7"/>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9" name="Номер слайда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lgn="l" eaLnBrk="1" latinLnBrk="0" hangingPunct="1"/>
            <a:fld id="{E063CD14-F2A7-4D30-ACB0-56DCB270C5AB}" type="datetime1">
              <a:rPr lang="en-US" smtClean="0"/>
              <a:pPr algn="l" eaLnBrk="1" latinLnBrk="0" hangingPunct="1"/>
              <a:t>12/1/2021</a:t>
            </a:fld>
            <a:endParaRPr lang="en-US" sz="800" dirty="0">
              <a:solidFill>
                <a:schemeClr val="accent2"/>
              </a:solidFill>
            </a:endParaRPr>
          </a:p>
        </p:txBody>
      </p:sp>
      <p:sp>
        <p:nvSpPr>
          <p:cNvPr id="4" name="Нижний колонтитул 3"/>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5" name="Номер слайда 4"/>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lgn="l" eaLnBrk="1" latinLnBrk="0" hangingPunct="1"/>
            <a:fld id="{678D3606-07C1-4634-9292-7CE7D7A7B5E4}" type="datetime1">
              <a:rPr lang="en-US" smtClean="0"/>
              <a:pPr algn="l" eaLnBrk="1" latinLnBrk="0" hangingPunct="1"/>
              <a:t>12/1/2021</a:t>
            </a:fld>
            <a:endParaRPr lang="en-US" sz="800" dirty="0">
              <a:solidFill>
                <a:schemeClr val="accent2"/>
              </a:solidFill>
            </a:endParaRPr>
          </a:p>
        </p:txBody>
      </p:sp>
      <p:sp>
        <p:nvSpPr>
          <p:cNvPr id="3" name="Нижний колонтитул 2"/>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4" name="Номер слайда 3"/>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lgn="l" eaLnBrk="1" latinLnBrk="0" hangingPunct="1"/>
            <a:fld id="{36F821EE-44E8-415B-BCBD-86963FC79268}" type="datetime1">
              <a:rPr lang="en-US" smtClean="0"/>
              <a:pPr algn="l" eaLnBrk="1" latinLnBrk="0" hangingPunct="1"/>
              <a:t>12/1/2021</a:t>
            </a:fld>
            <a:endParaRPr lang="en-US" sz="800" dirty="0">
              <a:solidFill>
                <a:schemeClr val="accent2"/>
              </a:solidFill>
            </a:endParaRPr>
          </a:p>
        </p:txBody>
      </p:sp>
      <p:sp>
        <p:nvSpPr>
          <p:cNvPr id="6" name="Нижний колонтитул 5"/>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7" name="Номер слайда 6"/>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lgn="l" eaLnBrk="1" latinLnBrk="0" hangingPunct="1"/>
            <a:fld id="{38017104-1CEA-4C38-AD15-751D460A39D1}" type="datetime1">
              <a:rPr lang="en-US" smtClean="0"/>
              <a:pPr algn="l" eaLnBrk="1" latinLnBrk="0" hangingPunct="1"/>
              <a:t>12/1/2021</a:t>
            </a:fld>
            <a:endParaRPr lang="en-US" sz="800" dirty="0">
              <a:solidFill>
                <a:schemeClr val="accent2"/>
              </a:solidFill>
            </a:endParaRPr>
          </a:p>
        </p:txBody>
      </p:sp>
      <p:sp>
        <p:nvSpPr>
          <p:cNvPr id="6" name="Нижний колонтитул 5"/>
          <p:cNvSpPr>
            <a:spLocks noGrp="1"/>
          </p:cNvSpPr>
          <p:nvPr>
            <p:ph type="ftr" sz="quarter" idx="11"/>
          </p:nvPr>
        </p:nvSpPr>
        <p:spPr/>
        <p:txBody>
          <a:bodyPr/>
          <a:lstStyle/>
          <a:p>
            <a:pPr algn="r" eaLnBrk="1" latinLnBrk="0" hangingPunct="1"/>
            <a:endParaRPr kumimoji="0" lang="en-US" sz="800" dirty="0">
              <a:solidFill>
                <a:schemeClr val="accent2"/>
              </a:solidFill>
            </a:endParaRPr>
          </a:p>
        </p:txBody>
      </p:sp>
      <p:sp>
        <p:nvSpPr>
          <p:cNvPr id="7" name="Номер слайда 6"/>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F3CF9CB0-49A1-4172-A698-5EDE83B6F1AB}" type="datetime1">
              <a:rPr lang="en-US" smtClean="0"/>
              <a:pPr algn="l" eaLnBrk="1" latinLnBrk="0" hangingPunct="1"/>
              <a:t>12/1/2021</a:t>
            </a:fld>
            <a:endParaRPr lang="en-US" sz="800" dirty="0">
              <a:solidFill>
                <a:schemeClr val="accent2"/>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800" dirty="0">
              <a:solidFill>
                <a:schemeClr val="accent2"/>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1053;&#1086;&#1074;&#1072;&#1103;%20&#1087;&#1072;&#1087;&#1082;&#1072;\&#1054;&#1089;&#1086;&#1073;&#1077;&#1085;&#1085;&#1086;&#1089;&#1090;&#1080;%20&#1087;&#1077;&#1088;&#1077;&#1074;&#1086;&#1076;&#1072;%20&#1084;&#1091;&#1079;&#1099;&#1082;&#1072;&#1083;&#1100;&#1085;&#1086;-&#1087;&#1086;&#1101;&#1090;&#1080;&#1095;&#1077;&#1089;&#1082;&#1080;&#1093;%20&#1090;&#1077;&#1082;&#1089;&#1090;&#1086;&#1074;%20&#1085;&#1072;%20&#1072;&#1085;&#1075;&#1083;&#1080;&#1081;&#1089;&#1082;&#1080;&#1081;%20&#1103;&#1079;&#1099;&#1082;%20&#1085;&#1072;%20&#1087;&#1088;&#1080;&#1084;&#1077;&#1088;&#1077;%20&#1074;&#1086;&#1077;&#1085;&#1085;&#1086;-&#1087;&#1072;&#1090;&#1088;&#1080;&#1086;&#1090;&#1080;&#1095;&#1077;&#1089;&#1082;&#1080;&#1093;%20&#1087;&#1077;&#1089;&#1077;&#1085;\Katiusha.mp3" TargetMode="External"/><Relationship Id="rId1" Type="http://schemas.microsoft.com/office/2007/relationships/media" Target="file:///F:\&#1053;&#1086;&#1074;&#1072;&#1103;%20&#1087;&#1072;&#1087;&#1082;&#1072;\&#1054;&#1089;&#1086;&#1073;&#1077;&#1085;&#1085;&#1086;&#1089;&#1090;&#1080;%20&#1087;&#1077;&#1088;&#1077;&#1074;&#1086;&#1076;&#1072;%20&#1084;&#1091;&#1079;&#1099;&#1082;&#1072;&#1083;&#1100;&#1085;&#1086;-&#1087;&#1086;&#1101;&#1090;&#1080;&#1095;&#1077;&#1089;&#1082;&#1080;&#1093;%20&#1090;&#1077;&#1082;&#1089;&#1090;&#1086;&#1074;%20&#1085;&#1072;%20&#1072;&#1085;&#1075;&#1083;&#1080;&#1081;&#1089;&#1082;&#1080;&#1081;%20&#1103;&#1079;&#1099;&#1082;%20&#1085;&#1072;%20&#1087;&#1088;&#1080;&#1084;&#1077;&#1088;&#1077;%20&#1074;&#1086;&#1077;&#1085;&#1085;&#1086;-&#1087;&#1072;&#1090;&#1088;&#1080;&#1086;&#1090;&#1080;&#1095;&#1077;&#1089;&#1082;&#1080;&#1093;%20&#1087;&#1077;&#1089;&#1077;&#1085;\Katiusha.mp3"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33000" r="-33000"/>
          </a:stretch>
        </a:blipFill>
        <a:effectLst/>
      </p:bgPr>
    </p:bg>
    <p:spTree>
      <p:nvGrpSpPr>
        <p:cNvPr id="1" name=""/>
        <p:cNvGrpSpPr/>
        <p:nvPr/>
      </p:nvGrpSpPr>
      <p:grpSpPr>
        <a:xfrm>
          <a:off x="0" y="0"/>
          <a:ext cx="0" cy="0"/>
          <a:chOff x="0" y="0"/>
          <a:chExt cx="0" cy="0"/>
        </a:xfrm>
      </p:grpSpPr>
      <p:pic>
        <p:nvPicPr>
          <p:cNvPr id="21" name="Picture 2" descr="http://static1.repo.aif.ru/1/65/29996/c/67d670b19ddc3773ba00ab7b03058f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835" y="4119420"/>
            <a:ext cx="1503828" cy="225574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2" name="Скругленный прямоугольник 21"/>
          <p:cNvSpPr/>
          <p:nvPr/>
        </p:nvSpPr>
        <p:spPr>
          <a:xfrm>
            <a:off x="6447057" y="4083508"/>
            <a:ext cx="1773383" cy="2327565"/>
          </a:xfrm>
          <a:prstGeom prst="roundRect">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Times New Roman" pitchFamily="18" charset="0"/>
                <a:ea typeface="Arial Unicode MS" pitchFamily="34" charset="-128"/>
                <a:cs typeface="Times New Roman" pitchFamily="18" charset="0"/>
              </a:rPr>
              <a:t>“KATIUSHA”</a:t>
            </a:r>
            <a:endParaRPr lang="ru-RU" sz="1700" b="1" dirty="0">
              <a:latin typeface="Times New Roman" pitchFamily="18" charset="0"/>
              <a:ea typeface="Arial Unicode MS" pitchFamily="34" charset="-128"/>
              <a:cs typeface="Times New Roman" pitchFamily="18" charset="0"/>
            </a:endParaRPr>
          </a:p>
        </p:txBody>
      </p:sp>
      <p:sp>
        <p:nvSpPr>
          <p:cNvPr id="12" name="TextBox 11"/>
          <p:cNvSpPr txBox="1"/>
          <p:nvPr/>
        </p:nvSpPr>
        <p:spPr>
          <a:xfrm>
            <a:off x="4010909" y="6407490"/>
            <a:ext cx="1215397" cy="307777"/>
          </a:xfrm>
          <a:prstGeom prst="rect">
            <a:avLst/>
          </a:prstGeom>
          <a:noFill/>
        </p:spPr>
        <p:txBody>
          <a:bodyPr wrap="none" rtlCol="0">
            <a:spAutoFit/>
          </a:bodyPr>
          <a:lstStyle/>
          <a:p>
            <a:r>
              <a:rPr lang="ru-RU" sz="1400" dirty="0"/>
              <a:t>Москва, 2021</a:t>
            </a:r>
          </a:p>
        </p:txBody>
      </p:sp>
      <p:pic>
        <p:nvPicPr>
          <p:cNvPr id="1026" name="Picture 2" descr="C:\Users\packard\Pictures\Рисунок2.jpg"/>
          <p:cNvPicPr>
            <a:picLocks noChangeAspect="1" noChangeArrowheads="1"/>
          </p:cNvPicPr>
          <p:nvPr/>
        </p:nvPicPr>
        <p:blipFill>
          <a:blip r:embed="rId5" cstate="print"/>
          <a:srcRect/>
          <a:stretch>
            <a:fillRect/>
          </a:stretch>
        </p:blipFill>
        <p:spPr bwMode="auto">
          <a:xfrm>
            <a:off x="549840" y="784264"/>
            <a:ext cx="2158948" cy="1431468"/>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Скругленный прямоугольник 15"/>
          <p:cNvSpPr/>
          <p:nvPr/>
        </p:nvSpPr>
        <p:spPr>
          <a:xfrm>
            <a:off x="499210" y="751273"/>
            <a:ext cx="2227006" cy="1445342"/>
          </a:xfrm>
          <a:prstGeom prst="roundRect">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chemeClr val="bg1"/>
                  </a:solidFill>
                </a:ln>
                <a:latin typeface="Times New Roman" pitchFamily="18" charset="0"/>
                <a:ea typeface="Arial Unicode MS" pitchFamily="34" charset="-128"/>
                <a:cs typeface="Times New Roman" pitchFamily="18" charset="0"/>
              </a:rPr>
              <a:t>BM – 13</a:t>
            </a:r>
          </a:p>
          <a:p>
            <a:pPr algn="ctr"/>
            <a:r>
              <a:rPr lang="en-US" sz="2000" b="1" dirty="0">
                <a:ln>
                  <a:solidFill>
                    <a:schemeClr val="bg1"/>
                  </a:solidFill>
                </a:ln>
                <a:latin typeface="Times New Roman" pitchFamily="18" charset="0"/>
                <a:ea typeface="Arial Unicode MS" pitchFamily="34" charset="-128"/>
                <a:cs typeface="Times New Roman" pitchFamily="18" charset="0"/>
              </a:rPr>
              <a:t>“KATIUSHA”</a:t>
            </a:r>
            <a:endParaRPr lang="ru-RU" sz="2000" b="1" dirty="0">
              <a:ln>
                <a:solidFill>
                  <a:schemeClr val="bg1"/>
                </a:solidFill>
              </a:ln>
              <a:latin typeface="Times New Roman" pitchFamily="18" charset="0"/>
              <a:ea typeface="Arial Unicode MS" pitchFamily="34" charset="-128"/>
              <a:cs typeface="Times New Roman" pitchFamily="18" charset="0"/>
            </a:endParaRPr>
          </a:p>
        </p:txBody>
      </p:sp>
      <p:pic>
        <p:nvPicPr>
          <p:cNvPr id="1028" name="Picture 4" descr="http://img-8.photosight.ru/9e5/6809443_xlarge.jpg"/>
          <p:cNvPicPr>
            <a:picLocks noChangeAspect="1" noChangeArrowheads="1"/>
          </p:cNvPicPr>
          <p:nvPr/>
        </p:nvPicPr>
        <p:blipFill>
          <a:blip r:embed="rId6" cstate="print"/>
          <a:srcRect/>
          <a:stretch>
            <a:fillRect/>
          </a:stretch>
        </p:blipFill>
        <p:spPr bwMode="auto">
          <a:xfrm>
            <a:off x="6303355" y="722119"/>
            <a:ext cx="2161772" cy="1486990"/>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8" name="Скругленный прямоугольник 17"/>
          <p:cNvSpPr/>
          <p:nvPr/>
        </p:nvSpPr>
        <p:spPr>
          <a:xfrm>
            <a:off x="6220246" y="724905"/>
            <a:ext cx="2227006" cy="1445342"/>
          </a:xfrm>
          <a:prstGeom prst="roundRect">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chemeClr val="bg1"/>
                  </a:solidFill>
                </a:ln>
                <a:latin typeface="Times New Roman" pitchFamily="18" charset="0"/>
                <a:ea typeface="Arial Unicode MS" pitchFamily="34" charset="-128"/>
                <a:cs typeface="Times New Roman" pitchFamily="18" charset="0"/>
              </a:rPr>
              <a:t>MI - 24</a:t>
            </a:r>
          </a:p>
          <a:p>
            <a:pPr algn="ctr"/>
            <a:r>
              <a:rPr lang="en-US" sz="2000" b="1" dirty="0">
                <a:ln>
                  <a:solidFill>
                    <a:schemeClr val="bg1"/>
                  </a:solidFill>
                </a:ln>
                <a:latin typeface="Times New Roman" pitchFamily="18" charset="0"/>
                <a:ea typeface="Arial Unicode MS" pitchFamily="34" charset="-128"/>
                <a:cs typeface="Times New Roman" pitchFamily="18" charset="0"/>
              </a:rPr>
              <a:t>“CROCODILE”</a:t>
            </a:r>
            <a:endParaRPr lang="ru-RU" sz="2000" b="1" dirty="0">
              <a:ln>
                <a:solidFill>
                  <a:schemeClr val="bg1"/>
                </a:solidFill>
              </a:ln>
              <a:latin typeface="Times New Roman" pitchFamily="18" charset="0"/>
              <a:ea typeface="Arial Unicode MS" pitchFamily="34" charset="-128"/>
              <a:cs typeface="Times New Roman" pitchFamily="18" charset="0"/>
            </a:endParaRPr>
          </a:p>
        </p:txBody>
      </p:sp>
      <p:pic>
        <p:nvPicPr>
          <p:cNvPr id="1030" name="Picture 6" descr="https://i.ytimg.com/vi/8Vm1dxkyesE/maxresdefault.jpg"/>
          <p:cNvPicPr>
            <a:picLocks noChangeAspect="1" noChangeArrowheads="1"/>
          </p:cNvPicPr>
          <p:nvPr/>
        </p:nvPicPr>
        <p:blipFill>
          <a:blip r:embed="rId7" cstate="print"/>
          <a:srcRect l="12381" t="11622" r="7983"/>
          <a:stretch>
            <a:fillRect/>
          </a:stretch>
        </p:blipFill>
        <p:spPr bwMode="auto">
          <a:xfrm>
            <a:off x="610941" y="4565296"/>
            <a:ext cx="2300605" cy="1436162"/>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Скругленный прямоугольник 19"/>
          <p:cNvSpPr/>
          <p:nvPr/>
        </p:nvSpPr>
        <p:spPr>
          <a:xfrm>
            <a:off x="568036" y="4562615"/>
            <a:ext cx="2403987" cy="1504335"/>
          </a:xfrm>
          <a:prstGeom prst="roundRect">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chemeClr val="bg1"/>
                  </a:solidFill>
                </a:ln>
                <a:latin typeface="Times New Roman" pitchFamily="18" charset="0"/>
                <a:ea typeface="Arial Unicode MS" pitchFamily="34" charset="-128"/>
                <a:cs typeface="Times New Roman" pitchFamily="18" charset="0"/>
              </a:rPr>
              <a:t>URAL – 375</a:t>
            </a:r>
          </a:p>
          <a:p>
            <a:pPr algn="ctr"/>
            <a:r>
              <a:rPr lang="en-US" sz="2000" b="1" dirty="0">
                <a:ln>
                  <a:solidFill>
                    <a:schemeClr val="bg1"/>
                  </a:solidFill>
                </a:ln>
                <a:latin typeface="Times New Roman" pitchFamily="18" charset="0"/>
                <a:ea typeface="Arial Unicode MS" pitchFamily="34" charset="-128"/>
                <a:cs typeface="Times New Roman" pitchFamily="18" charset="0"/>
              </a:rPr>
              <a:t>“GRAD”</a:t>
            </a:r>
          </a:p>
        </p:txBody>
      </p:sp>
      <p:sp>
        <p:nvSpPr>
          <p:cNvPr id="26" name="Параллелограмм 25"/>
          <p:cNvSpPr/>
          <p:nvPr/>
        </p:nvSpPr>
        <p:spPr>
          <a:xfrm flipH="1">
            <a:off x="549840" y="3014837"/>
            <a:ext cx="7689266" cy="1039091"/>
          </a:xfrm>
          <a:prstGeom prst="parallelogram">
            <a:avLst>
              <a:gd name="adj" fmla="val 40071"/>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Отличительные характеристики перевода технических и художественных текстов на иностранный язык </a:t>
            </a:r>
          </a:p>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(на примере перевода песни «Катюша» и некоторых образцов военной техники на английский язык)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xit" presetSubtype="10" fill="hold" nodeType="afterEffect">
                                  <p:stCondLst>
                                    <p:cond delay="0"/>
                                  </p:stCondLst>
                                  <p:childTnLst>
                                    <p:anim calcmode="lin" valueType="num">
                                      <p:cBhvr>
                                        <p:cTn id="11" dur="1000"/>
                                        <p:tgtEl>
                                          <p:spTgt spid="1026"/>
                                        </p:tgtEl>
                                        <p:attrNameLst>
                                          <p:attrName>ppt_w</p:attrName>
                                        </p:attrNameLst>
                                      </p:cBhvr>
                                      <p:tavLst>
                                        <p:tav tm="0">
                                          <p:val>
                                            <p:strVal val="ppt_w"/>
                                          </p:val>
                                        </p:tav>
                                        <p:tav tm="100000">
                                          <p:val>
                                            <p:fltVal val="0"/>
                                          </p:val>
                                        </p:tav>
                                      </p:tavLst>
                                    </p:anim>
                                    <p:anim calcmode="lin" valueType="num">
                                      <p:cBhvr>
                                        <p:cTn id="12" dur="1000"/>
                                        <p:tgtEl>
                                          <p:spTgt spid="1026"/>
                                        </p:tgtEl>
                                        <p:attrNameLst>
                                          <p:attrName>ppt_h</p:attrName>
                                        </p:attrNameLst>
                                      </p:cBhvr>
                                      <p:tavLst>
                                        <p:tav tm="0">
                                          <p:val>
                                            <p:strVal val="ppt_h"/>
                                          </p:val>
                                        </p:tav>
                                        <p:tav tm="100000">
                                          <p:val>
                                            <p:strVal val="ppt_h"/>
                                          </p:val>
                                        </p:tav>
                                      </p:tavLst>
                                    </p:anim>
                                    <p:set>
                                      <p:cBhvr>
                                        <p:cTn id="13" dur="1" fill="hold">
                                          <p:stCondLst>
                                            <p:cond delay="999"/>
                                          </p:stCondLst>
                                        </p:cTn>
                                        <p:tgtEl>
                                          <p:spTgt spid="1026"/>
                                        </p:tgtEl>
                                        <p:attrNameLst>
                                          <p:attrName>style.visibility</p:attrName>
                                        </p:attrNameLst>
                                      </p:cBhvr>
                                      <p:to>
                                        <p:strVal val="hidden"/>
                                      </p:to>
                                    </p:set>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fltVal val="0"/>
                                          </p:val>
                                        </p:tav>
                                        <p:tav tm="100000">
                                          <p:val>
                                            <p:strVal val="#ppt_w"/>
                                          </p:val>
                                        </p:tav>
                                      </p:tavLst>
                                    </p:anim>
                                    <p:anim calcmode="lin" valueType="num">
                                      <p:cBhvr>
                                        <p:cTn id="23" dur="1000" fill="hold"/>
                                        <p:tgtEl>
                                          <p:spTgt spid="1028"/>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xit" presetSubtype="10" fill="hold" nodeType="afterEffect">
                                  <p:stCondLst>
                                    <p:cond delay="0"/>
                                  </p:stCondLst>
                                  <p:childTnLst>
                                    <p:anim calcmode="lin" valueType="num">
                                      <p:cBhvr>
                                        <p:cTn id="26" dur="1000"/>
                                        <p:tgtEl>
                                          <p:spTgt spid="1028"/>
                                        </p:tgtEl>
                                        <p:attrNameLst>
                                          <p:attrName>ppt_w</p:attrName>
                                        </p:attrNameLst>
                                      </p:cBhvr>
                                      <p:tavLst>
                                        <p:tav tm="0">
                                          <p:val>
                                            <p:strVal val="ppt_w"/>
                                          </p:val>
                                        </p:tav>
                                        <p:tav tm="100000">
                                          <p:val>
                                            <p:fltVal val="0"/>
                                          </p:val>
                                        </p:tav>
                                      </p:tavLst>
                                    </p:anim>
                                    <p:anim calcmode="lin" valueType="num">
                                      <p:cBhvr>
                                        <p:cTn id="27" dur="1000"/>
                                        <p:tgtEl>
                                          <p:spTgt spid="1028"/>
                                        </p:tgtEl>
                                        <p:attrNameLst>
                                          <p:attrName>ppt_h</p:attrName>
                                        </p:attrNameLst>
                                      </p:cBhvr>
                                      <p:tavLst>
                                        <p:tav tm="0">
                                          <p:val>
                                            <p:strVal val="ppt_h"/>
                                          </p:val>
                                        </p:tav>
                                        <p:tav tm="100000">
                                          <p:val>
                                            <p:strVal val="ppt_h"/>
                                          </p:val>
                                        </p:tav>
                                      </p:tavLst>
                                    </p:anim>
                                    <p:set>
                                      <p:cBhvr>
                                        <p:cTn id="28" dur="1" fill="hold">
                                          <p:stCondLst>
                                            <p:cond delay="999"/>
                                          </p:stCondLst>
                                        </p:cTn>
                                        <p:tgtEl>
                                          <p:spTgt spid="1028"/>
                                        </p:tgtEl>
                                        <p:attrNameLst>
                                          <p:attrName>style.visibility</p:attrName>
                                        </p:attrNameLst>
                                      </p:cBhvr>
                                      <p:to>
                                        <p:strVal val="hidden"/>
                                      </p:to>
                                    </p:set>
                                  </p:childTnLst>
                                </p:cTn>
                              </p:par>
                            </p:childTnLst>
                          </p:cTn>
                        </p:par>
                        <p:par>
                          <p:cTn id="29" fill="hold">
                            <p:stCondLst>
                              <p:cond delay="5000"/>
                            </p:stCondLst>
                            <p:childTnLst>
                              <p:par>
                                <p:cTn id="30" presetID="17"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7" presetClass="entr" presetSubtype="10"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strVal val="#ppt_h"/>
                                          </p:val>
                                        </p:tav>
                                        <p:tav tm="100000">
                                          <p:val>
                                            <p:strVal val="#ppt_h"/>
                                          </p:val>
                                        </p:tav>
                                      </p:tavLst>
                                    </p:anim>
                                  </p:childTnLst>
                                </p:cTn>
                              </p:par>
                            </p:childTnLst>
                          </p:cTn>
                        </p:par>
                        <p:par>
                          <p:cTn id="39" fill="hold">
                            <p:stCondLst>
                              <p:cond delay="7000"/>
                            </p:stCondLst>
                            <p:childTnLst>
                              <p:par>
                                <p:cTn id="40" presetID="17" presetClass="exit" presetSubtype="10" fill="hold" nodeType="afterEffect">
                                  <p:stCondLst>
                                    <p:cond delay="0"/>
                                  </p:stCondLst>
                                  <p:childTnLst>
                                    <p:anim calcmode="lin" valueType="num">
                                      <p:cBhvr>
                                        <p:cTn id="41" dur="1000"/>
                                        <p:tgtEl>
                                          <p:spTgt spid="1030"/>
                                        </p:tgtEl>
                                        <p:attrNameLst>
                                          <p:attrName>ppt_w</p:attrName>
                                        </p:attrNameLst>
                                      </p:cBhvr>
                                      <p:tavLst>
                                        <p:tav tm="0">
                                          <p:val>
                                            <p:strVal val="ppt_w"/>
                                          </p:val>
                                        </p:tav>
                                        <p:tav tm="100000">
                                          <p:val>
                                            <p:fltVal val="0"/>
                                          </p:val>
                                        </p:tav>
                                      </p:tavLst>
                                    </p:anim>
                                    <p:anim calcmode="lin" valueType="num">
                                      <p:cBhvr>
                                        <p:cTn id="42" dur="1000"/>
                                        <p:tgtEl>
                                          <p:spTgt spid="1030"/>
                                        </p:tgtEl>
                                        <p:attrNameLst>
                                          <p:attrName>ppt_h</p:attrName>
                                        </p:attrNameLst>
                                      </p:cBhvr>
                                      <p:tavLst>
                                        <p:tav tm="0">
                                          <p:val>
                                            <p:strVal val="ppt_h"/>
                                          </p:val>
                                        </p:tav>
                                        <p:tav tm="100000">
                                          <p:val>
                                            <p:strVal val="ppt_h"/>
                                          </p:val>
                                        </p:tav>
                                      </p:tavLst>
                                    </p:anim>
                                    <p:set>
                                      <p:cBhvr>
                                        <p:cTn id="43" dur="1" fill="hold">
                                          <p:stCondLst>
                                            <p:cond delay="999"/>
                                          </p:stCondLst>
                                        </p:cTn>
                                        <p:tgtEl>
                                          <p:spTgt spid="1030"/>
                                        </p:tgtEl>
                                        <p:attrNameLst>
                                          <p:attrName>style.visibility</p:attrName>
                                        </p:attrNameLst>
                                      </p:cBhvr>
                                      <p:to>
                                        <p:strVal val="hidden"/>
                                      </p:to>
                                    </p:set>
                                  </p:childTnLst>
                                </p:cTn>
                              </p:par>
                            </p:childTnLst>
                          </p:cTn>
                        </p:par>
                        <p:par>
                          <p:cTn id="44" fill="hold">
                            <p:stCondLst>
                              <p:cond delay="8000"/>
                            </p:stCondLst>
                            <p:childTnLst>
                              <p:par>
                                <p:cTn id="45" presetID="17"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childTnLst>
                                </p:cTn>
                              </p:par>
                            </p:childTnLst>
                          </p:cTn>
                        </p:par>
                        <p:par>
                          <p:cTn id="49" fill="hold">
                            <p:stCondLst>
                              <p:cond delay="9000"/>
                            </p:stCondLst>
                            <p:childTnLst>
                              <p:par>
                                <p:cTn id="50" presetID="17" presetClass="entr" presetSubtype="1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fltVal val="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childTnLst>
                                </p:cTn>
                              </p:par>
                            </p:childTnLst>
                          </p:cTn>
                        </p:par>
                        <p:par>
                          <p:cTn id="54" fill="hold">
                            <p:stCondLst>
                              <p:cond delay="10000"/>
                            </p:stCondLst>
                            <p:childTnLst>
                              <p:par>
                                <p:cTn id="55" presetID="17" presetClass="exit" presetSubtype="10" fill="hold" nodeType="afterEffect">
                                  <p:stCondLst>
                                    <p:cond delay="0"/>
                                  </p:stCondLst>
                                  <p:childTnLst>
                                    <p:anim calcmode="lin" valueType="num">
                                      <p:cBhvr>
                                        <p:cTn id="56" dur="1000"/>
                                        <p:tgtEl>
                                          <p:spTgt spid="21"/>
                                        </p:tgtEl>
                                        <p:attrNameLst>
                                          <p:attrName>ppt_w</p:attrName>
                                        </p:attrNameLst>
                                      </p:cBhvr>
                                      <p:tavLst>
                                        <p:tav tm="0">
                                          <p:val>
                                            <p:strVal val="ppt_w"/>
                                          </p:val>
                                        </p:tav>
                                        <p:tav tm="100000">
                                          <p:val>
                                            <p:fltVal val="0"/>
                                          </p:val>
                                        </p:tav>
                                      </p:tavLst>
                                    </p:anim>
                                    <p:anim calcmode="lin" valueType="num">
                                      <p:cBhvr>
                                        <p:cTn id="57" dur="1000"/>
                                        <p:tgtEl>
                                          <p:spTgt spid="21"/>
                                        </p:tgtEl>
                                        <p:attrNameLst>
                                          <p:attrName>ppt_h</p:attrName>
                                        </p:attrNameLst>
                                      </p:cBhvr>
                                      <p:tavLst>
                                        <p:tav tm="0">
                                          <p:val>
                                            <p:strVal val="ppt_h"/>
                                          </p:val>
                                        </p:tav>
                                        <p:tav tm="100000">
                                          <p:val>
                                            <p:strVal val="ppt_h"/>
                                          </p:val>
                                        </p:tav>
                                      </p:tavLst>
                                    </p:anim>
                                    <p:set>
                                      <p:cBhvr>
                                        <p:cTn id="58" dur="1" fill="hold">
                                          <p:stCondLst>
                                            <p:cond delay="999"/>
                                          </p:stCondLst>
                                        </p:cTn>
                                        <p:tgtEl>
                                          <p:spTgt spid="21"/>
                                        </p:tgtEl>
                                        <p:attrNameLst>
                                          <p:attrName>style.visibility</p:attrName>
                                        </p:attrNameLst>
                                      </p:cBhvr>
                                      <p:to>
                                        <p:strVal val="hidden"/>
                                      </p:to>
                                    </p:set>
                                  </p:childTnLst>
                                </p:cTn>
                              </p:par>
                            </p:childTnLst>
                          </p:cTn>
                        </p:par>
                        <p:par>
                          <p:cTn id="59" fill="hold">
                            <p:stCondLst>
                              <p:cond delay="11000"/>
                            </p:stCondLst>
                            <p:childTnLst>
                              <p:par>
                                <p:cTn id="60" presetID="17" presetClass="entr" presetSubtype="1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fltVal val="0"/>
                                          </p:val>
                                        </p:tav>
                                        <p:tav tm="100000">
                                          <p:val>
                                            <p:strVal val="#ppt_w"/>
                                          </p:val>
                                        </p:tav>
                                      </p:tavLst>
                                    </p:anim>
                                    <p:anim calcmode="lin" valueType="num">
                                      <p:cBhvr>
                                        <p:cTn id="63" dur="1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8"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37275" y="386368"/>
            <a:ext cx="7658187" cy="707886"/>
          </a:xfrm>
          <a:prstGeom prst="rect">
            <a:avLst/>
          </a:prstGeom>
          <a:noFill/>
        </p:spPr>
        <p:txBody>
          <a:bodyPr wrap="none" lIns="91440" tIns="45720" rIns="91440" bIns="45720">
            <a:spAutoFit/>
          </a:bodyPr>
          <a:lstStyle/>
          <a:p>
            <a:pPr algn="ctr"/>
            <a:r>
              <a:rPr lang="ru-RU" sz="4000" b="1" cap="none" spc="0"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Переводческие трансформации:</a:t>
            </a:r>
          </a:p>
        </p:txBody>
      </p:sp>
      <p:sp>
        <p:nvSpPr>
          <p:cNvPr id="3" name="TextBox 2"/>
          <p:cNvSpPr txBox="1"/>
          <p:nvPr/>
        </p:nvSpPr>
        <p:spPr>
          <a:xfrm>
            <a:off x="296984" y="2417802"/>
            <a:ext cx="3731406" cy="461665"/>
          </a:xfrm>
          <a:prstGeom prst="rect">
            <a:avLst/>
          </a:prstGeom>
          <a:solidFill>
            <a:schemeClr val="accent2">
              <a:lumMod val="75000"/>
            </a:schemeClr>
          </a:solidFill>
        </p:spPr>
        <p:txBody>
          <a:bodyPr wrap="non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Изменение порядка слов</a:t>
            </a:r>
          </a:p>
        </p:txBody>
      </p:sp>
      <p:sp>
        <p:nvSpPr>
          <p:cNvPr id="4" name="Прямоугольник 3"/>
          <p:cNvSpPr/>
          <p:nvPr/>
        </p:nvSpPr>
        <p:spPr>
          <a:xfrm>
            <a:off x="929148" y="978832"/>
            <a:ext cx="712155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a:ln w="11430"/>
                <a:solidFill>
                  <a:schemeClr val="tx2">
                    <a:lumMod val="50000"/>
                  </a:schemeClr>
                </a:solidFill>
                <a:effectLst>
                  <a:outerShdw blurRad="50800" dist="39000" dir="5460000" algn="tl">
                    <a:srgbClr val="000000">
                      <a:alpha val="38000"/>
                    </a:srgbClr>
                  </a:outerShdw>
                </a:effectLst>
              </a:rPr>
              <a:t>Музыкально-поэтического текста</a:t>
            </a:r>
          </a:p>
        </p:txBody>
      </p:sp>
      <p:sp>
        <p:nvSpPr>
          <p:cNvPr id="24577" name="Rectangle 1"/>
          <p:cNvSpPr>
            <a:spLocks noChangeArrowheads="1"/>
          </p:cNvSpPr>
          <p:nvPr/>
        </p:nvSpPr>
        <p:spPr bwMode="auto">
          <a:xfrm>
            <a:off x="4645742" y="1403294"/>
            <a:ext cx="421803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2">
                    <a:lumMod val="50000"/>
                  </a:schemeClr>
                </a:solidFill>
                <a:effectLst/>
                <a:latin typeface="Times New Roman" pitchFamily="18" charset="0"/>
                <a:ea typeface="Times New Roman" pitchFamily="18" charset="0"/>
                <a:cs typeface="Times New Roman" pitchFamily="18" charset="0"/>
              </a:rPr>
              <a:t>Katiusha</a:t>
            </a:r>
            <a:endParaRPr kumimoji="0" lang="ru-RU" sz="16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Apples, pears, all of them in blossom,</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Though </a:t>
            </a:r>
            <a:r>
              <a:rPr kumimoji="0" lang="en-US"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Katiusha</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was early coming out</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On the crag ground of the riverside.</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600" dirty="0">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Someone who was loved by her so tender,</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Keeping gently letters of his soul.</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Oh, the love song singing by a young girl</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 beloved one, follow up the sun,</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 a soldier defending our homeland</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Pass her love song truly from her heart.</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sz="1600" dirty="0">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Let protect him native our motherland,</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While                saves their love in faith.</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Apples, pears, all of them in blossom,</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Fog was floating above the river bank.</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Though </a:t>
            </a:r>
            <a:r>
              <a:rPr kumimoji="0" lang="en-US"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Katiusha</a:t>
            </a: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was early coming out</a:t>
            </a: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On the crag ground of the riverside.</a:t>
            </a:r>
            <a:r>
              <a:rPr kumimoji="0" lang="ru-RU" sz="1600" b="0" i="0" u="none" strike="noStrike" cap="none" normalizeH="0" baseline="0" dirty="0">
                <a:ln>
                  <a:noFill/>
                </a:ln>
                <a:solidFill>
                  <a:schemeClr val="tx1"/>
                </a:solidFill>
                <a:effectLst/>
                <a:latin typeface="Times New Roman" pitchFamily="18" charset="0"/>
                <a:cs typeface="Times New Roman" pitchFamily="18" charset="0"/>
              </a:rPr>
              <a:t> </a:t>
            </a:r>
          </a:p>
        </p:txBody>
      </p:sp>
      <p:sp>
        <p:nvSpPr>
          <p:cNvPr id="6" name="TextBox 5"/>
          <p:cNvSpPr txBox="1"/>
          <p:nvPr/>
        </p:nvSpPr>
        <p:spPr>
          <a:xfrm>
            <a:off x="296984" y="3417801"/>
            <a:ext cx="4127532" cy="830997"/>
          </a:xfrm>
          <a:prstGeom prst="rect">
            <a:avLst/>
          </a:prstGeom>
          <a:solidFill>
            <a:schemeClr val="accent2">
              <a:lumMod val="75000"/>
            </a:schemeClr>
          </a:solidFill>
        </p:spPr>
        <p:txBody>
          <a:bodyPr wrap="squar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Опускание /добавление части речи</a:t>
            </a:r>
          </a:p>
        </p:txBody>
      </p:sp>
      <p:sp>
        <p:nvSpPr>
          <p:cNvPr id="8" name="TextBox 7"/>
          <p:cNvSpPr txBox="1"/>
          <p:nvPr/>
        </p:nvSpPr>
        <p:spPr>
          <a:xfrm>
            <a:off x="259789" y="4771265"/>
            <a:ext cx="2611099" cy="461665"/>
          </a:xfrm>
          <a:prstGeom prst="rect">
            <a:avLst/>
          </a:prstGeom>
          <a:solidFill>
            <a:schemeClr val="accent2">
              <a:lumMod val="75000"/>
            </a:schemeClr>
          </a:solidFill>
        </p:spPr>
        <p:txBody>
          <a:bodyPr wrap="non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Транслитерация</a:t>
            </a:r>
          </a:p>
        </p:txBody>
      </p:sp>
      <p:sp>
        <p:nvSpPr>
          <p:cNvPr id="9" name="Прямоугольник 8"/>
          <p:cNvSpPr/>
          <p:nvPr/>
        </p:nvSpPr>
        <p:spPr>
          <a:xfrm>
            <a:off x="4661869" y="1916980"/>
            <a:ext cx="3353803" cy="338554"/>
          </a:xfrm>
          <a:prstGeom prst="rect">
            <a:avLst/>
          </a:prstGeom>
        </p:spPr>
        <p:txBody>
          <a:bodyPr wrap="none">
            <a:spAutoFit/>
          </a:bodyPr>
          <a:lstStyle/>
          <a:p>
            <a:r>
              <a:rPr lang="en-US" sz="1600" dirty="0">
                <a:latin typeface="Times New Roman" pitchFamily="18" charset="0"/>
                <a:ea typeface="Times New Roman" pitchFamily="18" charset="0"/>
                <a:cs typeface="Times New Roman" pitchFamily="18" charset="0"/>
              </a:rPr>
              <a:t>Fog was floating above the river bank.</a:t>
            </a:r>
            <a:endParaRPr lang="ru-RU" sz="1600" dirty="0"/>
          </a:p>
        </p:txBody>
      </p:sp>
      <p:sp>
        <p:nvSpPr>
          <p:cNvPr id="10" name="Прямоугольник 9"/>
          <p:cNvSpPr/>
          <p:nvPr/>
        </p:nvSpPr>
        <p:spPr>
          <a:xfrm>
            <a:off x="4350775" y="2648635"/>
            <a:ext cx="4572000" cy="584775"/>
          </a:xfrm>
          <a:prstGeom prst="rect">
            <a:avLst/>
          </a:prstGeom>
        </p:spPr>
        <p:txBody>
          <a:bodyPr>
            <a:spAutoFit/>
          </a:bodyPr>
          <a:lstStyle/>
          <a:p>
            <a:pPr lvl="0" algn="r" eaLnBrk="0" fontAlgn="base" hangingPunct="0">
              <a:spcBef>
                <a:spcPct val="0"/>
              </a:spcBef>
              <a:spcAft>
                <a:spcPct val="0"/>
              </a:spcAft>
            </a:pPr>
            <a:r>
              <a:rPr lang="en-US" sz="1600" dirty="0">
                <a:latin typeface="Times New Roman" pitchFamily="18" charset="0"/>
                <a:ea typeface="Times New Roman" pitchFamily="18" charset="0"/>
                <a:cs typeface="Times New Roman" pitchFamily="18" charset="0"/>
              </a:rPr>
              <a:t>Coming out, singing for a loved one,</a:t>
            </a:r>
            <a:endParaRPr lang="ru-RU" sz="1600" dirty="0">
              <a:latin typeface="Times New Roman" pitchFamily="18" charset="0"/>
              <a:cs typeface="Times New Roman" pitchFamily="18" charset="0"/>
            </a:endParaRPr>
          </a:p>
          <a:p>
            <a:pPr lvl="0" algn="r" eaLnBrk="0" fontAlgn="base" hangingPunct="0">
              <a:spcBef>
                <a:spcPct val="0"/>
              </a:spcBef>
              <a:spcAft>
                <a:spcPct val="0"/>
              </a:spcAft>
            </a:pPr>
            <a:r>
              <a:rPr lang="en-US" sz="1600" dirty="0">
                <a:latin typeface="Times New Roman" pitchFamily="18" charset="0"/>
                <a:ea typeface="Times New Roman" pitchFamily="18" charset="0"/>
                <a:cs typeface="Times New Roman" pitchFamily="18" charset="0"/>
              </a:rPr>
              <a:t>Who was far away from her alone,</a:t>
            </a:r>
            <a:endParaRPr lang="ru-RU" sz="1600" dirty="0">
              <a:latin typeface="Times New Roman" pitchFamily="18" charset="0"/>
              <a:cs typeface="Times New Roman" pitchFamily="18" charset="0"/>
            </a:endParaRPr>
          </a:p>
        </p:txBody>
      </p:sp>
      <p:sp>
        <p:nvSpPr>
          <p:cNvPr id="11" name="Прямоугольник 10"/>
          <p:cNvSpPr/>
          <p:nvPr/>
        </p:nvSpPr>
        <p:spPr>
          <a:xfrm>
            <a:off x="4350774" y="4565926"/>
            <a:ext cx="4572000" cy="584775"/>
          </a:xfrm>
          <a:prstGeom prst="rect">
            <a:avLst/>
          </a:prstGeom>
        </p:spPr>
        <p:txBody>
          <a:bodyPr>
            <a:spAutoFit/>
          </a:bodyPr>
          <a:lstStyle/>
          <a:p>
            <a:pPr lvl="0" algn="r" eaLnBrk="0" fontAlgn="base" hangingPunct="0">
              <a:spcBef>
                <a:spcPct val="0"/>
              </a:spcBef>
              <a:spcAft>
                <a:spcPct val="0"/>
              </a:spcAft>
            </a:pPr>
            <a:r>
              <a:rPr lang="en-US" sz="1600" dirty="0">
                <a:latin typeface="Times New Roman" pitchFamily="18" charset="0"/>
                <a:ea typeface="Times New Roman" pitchFamily="18" charset="0"/>
                <a:cs typeface="Times New Roman" pitchFamily="18" charset="0"/>
              </a:rPr>
              <a:t>Let remember a simple girl and faithful,</a:t>
            </a:r>
            <a:endParaRPr lang="ru-RU" sz="1600" dirty="0">
              <a:latin typeface="Times New Roman" pitchFamily="18" charset="0"/>
              <a:cs typeface="Times New Roman" pitchFamily="18" charset="0"/>
            </a:endParaRPr>
          </a:p>
          <a:p>
            <a:pPr lvl="0" algn="r" eaLnBrk="0" fontAlgn="base" hangingPunct="0">
              <a:spcBef>
                <a:spcPct val="0"/>
              </a:spcBef>
              <a:spcAft>
                <a:spcPct val="0"/>
              </a:spcAft>
            </a:pPr>
            <a:r>
              <a:rPr lang="en-US" sz="1600" dirty="0">
                <a:latin typeface="Times New Roman" pitchFamily="18" charset="0"/>
                <a:ea typeface="Times New Roman" pitchFamily="18" charset="0"/>
                <a:cs typeface="Times New Roman" pitchFamily="18" charset="0"/>
              </a:rPr>
              <a:t>Let him sense her singing all around,</a:t>
            </a:r>
            <a:endParaRPr lang="ru-RU" sz="1600" dirty="0">
              <a:latin typeface="Times New Roman" pitchFamily="18" charset="0"/>
              <a:cs typeface="Times New Roman" pitchFamily="18" charset="0"/>
            </a:endParaRPr>
          </a:p>
        </p:txBody>
      </p:sp>
      <p:sp>
        <p:nvSpPr>
          <p:cNvPr id="12" name="Прямоугольник 11"/>
          <p:cNvSpPr/>
          <p:nvPr/>
        </p:nvSpPr>
        <p:spPr>
          <a:xfrm>
            <a:off x="5974404" y="5309108"/>
            <a:ext cx="915635" cy="338554"/>
          </a:xfrm>
          <a:prstGeom prst="rect">
            <a:avLst/>
          </a:prstGeom>
        </p:spPr>
        <p:txBody>
          <a:bodyPr wrap="none">
            <a:spAutoFit/>
          </a:bodyPr>
          <a:lstStyle/>
          <a:p>
            <a:r>
              <a:rPr lang="en-US" sz="1600" dirty="0" err="1">
                <a:latin typeface="Times New Roman" pitchFamily="18" charset="0"/>
                <a:ea typeface="Times New Roman" pitchFamily="18" charset="0"/>
                <a:cs typeface="Times New Roman" pitchFamily="18" charset="0"/>
              </a:rPr>
              <a:t>Katiusha</a:t>
            </a:r>
            <a:endParaRPr lang="ru-RU" sz="1600" dirty="0"/>
          </a:p>
        </p:txBody>
      </p:sp>
      <p:sp>
        <p:nvSpPr>
          <p:cNvPr id="14" name="Номер слайда 13"/>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10</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 presetClass="emph" presetSubtype="2" fill="hold" grpId="0" nodeType="afterEffect">
                                  <p:stCondLst>
                                    <p:cond delay="0"/>
                                  </p:stCondLst>
                                  <p:childTnLst>
                                    <p:animClr clrSpc="rgb" dir="cw">
                                      <p:cBhvr override="childStyle">
                                        <p:cTn id="11" dur="2000" fill="hold"/>
                                        <p:tgtEl>
                                          <p:spTgt spid="9"/>
                                        </p:tgtEl>
                                        <p:attrNameLst>
                                          <p:attrName>style.color</p:attrName>
                                        </p:attrNameLst>
                                      </p:cBhvr>
                                      <p:to>
                                        <a:srgbClr val="C62404"/>
                                      </p:to>
                                    </p:animClr>
                                  </p:childTnLst>
                                </p:cTn>
                              </p:par>
                            </p:childTnLst>
                          </p:cTn>
                        </p:par>
                        <p:par>
                          <p:cTn id="12" fill="hold">
                            <p:stCondLst>
                              <p:cond delay="4000"/>
                            </p:stCondLst>
                            <p:childTnLst>
                              <p:par>
                                <p:cTn id="13" presetID="4" presetClass="emph" presetSubtype="2" fill="hold" grpId="1" nodeType="afterEffect">
                                  <p:stCondLst>
                                    <p:cond delay="0"/>
                                  </p:stCondLst>
                                  <p:childTnLst>
                                    <p:anim to="1.2" calcmode="lin" valueType="num">
                                      <p:cBhvr override="childStyle">
                                        <p:cTn id="14" dur="2000" fill="hold"/>
                                        <p:tgtEl>
                                          <p:spTgt spid="9"/>
                                        </p:tgtEl>
                                        <p:attrNameLst>
                                          <p:attrName>style.fontSize</p:attrName>
                                        </p:attrNameLst>
                                      </p:cBhvr>
                                    </p:anim>
                                  </p:childTnLst>
                                </p:cTn>
                              </p:par>
                            </p:childTnLst>
                          </p:cTn>
                        </p:par>
                        <p:par>
                          <p:cTn id="15" fill="hold">
                            <p:stCondLst>
                              <p:cond delay="6000"/>
                            </p:stCondLst>
                            <p:childTnLst>
                              <p:par>
                                <p:cTn id="16" presetID="17"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8000"/>
                            </p:stCondLst>
                            <p:childTnLst>
                              <p:par>
                                <p:cTn id="21" presetID="3" presetClass="emph" presetSubtype="2" fill="hold" grpId="0" nodeType="afterEffect">
                                  <p:stCondLst>
                                    <p:cond delay="0"/>
                                  </p:stCondLst>
                                  <p:childTnLst>
                                    <p:animClr clrSpc="rgb" dir="cw">
                                      <p:cBhvr override="childStyle">
                                        <p:cTn id="22" dur="2000" fill="hold"/>
                                        <p:tgtEl>
                                          <p:spTgt spid="11"/>
                                        </p:tgtEl>
                                        <p:attrNameLst>
                                          <p:attrName>style.color</p:attrName>
                                        </p:attrNameLst>
                                      </p:cBhvr>
                                      <p:to>
                                        <a:srgbClr val="C62404"/>
                                      </p:to>
                                    </p:animClr>
                                  </p:childTnLst>
                                </p:cTn>
                              </p:par>
                            </p:childTnLst>
                          </p:cTn>
                        </p:par>
                        <p:par>
                          <p:cTn id="23" fill="hold">
                            <p:stCondLst>
                              <p:cond delay="10000"/>
                            </p:stCondLst>
                            <p:childTnLst>
                              <p:par>
                                <p:cTn id="24" presetID="4" presetClass="emph" presetSubtype="2" fill="hold" grpId="1" nodeType="afterEffect">
                                  <p:stCondLst>
                                    <p:cond delay="0"/>
                                  </p:stCondLst>
                                  <p:childTnLst>
                                    <p:anim to="1.2" calcmode="lin" valueType="num">
                                      <p:cBhvr override="childStyle">
                                        <p:cTn id="25" dur="2000" fill="hold"/>
                                        <p:tgtEl>
                                          <p:spTgt spid="11"/>
                                        </p:tgtEl>
                                        <p:attrNameLst>
                                          <p:attrName>style.fontSize</p:attrName>
                                        </p:attrNameLst>
                                      </p:cBhvr>
                                    </p:anim>
                                  </p:childTnLst>
                                </p:cTn>
                              </p:par>
                            </p:childTnLst>
                          </p:cTn>
                        </p:par>
                        <p:par>
                          <p:cTn id="26" fill="hold">
                            <p:stCondLst>
                              <p:cond delay="12000"/>
                            </p:stCondLst>
                            <p:childTnLst>
                              <p:par>
                                <p:cTn id="27" presetID="17"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par>
                          <p:cTn id="31" fill="hold">
                            <p:stCondLst>
                              <p:cond delay="14000"/>
                            </p:stCondLst>
                            <p:childTnLst>
                              <p:par>
                                <p:cTn id="32" presetID="3" presetClass="emph" presetSubtype="2" fill="hold" grpId="0" nodeType="afterEffect">
                                  <p:stCondLst>
                                    <p:cond delay="0"/>
                                  </p:stCondLst>
                                  <p:childTnLst>
                                    <p:animClr clrSpc="rgb" dir="cw">
                                      <p:cBhvr override="childStyle">
                                        <p:cTn id="33" dur="2000" fill="hold"/>
                                        <p:tgtEl>
                                          <p:spTgt spid="12"/>
                                        </p:tgtEl>
                                        <p:attrNameLst>
                                          <p:attrName>style.color</p:attrName>
                                        </p:attrNameLst>
                                      </p:cBhvr>
                                      <p:to>
                                        <a:srgbClr val="C62404"/>
                                      </p:to>
                                    </p:animClr>
                                  </p:childTnLst>
                                </p:cTn>
                              </p:par>
                            </p:childTnLst>
                          </p:cTn>
                        </p:par>
                        <p:par>
                          <p:cTn id="34" fill="hold">
                            <p:stCondLst>
                              <p:cond delay="16000"/>
                            </p:stCondLst>
                            <p:childTnLst>
                              <p:par>
                                <p:cTn id="35" presetID="4" presetClass="emph" presetSubtype="2" fill="hold" grpId="1" nodeType="afterEffect">
                                  <p:stCondLst>
                                    <p:cond delay="0"/>
                                  </p:stCondLst>
                                  <p:childTnLst>
                                    <p:anim to="1.3" calcmode="lin" valueType="num">
                                      <p:cBhvr override="childStyle">
                                        <p:cTn id="36" dur="2000" fill="hold"/>
                                        <p:tgtEl>
                                          <p:spTgt spid="1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p:bldP spid="9" grpId="1"/>
      <p:bldP spid="11" grpId="0"/>
      <p:bldP spid="11"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35974" y="364937"/>
            <a:ext cx="4468761" cy="5355312"/>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BM-13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Katiusha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It is the first multiple rocket launcher that was invented in Voronezh and the Soviet Union started to produce it in 1941. The design of it was rather simple. It is consisted of racks of parallel rails on which rockets were mounted. The M-13 rocket of the BM-13 system was 80 cm long, 13, 2 cm in diameter. It weighed 42 kg. A battery of four BM-13 launchers could fire in 7-10 second the territory over 400,000 square meters. The German soldiers were feared by it.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Katiushas</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were installed on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ZiS</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-6 trucks. The invention of BM-13 was secret. They were marked with the letter “K” (for Voronezh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Komintern</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plant). Because of this letter BM-13 got its nickname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Katiusha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from Mikhail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Isakovsky’s</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popular war song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Katiusha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endParaRPr kumimoji="0" lang="en-US" b="1"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20482" name="Picture 2" descr="http://www.engels-city.ru/images/stories/news/news_2018/%D0%BEctober/241018/48.JPG"/>
          <p:cNvPicPr>
            <a:picLocks noChangeAspect="1" noChangeArrowheads="1"/>
          </p:cNvPicPr>
          <p:nvPr/>
        </p:nvPicPr>
        <p:blipFill>
          <a:blip r:embed="rId3" cstate="print"/>
          <a:srcRect l="8160" t="15387" r="11798" b="8861"/>
          <a:stretch>
            <a:fillRect/>
          </a:stretch>
        </p:blipFill>
        <p:spPr bwMode="auto">
          <a:xfrm>
            <a:off x="4926538" y="1857091"/>
            <a:ext cx="3760262" cy="2371004"/>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Номер слайда 7"/>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11</a:t>
            </a:fld>
            <a:endParaRPr kumimoji="0" 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68710" y="419285"/>
            <a:ext cx="4129548" cy="5909310"/>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GAZ – 69</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 legendary four-wheel drive light truck was created at Gorky Automobile plant in 1948.  The head engineer was Gregory Wassermann. Its first prototype which is known as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Truzhenik</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was built in 1947. Firstly, the truck was produced for the needs of the Soviet Army.  It was a new Russian off-road vehicle. Later the production of the truck started in Ulyanovsk. So, the car has another popular name UAZ-69. The people’s name of the truck is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Kozlik</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The light truck was exported to 22 countries. It was one of most favorite cars of Fidel Castro – the president of The Cuba Republic. Nowadays you can see the Minister of Defense of Russian Federation Sergei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Shoigu</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driving UAZ-69 himself during the “Army Games”. </a:t>
            </a:r>
            <a:endParaRPr kumimoji="0" lang="en-US" b="1"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19458" name="Picture 2" descr="https://photos.smugmug.com/Military/Park-Patriot/i-RXxKSXg/0/3a0e1c89/L/ParkPatriot2015part13-437-L.jpg"/>
          <p:cNvPicPr>
            <a:picLocks noChangeAspect="1" noChangeArrowheads="1"/>
          </p:cNvPicPr>
          <p:nvPr/>
        </p:nvPicPr>
        <p:blipFill>
          <a:blip r:embed="rId3" cstate="print"/>
          <a:srcRect l="15812" t="10823" r="7349" b="9869"/>
          <a:stretch>
            <a:fillRect/>
          </a:stretch>
        </p:blipFill>
        <p:spPr bwMode="auto">
          <a:xfrm>
            <a:off x="4927770" y="2116476"/>
            <a:ext cx="3657240" cy="2514928"/>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Номер слайда 7"/>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12</a:t>
            </a:fld>
            <a:endParaRPr kumimoji="0" 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100050" y="570997"/>
            <a:ext cx="4675238" cy="4801314"/>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The Soviet helicopter MI -24</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In 1970s a famous Soviet Mil Moscow Helicopter plant produced attack helicopter MI-24. It can provide air support to ground troops, carrier weapon.  Firstly it was created to conduct the classical operations but lately it was widely used in local conflicts. It is absolutely suitable to fight with partisans. It is considered to be a flying tank. It is a real symbol of war in Afghanistan. It is as popular as “Kalashnikov” machine gun in the world. It took part in different military operations all over the world, for example, in Algeria, Nicaragua, Iran and in many other countries.  The modified helicopters are still used in the Russian Army. In the Army the soldiers informally call it “Crocodile”. </a:t>
            </a:r>
            <a:endParaRPr kumimoji="0" lang="en-US" b="1"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6" name="Picture 4" descr="http://img-8.photosight.ru/9e5/6809443_xlarge.jpg"/>
          <p:cNvPicPr>
            <a:picLocks noChangeAspect="1" noChangeArrowheads="1"/>
          </p:cNvPicPr>
          <p:nvPr/>
        </p:nvPicPr>
        <p:blipFill>
          <a:blip r:embed="rId3" cstate="print"/>
          <a:srcRect/>
          <a:stretch>
            <a:fillRect/>
          </a:stretch>
        </p:blipFill>
        <p:spPr bwMode="auto">
          <a:xfrm>
            <a:off x="257894" y="1983279"/>
            <a:ext cx="3606093" cy="2480477"/>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Номер слайда 9"/>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13</a:t>
            </a:fld>
            <a:endParaRPr kumimoji="0" 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1227" y="405740"/>
            <a:ext cx="4439264" cy="5355312"/>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GAZ M-1</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So called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Emka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or a “Black Crow”. This passenger car was created in 1935. It was also produced at Gorky Automobile plant. It became the symbol of the time. Number “1” in its name means that the car had become the first Soviet models of passenger autos. The car became very popular. It was used as a taxi. The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letter”M</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in the name of the car means “Molotov”, who was the head of the government in that time. The auto was reliable, powerful and comfortable. The car was the icon of its time. It was painted only in black. The car was used by NKVD.  The people’s name of it is a “Black Crow”. The production of the car was stopped in 1942. Lately a lot of cars were built on its basis.</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7410" name="Picture 2" descr="https://content.foto.my.mail.ru/mail/karpenko_10n/4748/h-13092.jpg"/>
          <p:cNvPicPr>
            <a:picLocks noChangeAspect="1" noChangeArrowheads="1"/>
          </p:cNvPicPr>
          <p:nvPr/>
        </p:nvPicPr>
        <p:blipFill>
          <a:blip r:embed="rId3" cstate="print"/>
          <a:srcRect l="11315" t="11708" r="4755" b="8947"/>
          <a:stretch>
            <a:fillRect/>
          </a:stretch>
        </p:blipFill>
        <p:spPr bwMode="auto">
          <a:xfrm>
            <a:off x="5037589" y="1906650"/>
            <a:ext cx="3746089" cy="235349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Номер слайда 6"/>
          <p:cNvSpPr>
            <a:spLocks noGrp="1"/>
          </p:cNvSpPr>
          <p:nvPr>
            <p:ph type="sldNum" sz="quarter" idx="12"/>
          </p:nvPr>
        </p:nvSpPr>
        <p:spPr>
          <a:xfrm>
            <a:off x="6567055" y="6300932"/>
            <a:ext cx="2133600" cy="365125"/>
          </a:xfrm>
        </p:spPr>
        <p:txBody>
          <a:bodyPr/>
          <a:lstStyle/>
          <a:p>
            <a:pPr algn="r" eaLnBrk="1" latinLnBrk="0" hangingPunct="1"/>
            <a:fld id="{96652B35-718D-4E28-AFEB-B694A3B357E8}" type="slidenum">
              <a:rPr kumimoji="0" lang="en-US" sz="2400" smtClean="0"/>
              <a:pPr algn="r" eaLnBrk="1" latinLnBrk="0" hangingPunct="1"/>
              <a:t>14</a:t>
            </a:fld>
            <a:endParaRPr kumimoji="0" 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65471" y="255990"/>
            <a:ext cx="4336026" cy="5909310"/>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GAZ-AA</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“The Legendary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Polutorka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(One-and-a-Half-Tone)</a:t>
            </a:r>
            <a:endParaRPr kumimoji="0" lang="ru-RU"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The vehicle was created in 1932 at Gorky Automobile plant. In the Soviet Army it was used during the Great Patriotic War to deliver cargo and ammunition. This vehicle played an important role transporting food supplies and ammunition across the frozen lake Ladoga. This road was called “Road of Life”. The siege lasted for 29 months from 8 September 1941 to 27 January 1944.  Due to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Gaz</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AA” millions of people from the besieged city were saved.  Nowadays you can see monuments to “</a:t>
            </a:r>
            <a:r>
              <a:rPr kumimoji="0" lang="en-US"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polutorka</a:t>
            </a:r>
            <a:r>
              <a:rPr kumimoji="0" lang="en-US"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in different Russian towns. In this museum you can also see the model of GAZ–AA, which is crossing the frozen lake. In the background you can also see the ruined buildings of Leningrad</a:t>
            </a:r>
            <a:r>
              <a:rPr kumimoji="0" lang="ru-RU"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t>
            </a:r>
            <a:endParaRPr kumimoji="0" lang="en-US" b="1"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16388" name="Picture 4" descr="http://content.foto.my.mail.ru/mail/karpenko_10n/9669/h-10359.jpg"/>
          <p:cNvPicPr>
            <a:picLocks noChangeAspect="1" noChangeArrowheads="1"/>
          </p:cNvPicPr>
          <p:nvPr/>
        </p:nvPicPr>
        <p:blipFill>
          <a:blip r:embed="rId3" cstate="print"/>
          <a:srcRect l="2885" r="13323" b="12394"/>
          <a:stretch>
            <a:fillRect/>
          </a:stretch>
        </p:blipFill>
        <p:spPr bwMode="auto">
          <a:xfrm>
            <a:off x="5107543" y="2087597"/>
            <a:ext cx="3244645" cy="2246096"/>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Номер слайда 7"/>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15</a:t>
            </a:fld>
            <a:endParaRPr kumimoji="0" 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39212" y="228805"/>
            <a:ext cx="4483510" cy="6186744"/>
          </a:xfrm>
          <a:solidFill>
            <a:schemeClr val="accent2">
              <a:lumMod val="75000"/>
            </a:schemeClr>
          </a:solidFill>
        </p:spPr>
        <p:txBody>
          <a:bodyPr>
            <a:noAutofit/>
          </a:bodyPr>
          <a:lstStyle/>
          <a:p>
            <a:pPr marL="109728" indent="0" algn="ctr">
              <a:buNone/>
            </a:pPr>
            <a:r>
              <a:rPr lang="en-US" sz="1800" b="1" dirty="0">
                <a:solidFill>
                  <a:schemeClr val="bg1"/>
                </a:solidFill>
                <a:latin typeface="Times New Roman" pitchFamily="18" charset="0"/>
                <a:cs typeface="Times New Roman" pitchFamily="18" charset="0"/>
              </a:rPr>
              <a:t>URAL -375</a:t>
            </a:r>
            <a:endParaRPr lang="ru-RU" sz="1800" b="1" dirty="0">
              <a:solidFill>
                <a:schemeClr val="bg1"/>
              </a:solidFill>
              <a:latin typeface="Times New Roman" pitchFamily="18" charset="0"/>
              <a:cs typeface="Times New Roman" pitchFamily="18" charset="0"/>
            </a:endParaRPr>
          </a:p>
          <a:p>
            <a:pPr marL="109728" indent="0" algn="just">
              <a:buNone/>
            </a:pPr>
            <a:r>
              <a:rPr lang="en-US" sz="1800" b="1" dirty="0">
                <a:solidFill>
                  <a:schemeClr val="bg1"/>
                </a:solidFill>
                <a:latin typeface="Times New Roman" pitchFamily="18" charset="0"/>
                <a:cs typeface="Times New Roman" pitchFamily="18" charset="0"/>
              </a:rPr>
              <a:t>That is a standard truck that was used in the Soviet Army till 1979. The time of the beginning of the company in Afghanistan. This truck replaced the older model URAL 4320.  It was created in </a:t>
            </a:r>
            <a:r>
              <a:rPr lang="en-US" sz="1800" b="1" dirty="0" err="1">
                <a:solidFill>
                  <a:schemeClr val="bg1"/>
                </a:solidFill>
                <a:latin typeface="Times New Roman" pitchFamily="18" charset="0"/>
                <a:cs typeface="Times New Roman" pitchFamily="18" charset="0"/>
              </a:rPr>
              <a:t>Mias</a:t>
            </a:r>
            <a:r>
              <a:rPr lang="en-US" sz="1800" b="1" dirty="0">
                <a:solidFill>
                  <a:schemeClr val="bg1"/>
                </a:solidFill>
                <a:latin typeface="Times New Roman" pitchFamily="18" charset="0"/>
                <a:cs typeface="Times New Roman" pitchFamily="18" charset="0"/>
              </a:rPr>
              <a:t> automobile plant in Chelyabinsk region.  During the Great Patriotic war the plant produced different “</a:t>
            </a:r>
            <a:r>
              <a:rPr lang="en-US" sz="1800" b="1" dirty="0" err="1">
                <a:solidFill>
                  <a:schemeClr val="bg1"/>
                </a:solidFill>
                <a:latin typeface="Times New Roman" pitchFamily="18" charset="0"/>
                <a:cs typeface="Times New Roman" pitchFamily="18" charset="0"/>
              </a:rPr>
              <a:t>Zis</a:t>
            </a:r>
            <a:r>
              <a:rPr lang="en-US" sz="1800" b="1" dirty="0">
                <a:solidFill>
                  <a:schemeClr val="bg1"/>
                </a:solidFill>
                <a:latin typeface="Times New Roman" pitchFamily="18" charset="0"/>
                <a:cs typeface="Times New Roman" pitchFamily="18" charset="0"/>
              </a:rPr>
              <a:t>” models. The head engineer </a:t>
            </a:r>
            <a:r>
              <a:rPr lang="en-US" sz="1800" b="1" dirty="0" err="1">
                <a:solidFill>
                  <a:schemeClr val="bg1"/>
                </a:solidFill>
                <a:latin typeface="Times New Roman" pitchFamily="18" charset="0"/>
                <a:cs typeface="Times New Roman" pitchFamily="18" charset="0"/>
              </a:rPr>
              <a:t>Svyatoslav</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Kurov</a:t>
            </a:r>
            <a:r>
              <a:rPr lang="en-US" sz="1800" b="1" dirty="0">
                <a:solidFill>
                  <a:schemeClr val="bg1"/>
                </a:solidFill>
                <a:latin typeface="Times New Roman" pitchFamily="18" charset="0"/>
                <a:cs typeface="Times New Roman" pitchFamily="18" charset="0"/>
              </a:rPr>
              <a:t> designed the truck in 1959. The truck was able to work in different weather conditions. It was able to work at the temperature of 50 degrees below zero! The auto was widely used in civil life and in the Army. It became an ideal platform for the BM-21 rocket launcher due to its off-road characteristics. It also used for troop and supply carrier. You can see the model of URAL 375 in the museum in front of the Expo </a:t>
            </a:r>
            <a:r>
              <a:rPr lang="en-US" sz="1800" b="1" dirty="0" err="1">
                <a:solidFill>
                  <a:schemeClr val="bg1"/>
                </a:solidFill>
                <a:latin typeface="Times New Roman" pitchFamily="18" charset="0"/>
                <a:cs typeface="Times New Roman" pitchFamily="18" charset="0"/>
              </a:rPr>
              <a:t>centre</a:t>
            </a:r>
            <a:r>
              <a:rPr lang="en-US" sz="1800" b="1" dirty="0">
                <a:solidFill>
                  <a:schemeClr val="bg1"/>
                </a:solidFill>
                <a:latin typeface="Times New Roman" pitchFamily="18" charset="0"/>
                <a:cs typeface="Times New Roman" pitchFamily="18" charset="0"/>
              </a:rPr>
              <a:t> and on the territory of our Moscow Suvorov Military school.</a:t>
            </a:r>
            <a:endParaRPr lang="ru-RU" sz="1800" b="1" dirty="0">
              <a:solidFill>
                <a:schemeClr val="bg1"/>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2050" name="Picture 2" descr="https://st2.depositphotos.com/1001414/5434/i/450/depositphotos_54345921-stock-photo-multiple-rocket-launcher-bm-21.jpg"/>
          <p:cNvPicPr>
            <a:picLocks noChangeAspect="1" noChangeArrowheads="1"/>
          </p:cNvPicPr>
          <p:nvPr/>
        </p:nvPicPr>
        <p:blipFill>
          <a:blip r:embed="rId3" cstate="print"/>
          <a:srcRect l="9185" t="4778" r="7546"/>
          <a:stretch>
            <a:fillRect/>
          </a:stretch>
        </p:blipFill>
        <p:spPr bwMode="auto">
          <a:xfrm>
            <a:off x="5117690" y="2009724"/>
            <a:ext cx="3569110" cy="2720975"/>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Номер слайда 8"/>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16</a:t>
            </a:fld>
            <a:endParaRPr kumimoji="0" lang="en-US" sz="2400" dirty="0">
              <a:solidFill>
                <a:schemeClr val="bg1"/>
              </a:solidFill>
            </a:endParaRPr>
          </a:p>
        </p:txBody>
      </p:sp>
    </p:spTree>
    <p:extLst>
      <p:ext uri="{BB962C8B-B14F-4D97-AF65-F5344CB8AC3E}">
        <p14:creationId xmlns:p14="http://schemas.microsoft.com/office/powerpoint/2010/main" val="358757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17</a:t>
            </a:fld>
            <a:endParaRPr kumimoji="0" lang="en-US" sz="2400" dirty="0">
              <a:solidFill>
                <a:schemeClr val="bg1"/>
              </a:solidFill>
            </a:endParaRPr>
          </a:p>
        </p:txBody>
      </p:sp>
      <p:sp>
        <p:nvSpPr>
          <p:cNvPr id="3" name="TextBox 2"/>
          <p:cNvSpPr txBox="1"/>
          <p:nvPr/>
        </p:nvSpPr>
        <p:spPr>
          <a:xfrm>
            <a:off x="4733934" y="234405"/>
            <a:ext cx="3072829" cy="523220"/>
          </a:xfrm>
          <a:prstGeom prst="rect">
            <a:avLst/>
          </a:prstGeom>
          <a:noFill/>
        </p:spPr>
        <p:txBody>
          <a:bodyPr wrap="none" rtlCol="0">
            <a:spAutoFit/>
          </a:bodyPr>
          <a:lstStyle/>
          <a:p>
            <a:r>
              <a:rPr lang="ru-RU" sz="2800" b="1" dirty="0">
                <a:solidFill>
                  <a:schemeClr val="accent2">
                    <a:lumMod val="50000"/>
                  </a:schemeClr>
                </a:solidFill>
                <a:latin typeface="Times New Roman" pitchFamily="18" charset="0"/>
                <a:cs typeface="Times New Roman" pitchFamily="18" charset="0"/>
              </a:rPr>
              <a:t>ПЕРСПЕКТИВЫ</a:t>
            </a:r>
          </a:p>
        </p:txBody>
      </p:sp>
      <p:pic>
        <p:nvPicPr>
          <p:cNvPr id="2056" name="Picture 8" descr="https://tr.toluna.com/dpolls_images/2018/05/28/d84f0ad3-1962-4b2b-9835-ad9ec1ff66c8.jpg"/>
          <p:cNvPicPr>
            <a:picLocks noChangeAspect="1" noChangeArrowheads="1"/>
          </p:cNvPicPr>
          <p:nvPr/>
        </p:nvPicPr>
        <p:blipFill>
          <a:blip r:embed="rId3" cstate="print"/>
          <a:srcRect b="8937"/>
          <a:stretch>
            <a:fillRect/>
          </a:stretch>
        </p:blipFill>
        <p:spPr bwMode="auto">
          <a:xfrm>
            <a:off x="415034" y="510802"/>
            <a:ext cx="2189620" cy="1356664"/>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0" name="Picture 2" descr="https://noggimn.edumsko.ru/uploads/25100/25020/section/361294/French_(2).jpg?1523520290670"/>
          <p:cNvPicPr>
            <a:picLocks noChangeAspect="1" noChangeArrowheads="1"/>
          </p:cNvPicPr>
          <p:nvPr/>
        </p:nvPicPr>
        <p:blipFill>
          <a:blip r:embed="rId4" cstate="print"/>
          <a:srcRect/>
          <a:stretch>
            <a:fillRect/>
          </a:stretch>
        </p:blipFill>
        <p:spPr bwMode="auto">
          <a:xfrm>
            <a:off x="2849598" y="2249006"/>
            <a:ext cx="2074993" cy="1419956"/>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4" name="Picture 6" descr="https://2.bp.blogspot.com/-RNbBE9iI7Lc/VNHwcq63ZrI/AAAAAAAAAKw/-2fz7MjmSpA-_3c5dc5ssWq8tpK3-aksQCPcB/s1600/francais.jpg"/>
          <p:cNvPicPr>
            <a:picLocks noChangeAspect="1" noChangeArrowheads="1"/>
          </p:cNvPicPr>
          <p:nvPr/>
        </p:nvPicPr>
        <p:blipFill>
          <a:blip r:embed="rId5" cstate="print"/>
          <a:srcRect l="13354" t="37207" r="14098" b="36314"/>
          <a:stretch>
            <a:fillRect/>
          </a:stretch>
        </p:blipFill>
        <p:spPr bwMode="auto">
          <a:xfrm>
            <a:off x="2870743" y="3755511"/>
            <a:ext cx="2053848" cy="499750"/>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descr="https://kwork.ru/pics/t3/49/27413-1.jpg"/>
          <p:cNvPicPr>
            <a:picLocks noChangeAspect="1" noChangeArrowheads="1"/>
          </p:cNvPicPr>
          <p:nvPr/>
        </p:nvPicPr>
        <p:blipFill>
          <a:blip r:embed="rId6" cstate="print"/>
          <a:srcRect/>
          <a:stretch>
            <a:fillRect/>
          </a:stretch>
        </p:blipFill>
        <p:spPr bwMode="auto">
          <a:xfrm>
            <a:off x="5172954" y="4888607"/>
            <a:ext cx="2194788" cy="1467743"/>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id="{1454F2E3-2BCC-4209-B5D4-42F87BAC3774}"/>
              </a:ext>
            </a:extLst>
          </p:cNvPr>
          <p:cNvSpPr txBox="1"/>
          <p:nvPr/>
        </p:nvSpPr>
        <p:spPr>
          <a:xfrm>
            <a:off x="4233390" y="757625"/>
            <a:ext cx="4073915" cy="461665"/>
          </a:xfrm>
          <a:prstGeom prst="rect">
            <a:avLst/>
          </a:prstGeom>
          <a:noFill/>
        </p:spPr>
        <p:txBody>
          <a:bodyPr wrap="square" rtlCol="0">
            <a:spAutoFit/>
          </a:bodyPr>
          <a:lstStyle/>
          <a:p>
            <a:r>
              <a:rPr lang="ru-RU" sz="2400" dirty="0">
                <a:latin typeface="Arial" panose="020B0604020202020204" pitchFamily="34" charset="0"/>
                <a:cs typeface="Arial" panose="020B0604020202020204" pitchFamily="34" charset="0"/>
              </a:rPr>
              <a:t>Перевод на другие языки.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6" presetClass="emph" presetSubtype="0" fill="hold" nodeType="afterEffect">
                                  <p:stCondLst>
                                    <p:cond delay="0"/>
                                  </p:stCondLst>
                                  <p:childTnLst>
                                    <p:animScale>
                                      <p:cBhvr>
                                        <p:cTn id="16" dur="2000" fill="hold"/>
                                        <p:tgtEl>
                                          <p:spTgt spid="2050"/>
                                        </p:tgtEl>
                                      </p:cBhvr>
                                      <p:by x="150000" y="150000"/>
                                    </p:animScale>
                                  </p:childTnLst>
                                </p:cTn>
                              </p:par>
                            </p:childTnLst>
                          </p:cTn>
                        </p:par>
                        <p:par>
                          <p:cTn id="17" fill="hold">
                            <p:stCondLst>
                              <p:cond delay="3000"/>
                            </p:stCondLst>
                            <p:childTnLst>
                              <p:par>
                                <p:cTn id="18" presetID="17" presetClass="entr" presetSubtype="10"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p:cTn id="20" dur="500" fill="hold"/>
                                        <p:tgtEl>
                                          <p:spTgt spid="2054"/>
                                        </p:tgtEl>
                                        <p:attrNameLst>
                                          <p:attrName>ppt_w</p:attrName>
                                        </p:attrNameLst>
                                      </p:cBhvr>
                                      <p:tavLst>
                                        <p:tav tm="0">
                                          <p:val>
                                            <p:fltVal val="0"/>
                                          </p:val>
                                        </p:tav>
                                        <p:tav tm="100000">
                                          <p:val>
                                            <p:strVal val="#ppt_w"/>
                                          </p:val>
                                        </p:tav>
                                      </p:tavLst>
                                    </p:anim>
                                    <p:anim calcmode="lin" valueType="num">
                                      <p:cBhvr>
                                        <p:cTn id="21" dur="500" fill="hold"/>
                                        <p:tgtEl>
                                          <p:spTgt spid="2054"/>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6" presetClass="emph" presetSubtype="0" fill="hold" nodeType="afterEffect">
                                  <p:stCondLst>
                                    <p:cond delay="0"/>
                                  </p:stCondLst>
                                  <p:childTnLst>
                                    <p:animScale>
                                      <p:cBhvr>
                                        <p:cTn id="24" dur="2000" fill="hold"/>
                                        <p:tgtEl>
                                          <p:spTgt spid="2054"/>
                                        </p:tgtEl>
                                      </p:cBhvr>
                                      <p:by x="150000" y="150000"/>
                                    </p:animScale>
                                  </p:childTnLst>
                                </p:cTn>
                              </p:par>
                            </p:childTnLst>
                          </p:cTn>
                        </p:par>
                        <p:par>
                          <p:cTn id="25" fill="hold">
                            <p:stCondLst>
                              <p:cond delay="5500"/>
                            </p:stCondLst>
                            <p:childTnLst>
                              <p:par>
                                <p:cTn id="26" presetID="17" presetClass="entr" presetSubtype="10"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strVal val="#ppt_h"/>
                                          </p:val>
                                        </p:tav>
                                        <p:tav tm="100000">
                                          <p:val>
                                            <p:strVal val="#ppt_h"/>
                                          </p:val>
                                        </p:tav>
                                      </p:tavLst>
                                    </p:anim>
                                  </p:childTnLst>
                                </p:cTn>
                              </p:par>
                            </p:childTnLst>
                          </p:cTn>
                        </p:par>
                        <p:par>
                          <p:cTn id="30" fill="hold">
                            <p:stCondLst>
                              <p:cond delay="6000"/>
                            </p:stCondLst>
                            <p:childTnLst>
                              <p:par>
                                <p:cTn id="31" presetID="6" presetClass="emph" presetSubtype="0" fill="hold" nodeType="afterEffect">
                                  <p:stCondLst>
                                    <p:cond delay="0"/>
                                  </p:stCondLst>
                                  <p:childTnLst>
                                    <p:animScale>
                                      <p:cBhvr>
                                        <p:cTn id="32" dur="2000" fill="hold"/>
                                        <p:tgtEl>
                                          <p:spTgt spid="20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96851" y="0"/>
            <a:ext cx="4054324" cy="1415772"/>
          </a:xfrm>
          <a:prstGeom prst="rect">
            <a:avLst/>
          </a:prstGeom>
        </p:spPr>
        <p:txBody>
          <a:bodyPr wrap="square">
            <a:spAutoFit/>
          </a:bodyPr>
          <a:lstStyle/>
          <a:p>
            <a:pPr algn="ctr"/>
            <a:r>
              <a:rPr lang="en-US" sz="1400" b="1" dirty="0" err="1">
                <a:latin typeface="Arial Unicode MS" pitchFamily="34" charset="-128"/>
                <a:ea typeface="Arial Unicode MS" pitchFamily="34" charset="-128"/>
                <a:cs typeface="Arial Unicode MS" pitchFamily="34" charset="-128"/>
              </a:rPr>
              <a:t>Katiusha</a:t>
            </a:r>
            <a:endParaRPr lang="ru-RU" sz="1400" b="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Apples, pears, all of them in blossom,</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Fog was floating above the river bank.</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Though </a:t>
            </a:r>
            <a:r>
              <a:rPr lang="en-US" sz="1400" b="1" i="1" dirty="0" err="1">
                <a:latin typeface="Arial Unicode MS" pitchFamily="34" charset="-128"/>
                <a:ea typeface="Arial Unicode MS" pitchFamily="34" charset="-128"/>
                <a:cs typeface="Arial Unicode MS" pitchFamily="34" charset="-128"/>
              </a:rPr>
              <a:t>Katiusha</a:t>
            </a:r>
            <a:r>
              <a:rPr lang="en-US" sz="1400" b="1" i="1" dirty="0">
                <a:latin typeface="Arial Unicode MS" pitchFamily="34" charset="-128"/>
                <a:ea typeface="Arial Unicode MS" pitchFamily="34" charset="-128"/>
                <a:cs typeface="Arial Unicode MS" pitchFamily="34" charset="-128"/>
              </a:rPr>
              <a:t> was early coming out</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On the crag ground of the riverside.</a:t>
            </a:r>
            <a:endParaRPr lang="ru-RU" sz="1400" b="1" i="1" dirty="0">
              <a:latin typeface="Arial Unicode MS" pitchFamily="34" charset="-128"/>
              <a:ea typeface="Arial Unicode MS" pitchFamily="34" charset="-128"/>
              <a:cs typeface="Arial Unicode MS" pitchFamily="34" charset="-128"/>
            </a:endParaRPr>
          </a:p>
          <a:p>
            <a:pPr algn="ctr"/>
            <a:r>
              <a:rPr lang="ru-RU" sz="1600" b="1" i="1" dirty="0">
                <a:latin typeface="Times New Roman" pitchFamily="18" charset="0"/>
                <a:cs typeface="Times New Roman" pitchFamily="18" charset="0"/>
              </a:rPr>
              <a:t> </a:t>
            </a:r>
          </a:p>
        </p:txBody>
      </p:sp>
      <p:sp>
        <p:nvSpPr>
          <p:cNvPr id="7" name="TextBox 6"/>
          <p:cNvSpPr txBox="1"/>
          <p:nvPr/>
        </p:nvSpPr>
        <p:spPr>
          <a:xfrm>
            <a:off x="5619092" y="2787446"/>
            <a:ext cx="3340979" cy="1169551"/>
          </a:xfrm>
          <a:prstGeom prst="rect">
            <a:avLst/>
          </a:prstGeom>
          <a:noFill/>
        </p:spPr>
        <p:txBody>
          <a:bodyPr wrap="none" rtlCol="0">
            <a:spAutoFit/>
          </a:bodyPr>
          <a:lstStyle/>
          <a:p>
            <a:pPr algn="ctr"/>
            <a:r>
              <a:rPr lang="en-US" sz="1400" b="1" i="1" dirty="0">
                <a:latin typeface="Arial Unicode MS" pitchFamily="34" charset="-128"/>
                <a:ea typeface="Arial Unicode MS" pitchFamily="34" charset="-128"/>
                <a:cs typeface="Arial Unicode MS" pitchFamily="34" charset="-128"/>
              </a:rPr>
              <a:t> </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Let remember a simple girl and faithful,</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Let him sense her singing all around,</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Let protect him native our motherland,</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While </a:t>
            </a:r>
            <a:r>
              <a:rPr lang="en-US" sz="1400" b="1" i="1" dirty="0" err="1">
                <a:latin typeface="Arial Unicode MS" pitchFamily="34" charset="-128"/>
                <a:ea typeface="Arial Unicode MS" pitchFamily="34" charset="-128"/>
                <a:cs typeface="Arial Unicode MS" pitchFamily="34" charset="-128"/>
              </a:rPr>
              <a:t>Katiusha</a:t>
            </a:r>
            <a:r>
              <a:rPr lang="en-US" sz="1400" b="1" i="1" dirty="0">
                <a:latin typeface="Arial Unicode MS" pitchFamily="34" charset="-128"/>
                <a:ea typeface="Arial Unicode MS" pitchFamily="34" charset="-128"/>
                <a:cs typeface="Arial Unicode MS" pitchFamily="34" charset="-128"/>
              </a:rPr>
              <a:t> saves their love in faith.</a:t>
            </a:r>
            <a:endParaRPr lang="ru-RU" sz="1400" b="1" i="1" dirty="0">
              <a:latin typeface="Arial Unicode MS" pitchFamily="34" charset="-128"/>
              <a:ea typeface="Arial Unicode MS" pitchFamily="34" charset="-128"/>
              <a:cs typeface="Arial Unicode MS" pitchFamily="34" charset="-128"/>
            </a:endParaRPr>
          </a:p>
        </p:txBody>
      </p:sp>
      <p:sp>
        <p:nvSpPr>
          <p:cNvPr id="8" name="TextBox 7"/>
          <p:cNvSpPr txBox="1"/>
          <p:nvPr/>
        </p:nvSpPr>
        <p:spPr>
          <a:xfrm>
            <a:off x="3640510" y="1814053"/>
            <a:ext cx="3906006" cy="1446550"/>
          </a:xfrm>
          <a:prstGeom prst="rect">
            <a:avLst/>
          </a:prstGeom>
          <a:noFill/>
        </p:spPr>
        <p:txBody>
          <a:bodyPr wrap="none" rtlCol="0">
            <a:spAutoFit/>
          </a:bodyPr>
          <a:lstStyle/>
          <a:p>
            <a:pPr algn="ctr"/>
            <a:r>
              <a:rPr lang="en-US" sz="1400" b="1" i="1" dirty="0">
                <a:latin typeface="Arial Unicode MS" pitchFamily="34" charset="-128"/>
                <a:ea typeface="Arial Unicode MS" pitchFamily="34" charset="-128"/>
                <a:cs typeface="Arial Unicode MS" pitchFamily="34" charset="-128"/>
              </a:rPr>
              <a:t> </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Oh, the love song singing by a young girl</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To beloved one, follow up the sun,</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To a soldier defending our homeland</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Pass her love song truly from her heart.</a:t>
            </a:r>
            <a:endParaRPr lang="ru-RU" sz="1400" b="1" i="1" dirty="0">
              <a:latin typeface="Arial Unicode MS" pitchFamily="34" charset="-128"/>
              <a:ea typeface="Arial Unicode MS" pitchFamily="34" charset="-128"/>
              <a:cs typeface="Arial Unicode MS" pitchFamily="34" charset="-128"/>
            </a:endParaRPr>
          </a:p>
          <a:p>
            <a:endParaRPr lang="ru-RU" dirty="0"/>
          </a:p>
        </p:txBody>
      </p:sp>
      <p:sp>
        <p:nvSpPr>
          <p:cNvPr id="9" name="TextBox 8"/>
          <p:cNvSpPr txBox="1"/>
          <p:nvPr/>
        </p:nvSpPr>
        <p:spPr>
          <a:xfrm>
            <a:off x="5576998" y="884903"/>
            <a:ext cx="3567002" cy="1169551"/>
          </a:xfrm>
          <a:prstGeom prst="rect">
            <a:avLst/>
          </a:prstGeom>
          <a:noFill/>
        </p:spPr>
        <p:txBody>
          <a:bodyPr wrap="none" rtlCol="0">
            <a:spAutoFit/>
          </a:bodyPr>
          <a:lstStyle/>
          <a:p>
            <a:pPr algn="ctr"/>
            <a:r>
              <a:rPr lang="en-US" sz="1400" b="1" i="1" dirty="0">
                <a:latin typeface="Arial Unicode MS" pitchFamily="34" charset="-128"/>
                <a:ea typeface="Arial Unicode MS" pitchFamily="34" charset="-128"/>
                <a:cs typeface="Arial Unicode MS" pitchFamily="34" charset="-128"/>
              </a:rPr>
              <a:t> </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Coming out, singing for a loved one,</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Who was far away from her alone,</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Someone who was loved by her so tender,</a:t>
            </a:r>
            <a:endParaRPr lang="ru-RU" sz="1400" b="1" i="1" dirty="0">
              <a:latin typeface="Arial Unicode MS" pitchFamily="34" charset="-128"/>
              <a:ea typeface="Arial Unicode MS" pitchFamily="34" charset="-128"/>
              <a:cs typeface="Arial Unicode MS" pitchFamily="34" charset="-128"/>
            </a:endParaRPr>
          </a:p>
          <a:p>
            <a:pPr algn="ctr"/>
            <a:r>
              <a:rPr lang="en-US" sz="1400" b="1" i="1" dirty="0">
                <a:latin typeface="Arial Unicode MS" pitchFamily="34" charset="-128"/>
                <a:ea typeface="Arial Unicode MS" pitchFamily="34" charset="-128"/>
                <a:cs typeface="Arial Unicode MS" pitchFamily="34" charset="-128"/>
              </a:rPr>
              <a:t>Keeping gently letters of his soul.</a:t>
            </a:r>
            <a:endParaRPr lang="ru-RU" sz="1400" b="1" i="1" dirty="0">
              <a:latin typeface="Arial Unicode MS" pitchFamily="34" charset="-128"/>
              <a:ea typeface="Arial Unicode MS" pitchFamily="34" charset="-128"/>
              <a:cs typeface="Arial Unicode MS" pitchFamily="34" charset="-128"/>
            </a:endParaRPr>
          </a:p>
        </p:txBody>
      </p:sp>
      <p:sp>
        <p:nvSpPr>
          <p:cNvPr id="13" name="Номер слайда 12"/>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2</a:t>
            </a:fld>
            <a:endParaRPr kumimoji="0" lang="en-US" sz="2400" dirty="0">
              <a:solidFill>
                <a:schemeClr val="bg1"/>
              </a:solidFill>
            </a:endParaRPr>
          </a:p>
        </p:txBody>
      </p:sp>
      <p:pic>
        <p:nvPicPr>
          <p:cNvPr id="10" name="Katiusha.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4169455" y="3260603"/>
            <a:ext cx="805089" cy="805089"/>
          </a:xfrm>
          <a:prstGeom prst="rect">
            <a:avLst/>
          </a:prstGeom>
        </p:spPr>
      </p:pic>
      <p:pic>
        <p:nvPicPr>
          <p:cNvPr id="11" name="Рисунок 10" descr="Рисунок1.jpg53.jpg"/>
          <p:cNvPicPr>
            <a:picLocks noChangeAspect="1"/>
          </p:cNvPicPr>
          <p:nvPr/>
        </p:nvPicPr>
        <p:blipFill>
          <a:blip r:embed="rId6" cstate="print"/>
          <a:stretch>
            <a:fillRect/>
          </a:stretch>
        </p:blipFill>
        <p:spPr>
          <a:xfrm>
            <a:off x="753178" y="2457178"/>
            <a:ext cx="2242784" cy="2999637"/>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305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withEffect">
                                  <p:stCondLst>
                                    <p:cond delay="0"/>
                                  </p:stCondLst>
                                  <p:childTnLst>
                                    <p:cmd type="call" cmd="playFrom(0.0)">
                                      <p:cBhvr>
                                        <p:cTn id="16" dur="104046" fill="hold"/>
                                        <p:tgtEl>
                                          <p:spTgt spid="10"/>
                                        </p:tgtEl>
                                      </p:cBhvr>
                                    </p:cmd>
                                  </p:childTnLst>
                                </p:cTn>
                              </p:par>
                            </p:childTnLst>
                          </p:cTn>
                        </p:par>
                      </p:childTnLst>
                    </p:cTn>
                  </p:par>
                </p:childTnLst>
              </p:cTn>
              <p:nextCondLst>
                <p:cond evt="onClick" delay="0">
                  <p:tgtEl>
                    <p:spTgt spid="10"/>
                  </p:tgtEl>
                </p:cond>
              </p:nextCondLst>
            </p:seq>
            <p:audio>
              <p:cMediaNode vol="80000">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14" name="Скругленный прямоугольник 13"/>
          <p:cNvSpPr/>
          <p:nvPr/>
        </p:nvSpPr>
        <p:spPr>
          <a:xfrm>
            <a:off x="5987847" y="5102942"/>
            <a:ext cx="2227006" cy="1445342"/>
          </a:xfrm>
          <a:prstGeom prst="roundRect">
            <a:avLst>
              <a:gd name="adj" fmla="val 13606"/>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ea typeface="Arial Unicode MS" pitchFamily="34" charset="-128"/>
                <a:cs typeface="Times New Roman" panose="02020603050405020304" pitchFamily="18" charset="0"/>
              </a:rPr>
              <a:t>a loved one,</a:t>
            </a:r>
            <a:endParaRPr lang="ru-RU" sz="2000" b="1"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lgn="ctr"/>
            <a:r>
              <a:rPr lang="en-US" sz="2000" b="1" dirty="0">
                <a:solidFill>
                  <a:schemeClr val="tx1"/>
                </a:solidFill>
                <a:latin typeface="Times New Roman" panose="02020603050405020304" pitchFamily="18" charset="0"/>
                <a:ea typeface="Arial Unicode MS" pitchFamily="34" charset="-128"/>
                <a:cs typeface="Times New Roman" panose="02020603050405020304" pitchFamily="18" charset="0"/>
              </a:rPr>
              <a:t>who was far away from her alone</a:t>
            </a:r>
            <a:endParaRPr lang="ru-RU" sz="2000" b="1" dirty="0">
              <a:solidFill>
                <a:schemeClr val="tx1"/>
              </a:solidFill>
              <a:latin typeface="Times New Roman" panose="02020603050405020304" pitchFamily="18" charset="0"/>
              <a:ea typeface="Arial Unicode MS" pitchFamily="34" charset="-128"/>
              <a:cs typeface="Times New Roman" panose="02020603050405020304" pitchFamily="18" charset="0"/>
            </a:endParaRPr>
          </a:p>
        </p:txBody>
      </p:sp>
      <p:sp>
        <p:nvSpPr>
          <p:cNvPr id="13" name="Скругленный прямоугольник 12"/>
          <p:cNvSpPr/>
          <p:nvPr/>
        </p:nvSpPr>
        <p:spPr>
          <a:xfrm>
            <a:off x="545689" y="5073443"/>
            <a:ext cx="2227006" cy="1445342"/>
          </a:xfrm>
          <a:prstGeom prst="roundRect">
            <a:avLst>
              <a:gd name="adj" fmla="val 13606"/>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keeping gently / </a:t>
            </a:r>
            <a:r>
              <a:rPr lang="ru-RU"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беречь</a:t>
            </a:r>
          </a:p>
        </p:txBody>
      </p:sp>
      <p:sp>
        <p:nvSpPr>
          <p:cNvPr id="1025" name="Rectangle 1"/>
          <p:cNvSpPr>
            <a:spLocks noChangeArrowheads="1"/>
          </p:cNvSpPr>
          <p:nvPr/>
        </p:nvSpPr>
        <p:spPr bwMode="auto">
          <a:xfrm>
            <a:off x="531923" y="1815693"/>
            <a:ext cx="7918901" cy="3170099"/>
          </a:xfrm>
          <a:prstGeom prst="rect">
            <a:avLst/>
          </a:prstGeom>
          <a:solidFill>
            <a:schemeClr val="bg1">
              <a:lumMod val="75000"/>
              <a:alpha val="87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сравнение особенностей и способов перевода технических характеристик военной техники и военно-патриотических песен на английский язык. </a:t>
            </a:r>
            <a:endParaRPr kumimoji="0" lang="ru-RU" sz="4000" b="1" i="0" u="none" strike="noStrike" cap="none" normalizeH="0" baseline="0" dirty="0">
              <a:ln>
                <a:noFill/>
              </a:ln>
              <a:solidFill>
                <a:schemeClr val="tx2">
                  <a:lumMod val="50000"/>
                </a:schemeClr>
              </a:solidFill>
              <a:effectLst/>
              <a:latin typeface="Arial" pitchFamily="34" charset="0"/>
              <a:cs typeface="Arial" pitchFamily="34" charset="0"/>
            </a:endParaRPr>
          </a:p>
        </p:txBody>
      </p:sp>
      <p:sp>
        <p:nvSpPr>
          <p:cNvPr id="6" name="TextBox 5"/>
          <p:cNvSpPr txBox="1"/>
          <p:nvPr/>
        </p:nvSpPr>
        <p:spPr>
          <a:xfrm>
            <a:off x="3539612" y="1224117"/>
            <a:ext cx="1976823" cy="707886"/>
          </a:xfrm>
          <a:prstGeom prst="rect">
            <a:avLst/>
          </a:prstGeom>
          <a:noFill/>
        </p:spPr>
        <p:txBody>
          <a:bodyPr wrap="none" rtlCol="0">
            <a:spAutoFit/>
          </a:bodyPr>
          <a:lstStyle/>
          <a:p>
            <a:r>
              <a:rPr lang="ru-RU" sz="4000" b="1" dirty="0">
                <a:solidFill>
                  <a:schemeClr val="accent2">
                    <a:lumMod val="50000"/>
                  </a:schemeClr>
                </a:solidFill>
                <a:latin typeface="Arial Black" pitchFamily="34" charset="0"/>
                <a:ea typeface="Arial Unicode MS" pitchFamily="34" charset="-128"/>
                <a:cs typeface="Arial Unicode MS" pitchFamily="34" charset="-128"/>
              </a:rPr>
              <a:t>ЦЕЛЬ:</a:t>
            </a:r>
          </a:p>
        </p:txBody>
      </p:sp>
      <p:sp>
        <p:nvSpPr>
          <p:cNvPr id="7" name="Скругленный прямоугольник 6"/>
          <p:cNvSpPr/>
          <p:nvPr/>
        </p:nvSpPr>
        <p:spPr>
          <a:xfrm>
            <a:off x="545690" y="309715"/>
            <a:ext cx="2227006" cy="1445342"/>
          </a:xfrm>
          <a:prstGeom prst="roundRect">
            <a:avLst>
              <a:gd name="adj" fmla="val 13606"/>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с</a:t>
            </a:r>
            <a:r>
              <a:rPr lang="en-US" sz="2400" b="1" dirty="0" err="1">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apacity</a:t>
            </a:r>
            <a:r>
              <a:rPr lang="ru-RU"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 / вместимость</a:t>
            </a:r>
          </a:p>
        </p:txBody>
      </p:sp>
      <p:sp>
        <p:nvSpPr>
          <p:cNvPr id="8" name="Скругленный прямоугольник 7"/>
          <p:cNvSpPr/>
          <p:nvPr/>
        </p:nvSpPr>
        <p:spPr>
          <a:xfrm>
            <a:off x="482005" y="337424"/>
            <a:ext cx="2258962" cy="1445342"/>
          </a:xfrm>
          <a:prstGeom prst="roundRect">
            <a:avLst>
              <a:gd name="adj" fmla="val 13606"/>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n>
                  <a:solidFill>
                    <a:schemeClr val="bg1"/>
                  </a:solidFill>
                </a:ln>
                <a:latin typeface="Times New Roman" panose="02020603050405020304" pitchFamily="18" charset="0"/>
                <a:ea typeface="Arial Unicode MS" pitchFamily="34" charset="-128"/>
                <a:cs typeface="Times New Roman" panose="02020603050405020304" pitchFamily="18" charset="0"/>
              </a:rPr>
              <a:t>Точность/ однозначность </a:t>
            </a:r>
          </a:p>
        </p:txBody>
      </p:sp>
      <p:sp>
        <p:nvSpPr>
          <p:cNvPr id="9" name="Скругленный прямоугольник 8"/>
          <p:cNvSpPr/>
          <p:nvPr/>
        </p:nvSpPr>
        <p:spPr>
          <a:xfrm>
            <a:off x="6039242" y="324016"/>
            <a:ext cx="2227006" cy="1445342"/>
          </a:xfrm>
          <a:prstGeom prst="roundRect">
            <a:avLst>
              <a:gd name="adj" fmla="val 13606"/>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was created / </a:t>
            </a:r>
            <a:r>
              <a:rPr lang="ru-RU" sz="2400" b="1" dirty="0">
                <a:ln>
                  <a:solidFill>
                    <a:schemeClr val="bg1"/>
                  </a:solidFill>
                </a:ln>
                <a:solidFill>
                  <a:schemeClr val="tx1"/>
                </a:solidFill>
                <a:latin typeface="Times New Roman" panose="02020603050405020304" pitchFamily="18" charset="0"/>
                <a:ea typeface="Arial Unicode MS" pitchFamily="34" charset="-128"/>
                <a:cs typeface="Times New Roman" panose="02020603050405020304" pitchFamily="18" charset="0"/>
              </a:rPr>
              <a:t>был создан</a:t>
            </a:r>
          </a:p>
        </p:txBody>
      </p:sp>
      <p:sp>
        <p:nvSpPr>
          <p:cNvPr id="10" name="Скругленный прямоугольник 9"/>
          <p:cNvSpPr/>
          <p:nvPr/>
        </p:nvSpPr>
        <p:spPr>
          <a:xfrm>
            <a:off x="6084829" y="374073"/>
            <a:ext cx="2130916" cy="1372348"/>
          </a:xfrm>
          <a:prstGeom prst="roundRect">
            <a:avLst>
              <a:gd name="adj" fmla="val 13606"/>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n>
                  <a:solidFill>
                    <a:schemeClr val="bg1"/>
                  </a:solidFill>
                </a:ln>
                <a:latin typeface="Times New Roman" panose="02020603050405020304" pitchFamily="18" charset="0"/>
                <a:ea typeface="Arial Unicode MS" pitchFamily="34" charset="-128"/>
                <a:cs typeface="Times New Roman" panose="02020603050405020304" pitchFamily="18" charset="0"/>
              </a:rPr>
              <a:t>Официальный стиль </a:t>
            </a:r>
          </a:p>
        </p:txBody>
      </p:sp>
      <p:sp>
        <p:nvSpPr>
          <p:cNvPr id="11" name="Скругленный прямоугольник 10"/>
          <p:cNvSpPr/>
          <p:nvPr/>
        </p:nvSpPr>
        <p:spPr>
          <a:xfrm>
            <a:off x="531923" y="5073444"/>
            <a:ext cx="2227006" cy="1445342"/>
          </a:xfrm>
          <a:prstGeom prst="roundRect">
            <a:avLst>
              <a:gd name="adj" fmla="val 13606"/>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n>
                  <a:solidFill>
                    <a:schemeClr val="bg1"/>
                  </a:solidFill>
                </a:ln>
                <a:latin typeface="Times New Roman" panose="02020603050405020304" pitchFamily="18" charset="0"/>
                <a:ea typeface="Arial Unicode MS" pitchFamily="34" charset="-128"/>
                <a:cs typeface="Times New Roman" panose="02020603050405020304" pitchFamily="18" charset="0"/>
              </a:rPr>
              <a:t>Эмоциональная окраска</a:t>
            </a:r>
          </a:p>
        </p:txBody>
      </p:sp>
      <p:sp>
        <p:nvSpPr>
          <p:cNvPr id="12" name="Скругленный прямоугольник 11"/>
          <p:cNvSpPr/>
          <p:nvPr/>
        </p:nvSpPr>
        <p:spPr>
          <a:xfrm>
            <a:off x="5975331" y="5089087"/>
            <a:ext cx="2354828" cy="1445342"/>
          </a:xfrm>
          <a:prstGeom prst="roundRect">
            <a:avLst>
              <a:gd name="adj" fmla="val 13606"/>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n>
                  <a:solidFill>
                    <a:schemeClr val="bg1"/>
                  </a:solidFill>
                </a:ln>
                <a:latin typeface="Times New Roman" panose="02020603050405020304" pitchFamily="18" charset="0"/>
                <a:ea typeface="Arial Unicode MS" pitchFamily="34" charset="-128"/>
                <a:cs typeface="Times New Roman" panose="02020603050405020304" pitchFamily="18" charset="0"/>
              </a:rPr>
              <a:t>Художественный стиль</a:t>
            </a:r>
          </a:p>
        </p:txBody>
      </p:sp>
      <p:sp>
        <p:nvSpPr>
          <p:cNvPr id="17" name="Номер слайда 16"/>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3</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xit" presetSubtype="10" fill="hold" grpId="1" nodeType="afterEffect">
                                  <p:stCondLst>
                                    <p:cond delay="0"/>
                                  </p:stCondLst>
                                  <p:childTnLst>
                                    <p:anim calcmode="lin" valueType="num">
                                      <p:cBhvr>
                                        <p:cTn id="11" dur="1000"/>
                                        <p:tgtEl>
                                          <p:spTgt spid="7"/>
                                        </p:tgtEl>
                                        <p:attrNameLst>
                                          <p:attrName>ppt_w</p:attrName>
                                        </p:attrNameLst>
                                      </p:cBhvr>
                                      <p:tavLst>
                                        <p:tav tm="0">
                                          <p:val>
                                            <p:strVal val="ppt_w"/>
                                          </p:val>
                                        </p:tav>
                                        <p:tav tm="100000">
                                          <p:val>
                                            <p:fltVal val="0"/>
                                          </p:val>
                                        </p:tav>
                                      </p:tavLst>
                                    </p:anim>
                                    <p:anim calcmode="lin" valueType="num">
                                      <p:cBhvr>
                                        <p:cTn id="12" dur="1000"/>
                                        <p:tgtEl>
                                          <p:spTgt spid="7"/>
                                        </p:tgtEl>
                                        <p:attrNameLst>
                                          <p:attrName>ppt_h</p:attrName>
                                        </p:attrNameLst>
                                      </p:cBhvr>
                                      <p:tavLst>
                                        <p:tav tm="0">
                                          <p:val>
                                            <p:strVal val="ppt_h"/>
                                          </p:val>
                                        </p:tav>
                                        <p:tav tm="100000">
                                          <p:val>
                                            <p:strVal val="ppt_h"/>
                                          </p:val>
                                        </p:tav>
                                      </p:tavLst>
                                    </p:anim>
                                    <p:set>
                                      <p:cBhvr>
                                        <p:cTn id="13" dur="1" fill="hold">
                                          <p:stCondLst>
                                            <p:cond delay="999"/>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xit" presetSubtype="10" fill="hold" grpId="1" nodeType="afterEffect">
                                  <p:stCondLst>
                                    <p:cond delay="0"/>
                                  </p:stCondLst>
                                  <p:childTnLst>
                                    <p:anim calcmode="lin" valueType="num">
                                      <p:cBhvr>
                                        <p:cTn id="26" dur="1000"/>
                                        <p:tgtEl>
                                          <p:spTgt spid="9"/>
                                        </p:tgtEl>
                                        <p:attrNameLst>
                                          <p:attrName>ppt_w</p:attrName>
                                        </p:attrNameLst>
                                      </p:cBhvr>
                                      <p:tavLst>
                                        <p:tav tm="0">
                                          <p:val>
                                            <p:strVal val="ppt_w"/>
                                          </p:val>
                                        </p:tav>
                                        <p:tav tm="100000">
                                          <p:val>
                                            <p:fltVal val="0"/>
                                          </p:val>
                                        </p:tav>
                                      </p:tavLst>
                                    </p:anim>
                                    <p:anim calcmode="lin" valueType="num">
                                      <p:cBhvr>
                                        <p:cTn id="27" dur="1000"/>
                                        <p:tgtEl>
                                          <p:spTgt spid="9"/>
                                        </p:tgtEl>
                                        <p:attrNameLst>
                                          <p:attrName>ppt_h</p:attrName>
                                        </p:attrNameLst>
                                      </p:cBhvr>
                                      <p:tavLst>
                                        <p:tav tm="0">
                                          <p:val>
                                            <p:strVal val="ppt_h"/>
                                          </p:val>
                                        </p:tav>
                                        <p:tav tm="100000">
                                          <p:val>
                                            <p:strVal val="ppt_h"/>
                                          </p:val>
                                        </p:tav>
                                      </p:tavLst>
                                    </p:anim>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5000"/>
                            </p:stCondLst>
                            <p:childTnLst>
                              <p:par>
                                <p:cTn id="30" presetID="17"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childTnLst>
                                </p:cTn>
                              </p:par>
                            </p:childTnLst>
                          </p:cTn>
                        </p:par>
                        <p:par>
                          <p:cTn id="39" fill="hold">
                            <p:stCondLst>
                              <p:cond delay="7000"/>
                            </p:stCondLst>
                            <p:childTnLst>
                              <p:par>
                                <p:cTn id="40" presetID="17" presetClass="exit" presetSubtype="10" fill="hold" grpId="1" nodeType="afterEffect">
                                  <p:stCondLst>
                                    <p:cond delay="0"/>
                                  </p:stCondLst>
                                  <p:childTnLst>
                                    <p:anim calcmode="lin" valueType="num">
                                      <p:cBhvr>
                                        <p:cTn id="41" dur="1000"/>
                                        <p:tgtEl>
                                          <p:spTgt spid="13"/>
                                        </p:tgtEl>
                                        <p:attrNameLst>
                                          <p:attrName>ppt_w</p:attrName>
                                        </p:attrNameLst>
                                      </p:cBhvr>
                                      <p:tavLst>
                                        <p:tav tm="0">
                                          <p:val>
                                            <p:strVal val="ppt_w"/>
                                          </p:val>
                                        </p:tav>
                                        <p:tav tm="100000">
                                          <p:val>
                                            <p:fltVal val="0"/>
                                          </p:val>
                                        </p:tav>
                                      </p:tavLst>
                                    </p:anim>
                                    <p:anim calcmode="lin" valueType="num">
                                      <p:cBhvr>
                                        <p:cTn id="42" dur="1000"/>
                                        <p:tgtEl>
                                          <p:spTgt spid="13"/>
                                        </p:tgtEl>
                                        <p:attrNameLst>
                                          <p:attrName>ppt_h</p:attrName>
                                        </p:attrNameLst>
                                      </p:cBhvr>
                                      <p:tavLst>
                                        <p:tav tm="0">
                                          <p:val>
                                            <p:strVal val="ppt_h"/>
                                          </p:val>
                                        </p:tav>
                                        <p:tav tm="100000">
                                          <p:val>
                                            <p:strVal val="ppt_h"/>
                                          </p:val>
                                        </p:tav>
                                      </p:tavLst>
                                    </p:anim>
                                    <p:set>
                                      <p:cBhvr>
                                        <p:cTn id="43" dur="1" fill="hold">
                                          <p:stCondLst>
                                            <p:cond delay="999"/>
                                          </p:stCondLst>
                                        </p:cTn>
                                        <p:tgtEl>
                                          <p:spTgt spid="13"/>
                                        </p:tgtEl>
                                        <p:attrNameLst>
                                          <p:attrName>style.visibility</p:attrName>
                                        </p:attrNameLst>
                                      </p:cBhvr>
                                      <p:to>
                                        <p:strVal val="hidden"/>
                                      </p:to>
                                    </p:set>
                                  </p:childTnLst>
                                </p:cTn>
                              </p:par>
                            </p:childTnLst>
                          </p:cTn>
                        </p:par>
                        <p:par>
                          <p:cTn id="44" fill="hold">
                            <p:stCondLst>
                              <p:cond delay="8000"/>
                            </p:stCondLst>
                            <p:childTnLst>
                              <p:par>
                                <p:cTn id="45" presetID="17" presetClass="entr" presetSubtype="1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childTnLst>
                                </p:cTn>
                              </p:par>
                            </p:childTnLst>
                          </p:cTn>
                        </p:par>
                        <p:par>
                          <p:cTn id="49" fill="hold">
                            <p:stCondLst>
                              <p:cond delay="9000"/>
                            </p:stCondLst>
                            <p:childTnLst>
                              <p:par>
                                <p:cTn id="50" presetID="17"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childTnLst>
                                </p:cTn>
                              </p:par>
                            </p:childTnLst>
                          </p:cTn>
                        </p:par>
                        <p:par>
                          <p:cTn id="54" fill="hold">
                            <p:stCondLst>
                              <p:cond delay="10000"/>
                            </p:stCondLst>
                            <p:childTnLst>
                              <p:par>
                                <p:cTn id="55" presetID="17" presetClass="exit" presetSubtype="10" fill="hold" grpId="1" nodeType="afterEffect">
                                  <p:stCondLst>
                                    <p:cond delay="0"/>
                                  </p:stCondLst>
                                  <p:childTnLst>
                                    <p:anim calcmode="lin" valueType="num">
                                      <p:cBhvr>
                                        <p:cTn id="56" dur="1000"/>
                                        <p:tgtEl>
                                          <p:spTgt spid="14"/>
                                        </p:tgtEl>
                                        <p:attrNameLst>
                                          <p:attrName>ppt_w</p:attrName>
                                        </p:attrNameLst>
                                      </p:cBhvr>
                                      <p:tavLst>
                                        <p:tav tm="0">
                                          <p:val>
                                            <p:strVal val="ppt_w"/>
                                          </p:val>
                                        </p:tav>
                                        <p:tav tm="100000">
                                          <p:val>
                                            <p:fltVal val="0"/>
                                          </p:val>
                                        </p:tav>
                                      </p:tavLst>
                                    </p:anim>
                                    <p:anim calcmode="lin" valueType="num">
                                      <p:cBhvr>
                                        <p:cTn id="57" dur="1000"/>
                                        <p:tgtEl>
                                          <p:spTgt spid="14"/>
                                        </p:tgtEl>
                                        <p:attrNameLst>
                                          <p:attrName>ppt_h</p:attrName>
                                        </p:attrNameLst>
                                      </p:cBhvr>
                                      <p:tavLst>
                                        <p:tav tm="0">
                                          <p:val>
                                            <p:strVal val="ppt_h"/>
                                          </p:val>
                                        </p:tav>
                                        <p:tav tm="100000">
                                          <p:val>
                                            <p:strVal val="ppt_h"/>
                                          </p:val>
                                        </p:tav>
                                      </p:tavLst>
                                    </p:anim>
                                    <p:set>
                                      <p:cBhvr>
                                        <p:cTn id="58" dur="1" fill="hold">
                                          <p:stCondLst>
                                            <p:cond delay="999"/>
                                          </p:stCondLst>
                                        </p:cTn>
                                        <p:tgtEl>
                                          <p:spTgt spid="14"/>
                                        </p:tgtEl>
                                        <p:attrNameLst>
                                          <p:attrName>style.visibility</p:attrName>
                                        </p:attrNameLst>
                                      </p:cBhvr>
                                      <p:to>
                                        <p:strVal val="hidden"/>
                                      </p:to>
                                    </p:set>
                                  </p:childTnLst>
                                </p:cTn>
                              </p:par>
                            </p:childTnLst>
                          </p:cTn>
                        </p:par>
                        <p:par>
                          <p:cTn id="59" fill="hold">
                            <p:stCondLst>
                              <p:cond delay="11000"/>
                            </p:stCondLst>
                            <p:childTnLst>
                              <p:par>
                                <p:cTn id="60" presetID="17" presetClass="entr" presetSubtype="1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7" grpId="0" animBg="1"/>
      <p:bldP spid="7" grpId="1" animBg="1"/>
      <p:bldP spid="8" grpId="0" animBg="1"/>
      <p:bldP spid="9" grpId="0" animBg="1"/>
      <p:bldP spid="9" grpId="1"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04700" y="519102"/>
            <a:ext cx="2587118" cy="923330"/>
          </a:xfrm>
          <a:prstGeom prst="rect">
            <a:avLst/>
          </a:prstGeom>
          <a:noFill/>
        </p:spPr>
        <p:txBody>
          <a:bodyPr wrap="none" lIns="91440" tIns="45720" rIns="91440" bIns="45720">
            <a:spAutoFit/>
          </a:bodyPr>
          <a:lstStyle/>
          <a:p>
            <a:pPr algn="ctr"/>
            <a:r>
              <a:rPr lang="ru-RU" sz="5400" b="1" cap="none" spc="0"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Задачи:</a:t>
            </a:r>
          </a:p>
        </p:txBody>
      </p:sp>
      <p:sp>
        <p:nvSpPr>
          <p:cNvPr id="15361" name="Rectangle 1"/>
          <p:cNvSpPr>
            <a:spLocks noChangeArrowheads="1"/>
          </p:cNvSpPr>
          <p:nvPr/>
        </p:nvSpPr>
        <p:spPr bwMode="auto">
          <a:xfrm>
            <a:off x="0" y="1816739"/>
            <a:ext cx="9144000" cy="4832092"/>
          </a:xfrm>
          <a:prstGeom prst="rect">
            <a:avLst/>
          </a:prstGeom>
          <a:solidFill>
            <a:schemeClr val="bg1">
              <a:lumMod val="95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Char char="•"/>
              <a:tabLst/>
            </a:pPr>
            <a:r>
              <a:rPr kumimoji="0" lang="ru-RU" sz="28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изучить основные приемы перевода технических и поэтических текстов на английский язык;</a:t>
            </a:r>
            <a:endParaRPr kumimoji="0" lang="ru-RU" sz="28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сравнить приемы перевода технических и поэтических текстов на английский язык;</a:t>
            </a:r>
            <a:endParaRPr kumimoji="0" lang="ru-RU" sz="28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выявить на практике лексико-грамматические изменения, возникающие при переводе технических и поэтических текстов;</a:t>
            </a:r>
            <a:endParaRPr kumimoji="0" lang="ru-RU" sz="28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подобрать ТТХ на английском языке для описания образцов военной техники для создания аудиогида;</a:t>
            </a:r>
            <a:endParaRPr kumimoji="0" lang="ru-RU" sz="28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самостоятельно перевести текст военно-патриотической песни «Катюша» на английский язык.</a:t>
            </a:r>
            <a:endParaRPr kumimoji="0" lang="ru-RU" sz="2800"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p:txBody>
      </p:sp>
      <p:pic>
        <p:nvPicPr>
          <p:cNvPr id="4" name="Picture 2" descr="C:\Users\admin\Downloads\Muzeynaya-ploshchadka-_1-35 (2).jpg"/>
          <p:cNvPicPr>
            <a:picLocks noChangeAspect="1" noChangeArrowheads="1"/>
          </p:cNvPicPr>
          <p:nvPr/>
        </p:nvPicPr>
        <p:blipFill>
          <a:blip r:embed="rId3" cstate="print">
            <a:extLst>
              <a:ext uri="{28A0092B-C50C-407E-A947-70E740481C1C}">
                <a14:useLocalDpi xmlns:a14="http://schemas.microsoft.com/office/drawing/2010/main" val="0"/>
              </a:ext>
            </a:extLst>
          </a:blip>
          <a:srcRect t="23404" r="33122" b="17168"/>
          <a:stretch>
            <a:fillRect/>
          </a:stretch>
        </p:blipFill>
        <p:spPr bwMode="auto">
          <a:xfrm>
            <a:off x="231534" y="176981"/>
            <a:ext cx="2718143" cy="1696474"/>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2" descr="https://www.ridus.ru/_ah/img/xryIWLSY_bb5Up1aiMGfq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31"/>
          <a:stretch/>
        </p:blipFill>
        <p:spPr bwMode="auto">
          <a:xfrm>
            <a:off x="6198662" y="206478"/>
            <a:ext cx="2650371" cy="1769806"/>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Номер слайда 6"/>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4</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3000" r="-23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861593" y="3522412"/>
            <a:ext cx="3180486" cy="830997"/>
          </a:xfrm>
          <a:prstGeom prst="rect">
            <a:avLst/>
          </a:prstGeom>
          <a:solidFill>
            <a:schemeClr val="accent2">
              <a:lumMod val="75000"/>
            </a:schemeClr>
          </a:solidFill>
        </p:spPr>
        <p:txBody>
          <a:bodyPr wrap="none" lIns="91440" tIns="45720" rIns="91440" bIns="45720">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Перевод технического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текста</a:t>
            </a:r>
          </a:p>
        </p:txBody>
      </p:sp>
      <p:sp>
        <p:nvSpPr>
          <p:cNvPr id="6" name="Стрелка вниз 5"/>
          <p:cNvSpPr/>
          <p:nvPr/>
        </p:nvSpPr>
        <p:spPr>
          <a:xfrm rot="1739886">
            <a:off x="2964872" y="2576945"/>
            <a:ext cx="484632" cy="97840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19339577">
            <a:off x="5389418" y="2535380"/>
            <a:ext cx="484632" cy="97840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10055" y="4585855"/>
            <a:ext cx="3348353" cy="1077218"/>
          </a:xfrm>
          <a:prstGeom prst="rect">
            <a:avLst/>
          </a:prstGeom>
          <a:noFill/>
        </p:spPr>
        <p:txBody>
          <a:bodyPr wrap="none" rtlCol="0">
            <a:spAutoFit/>
          </a:bodyPr>
          <a:lstStyle/>
          <a:p>
            <a:pPr algn="ctr"/>
            <a:r>
              <a:rPr lang="ru-RU" sz="3200" dirty="0">
                <a:latin typeface="Times New Roman" pitchFamily="18" charset="0"/>
                <a:cs typeface="Times New Roman" pitchFamily="18" charset="0"/>
              </a:rPr>
              <a:t>Точность</a:t>
            </a:r>
          </a:p>
          <a:p>
            <a:pPr algn="ctr"/>
            <a:r>
              <a:rPr lang="ru-RU" sz="3200" strike="sngStrike" dirty="0">
                <a:latin typeface="Times New Roman" pitchFamily="18" charset="0"/>
                <a:cs typeface="Times New Roman" pitchFamily="18" charset="0"/>
              </a:rPr>
              <a:t>Эмоциональность</a:t>
            </a:r>
          </a:p>
        </p:txBody>
      </p:sp>
      <p:sp>
        <p:nvSpPr>
          <p:cNvPr id="9" name="Прямоугольник 8"/>
          <p:cNvSpPr/>
          <p:nvPr/>
        </p:nvSpPr>
        <p:spPr>
          <a:xfrm>
            <a:off x="5070763" y="3526880"/>
            <a:ext cx="3263121" cy="830997"/>
          </a:xfrm>
          <a:prstGeom prst="rect">
            <a:avLst/>
          </a:prstGeom>
          <a:solidFill>
            <a:schemeClr val="accent2">
              <a:lumMod val="75000"/>
            </a:schemeClr>
          </a:solidFill>
        </p:spPr>
        <p:txBody>
          <a:bodyPr wrap="square" lIns="91440" tIns="45720" rIns="91440" bIns="45720">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Перевод музыкально-</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поэтического текста</a:t>
            </a:r>
          </a:p>
        </p:txBody>
      </p:sp>
      <p:pic>
        <p:nvPicPr>
          <p:cNvPr id="1026" name="Picture 2" descr="http://p.calameoassets.com/160126061835-537c26ce7c5211fcde34bb98c7a07dda/p1.jpg"/>
          <p:cNvPicPr>
            <a:picLocks noChangeAspect="1" noChangeArrowheads="1"/>
          </p:cNvPicPr>
          <p:nvPr/>
        </p:nvPicPr>
        <p:blipFill>
          <a:blip r:embed="rId3" cstate="print"/>
          <a:srcRect l="34711" t="49063" r="40446" b="16690"/>
          <a:stretch>
            <a:fillRect/>
          </a:stretch>
        </p:blipFill>
        <p:spPr bwMode="auto">
          <a:xfrm>
            <a:off x="560439" y="581891"/>
            <a:ext cx="1780980" cy="1690255"/>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4601497" y="4334510"/>
            <a:ext cx="3924601" cy="1446550"/>
          </a:xfrm>
          <a:prstGeom prst="rect">
            <a:avLst/>
          </a:prstGeom>
          <a:noFill/>
        </p:spPr>
        <p:txBody>
          <a:bodyPr wrap="none" rtlCol="0">
            <a:spAutoFit/>
          </a:bodyPr>
          <a:lstStyle/>
          <a:p>
            <a:pPr algn="ctr"/>
            <a:r>
              <a:rPr lang="ru-RU" sz="2800" dirty="0">
                <a:latin typeface="Times New Roman" pitchFamily="18" charset="0"/>
                <a:cs typeface="Times New Roman" pitchFamily="18" charset="0"/>
              </a:rPr>
              <a:t>Изобразительно-</a:t>
            </a:r>
          </a:p>
          <a:p>
            <a:pPr algn="ctr"/>
            <a:r>
              <a:rPr lang="ru-RU" sz="2800" dirty="0">
                <a:latin typeface="Times New Roman" pitchFamily="18" charset="0"/>
                <a:cs typeface="Times New Roman" pitchFamily="18" charset="0"/>
              </a:rPr>
              <a:t>выразительные средства</a:t>
            </a:r>
          </a:p>
          <a:p>
            <a:pPr algn="ctr"/>
            <a:r>
              <a:rPr lang="ru-RU" sz="3200" dirty="0">
                <a:latin typeface="Times New Roman" pitchFamily="18" charset="0"/>
                <a:cs typeface="Times New Roman" pitchFamily="18" charset="0"/>
              </a:rPr>
              <a:t>Эмоциональность</a:t>
            </a:r>
          </a:p>
        </p:txBody>
      </p:sp>
      <p:pic>
        <p:nvPicPr>
          <p:cNvPr id="1028" name="Picture 4" descr="http://www.wiki.vladimir.i-edu.ru/images/thumb/5/5a/%D0%A1%D0%BE%D0%B2%D1%80%D0%B5%D0%BC%D0%B5%D0%BD_%D0%BA%D0%BD%D0%B8%D0%B3%D0%B8.jpg/800px-%D0%A1%D0%BE%D0%B2%D1%80%D0%B5%D0%BC%D0%B5%D0%BD_%D0%BA%D0%BD%D0%B8%D0%B3%D0%B8.jpg"/>
          <p:cNvPicPr>
            <a:picLocks noChangeAspect="1" noChangeArrowheads="1"/>
          </p:cNvPicPr>
          <p:nvPr/>
        </p:nvPicPr>
        <p:blipFill>
          <a:blip r:embed="rId4" cstate="print"/>
          <a:srcRect l="14439" t="2986" r="13924"/>
          <a:stretch>
            <a:fillRect/>
          </a:stretch>
        </p:blipFill>
        <p:spPr bwMode="auto">
          <a:xfrm>
            <a:off x="2617617" y="608073"/>
            <a:ext cx="1939635" cy="1648430"/>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Прямоугольник 12"/>
          <p:cNvSpPr/>
          <p:nvPr/>
        </p:nvSpPr>
        <p:spPr>
          <a:xfrm>
            <a:off x="4572000" y="400313"/>
            <a:ext cx="4572000" cy="2031325"/>
          </a:xfrm>
          <a:prstGeom prst="rect">
            <a:avLst/>
          </a:prstGeom>
          <a:noFill/>
        </p:spPr>
        <p:txBody>
          <a:bodyPr>
            <a:spAutoFit/>
          </a:bodyPr>
          <a:lstStyle/>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Баранова С. Ю. </a:t>
            </a:r>
          </a:p>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«Музыкальный текст: язык, знак, сигнал, символ»</a:t>
            </a:r>
          </a:p>
          <a:p>
            <a:pPr algn="ctr"/>
            <a:r>
              <a:rPr lang="ru-RU" b="1" dirty="0" err="1">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КазаковаТ</a:t>
            </a: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 А.</a:t>
            </a:r>
          </a:p>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 «Практические основы перевода»</a:t>
            </a:r>
          </a:p>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Комиссаров В.Н. </a:t>
            </a:r>
          </a:p>
          <a:p>
            <a:pPr algn="ct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«Современное </a:t>
            </a:r>
            <a:r>
              <a:rPr lang="ru-RU" b="1" dirty="0" err="1">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переводоведение</a:t>
            </a:r>
            <a:r>
              <a:rPr lang="ru-RU" b="1" dirty="0">
                <a:solidFill>
                  <a:schemeClr val="tx2">
                    <a:lumMod val="50000"/>
                  </a:schemeClr>
                </a:solidFill>
                <a:latin typeface="Times New Roman" panose="02020603050405020304" pitchFamily="18" charset="0"/>
                <a:ea typeface="Arial Unicode MS" pitchFamily="34" charset="-128"/>
                <a:cs typeface="Times New Roman" panose="02020603050405020304" pitchFamily="18" charset="0"/>
              </a:rPr>
              <a:t>»</a:t>
            </a:r>
          </a:p>
        </p:txBody>
      </p:sp>
      <p:sp>
        <p:nvSpPr>
          <p:cNvPr id="14" name="Номер слайда 13"/>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5</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13780207"/>
              </p:ext>
            </p:extLst>
          </p:nvPr>
        </p:nvGraphicFramePr>
        <p:xfrm>
          <a:off x="309717" y="267374"/>
          <a:ext cx="8613057" cy="6331040"/>
        </p:xfrm>
        <a:graphic>
          <a:graphicData uri="http://schemas.openxmlformats.org/drawingml/2006/table">
            <a:tbl>
              <a:tblPr/>
              <a:tblGrid>
                <a:gridCol w="2871019">
                  <a:extLst>
                    <a:ext uri="{9D8B030D-6E8A-4147-A177-3AD203B41FA5}">
                      <a16:colId xmlns:a16="http://schemas.microsoft.com/office/drawing/2014/main" val="20000"/>
                    </a:ext>
                  </a:extLst>
                </a:gridCol>
                <a:gridCol w="2871019">
                  <a:extLst>
                    <a:ext uri="{9D8B030D-6E8A-4147-A177-3AD203B41FA5}">
                      <a16:colId xmlns:a16="http://schemas.microsoft.com/office/drawing/2014/main" val="20001"/>
                    </a:ext>
                  </a:extLst>
                </a:gridCol>
                <a:gridCol w="2871019">
                  <a:extLst>
                    <a:ext uri="{9D8B030D-6E8A-4147-A177-3AD203B41FA5}">
                      <a16:colId xmlns:a16="http://schemas.microsoft.com/office/drawing/2014/main" val="20002"/>
                    </a:ext>
                  </a:extLst>
                </a:gridCol>
              </a:tblGrid>
              <a:tr h="1324143">
                <a:tc>
                  <a:txBody>
                    <a:bodyPr/>
                    <a:lstStyle/>
                    <a:p>
                      <a:pPr marL="457200" algn="r">
                        <a:lnSpc>
                          <a:spcPct val="150000"/>
                        </a:lnSpc>
                        <a:spcAft>
                          <a:spcPts val="0"/>
                        </a:spcAft>
                      </a:pPr>
                      <a:r>
                        <a:rPr lang="ru-RU" sz="1800" b="1" dirty="0">
                          <a:solidFill>
                            <a:schemeClr val="bg1"/>
                          </a:solidFill>
                          <a:latin typeface="Times New Roman" pitchFamily="18" charset="0"/>
                          <a:ea typeface="Times New Roman"/>
                          <a:cs typeface="Times New Roman" pitchFamily="18" charset="0"/>
                        </a:rPr>
                        <a:t>Тип текста перевода</a:t>
                      </a:r>
                      <a:endParaRPr lang="ru-RU" sz="1800" b="0" dirty="0">
                        <a:solidFill>
                          <a:schemeClr val="bg1"/>
                        </a:solidFill>
                        <a:latin typeface="Times New Roman" pitchFamily="18" charset="0"/>
                        <a:ea typeface="Times New Roman"/>
                        <a:cs typeface="Times New Roman" pitchFamily="18" charset="0"/>
                      </a:endParaRPr>
                    </a:p>
                    <a:p>
                      <a:pPr marL="457200" algn="r">
                        <a:lnSpc>
                          <a:spcPct val="150000"/>
                        </a:lnSpc>
                        <a:spcAft>
                          <a:spcPts val="0"/>
                        </a:spcAft>
                      </a:pPr>
                      <a:endParaRPr lang="ru-RU" sz="1800" b="0" dirty="0">
                        <a:latin typeface="Times New Roman" pitchFamily="18" charset="0"/>
                        <a:ea typeface="Times New Roman"/>
                        <a:cs typeface="Times New Roman" pitchFamily="18" charset="0"/>
                      </a:endParaRPr>
                    </a:p>
                    <a:p>
                      <a:pPr marL="457200" algn="l">
                        <a:lnSpc>
                          <a:spcPct val="150000"/>
                        </a:lnSpc>
                        <a:spcAft>
                          <a:spcPts val="0"/>
                        </a:spcAft>
                      </a:pPr>
                      <a:r>
                        <a:rPr lang="ru-RU" sz="1800" b="1" dirty="0">
                          <a:solidFill>
                            <a:schemeClr val="bg1"/>
                          </a:solidFill>
                          <a:latin typeface="Times New Roman" pitchFamily="18" charset="0"/>
                          <a:ea typeface="Times New Roman"/>
                          <a:cs typeface="Times New Roman" pitchFamily="18" charset="0"/>
                        </a:rPr>
                        <a:t>Характеристики</a:t>
                      </a:r>
                      <a:endParaRPr lang="ru-RU" sz="1800" dirty="0">
                        <a:solidFill>
                          <a:schemeClr val="bg1"/>
                        </a:solidFill>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457200" algn="ctr">
                        <a:lnSpc>
                          <a:spcPct val="150000"/>
                        </a:lnSpc>
                        <a:spcAft>
                          <a:spcPts val="0"/>
                        </a:spcAft>
                      </a:pPr>
                      <a:r>
                        <a:rPr lang="ru-RU" sz="1800" b="1" dirty="0">
                          <a:solidFill>
                            <a:schemeClr val="bg1"/>
                          </a:solidFill>
                          <a:latin typeface="Times New Roman" pitchFamily="18" charset="0"/>
                          <a:ea typeface="Arial Unicode MS" pitchFamily="34" charset="-128"/>
                          <a:cs typeface="Times New Roman" pitchFamily="18" charset="0"/>
                        </a:rPr>
                        <a:t>Перевод технического текста на английский язык</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457200" algn="ctr">
                        <a:lnSpc>
                          <a:spcPct val="150000"/>
                        </a:lnSpc>
                        <a:spcAft>
                          <a:spcPts val="0"/>
                        </a:spcAft>
                      </a:pPr>
                      <a:r>
                        <a:rPr lang="ru-RU" sz="1800" b="1" dirty="0">
                          <a:solidFill>
                            <a:schemeClr val="bg1"/>
                          </a:solidFill>
                          <a:latin typeface="Times New Roman" pitchFamily="18" charset="0"/>
                          <a:ea typeface="Arial Unicode MS" pitchFamily="34" charset="-128"/>
                          <a:cs typeface="Times New Roman" pitchFamily="18" charset="0"/>
                        </a:rPr>
                        <a:t>Перевод музыкально-поэтического текста на английский язык</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09501">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Точность</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409501">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Однозначность</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547702">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Эмоциональная окраска</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47702">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Безличные выражения</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409501">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Интонация</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9501">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Ритм</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228504">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Наличие изобразительно-выразительных средств</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819003">
                <a:tc>
                  <a:txBody>
                    <a:bodyPr/>
                    <a:lstStyle/>
                    <a:p>
                      <a:pPr marL="457200" algn="ctr">
                        <a:lnSpc>
                          <a:spcPct val="150000"/>
                        </a:lnSpc>
                        <a:spcAft>
                          <a:spcPts val="0"/>
                        </a:spcAft>
                      </a:pPr>
                      <a:r>
                        <a:rPr lang="ru-RU" sz="1800" dirty="0">
                          <a:solidFill>
                            <a:schemeClr val="bg1"/>
                          </a:solidFill>
                          <a:latin typeface="Times New Roman" pitchFamily="18" charset="0"/>
                          <a:ea typeface="Times New Roman"/>
                          <a:cs typeface="Times New Roman" pitchFamily="18" charset="0"/>
                        </a:rPr>
                        <a:t>Нормирование языковых средств</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457200" algn="ctr">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just">
                        <a:lnSpc>
                          <a:spcPct val="150000"/>
                        </a:lnSpc>
                        <a:spcAft>
                          <a:spcPts val="0"/>
                        </a:spcAft>
                      </a:pPr>
                      <a:endParaRPr lang="ru-RU" sz="1800" dirty="0">
                        <a:latin typeface="Times New Roman" pitchFamily="18" charset="0"/>
                        <a:ea typeface="Times New Roman"/>
                        <a:cs typeface="Times New Roman" pitchFamily="18" charset="0"/>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bl>
          </a:graphicData>
        </a:graphic>
      </p:graphicFrame>
      <p:sp>
        <p:nvSpPr>
          <p:cNvPr id="21513" name="AutoShape 9"/>
          <p:cNvSpPr>
            <a:spLocks noChangeShapeType="1"/>
          </p:cNvSpPr>
          <p:nvPr/>
        </p:nvSpPr>
        <p:spPr bwMode="auto">
          <a:xfrm flipH="1" flipV="1">
            <a:off x="319569" y="335025"/>
            <a:ext cx="2777592" cy="118405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3" name="Рисунок 12" descr="http://www.galcomm.com/wp-content/uploads/2015/06/tick-512.png"/>
          <p:cNvPicPr/>
          <p:nvPr/>
        </p:nvPicPr>
        <p:blipFill>
          <a:blip r:embed="rId3" cstate="print"/>
          <a:srcRect/>
          <a:stretch>
            <a:fillRect/>
          </a:stretch>
        </p:blipFill>
        <p:spPr bwMode="auto">
          <a:xfrm>
            <a:off x="7223660" y="4956791"/>
            <a:ext cx="299927" cy="299927"/>
          </a:xfrm>
          <a:prstGeom prst="rect">
            <a:avLst/>
          </a:prstGeom>
          <a:noFill/>
          <a:ln w="9525">
            <a:noFill/>
            <a:miter lim="800000"/>
            <a:headEnd/>
            <a:tailEnd/>
          </a:ln>
        </p:spPr>
      </p:pic>
      <p:pic>
        <p:nvPicPr>
          <p:cNvPr id="14" name="Рисунок 13" descr="http://www.galcomm.com/wp-content/uploads/2015/06/tick-512.png"/>
          <p:cNvPicPr/>
          <p:nvPr/>
        </p:nvPicPr>
        <p:blipFill>
          <a:blip r:embed="rId3" cstate="print"/>
          <a:srcRect/>
          <a:stretch>
            <a:fillRect/>
          </a:stretch>
        </p:blipFill>
        <p:spPr bwMode="auto">
          <a:xfrm>
            <a:off x="7246373" y="4192613"/>
            <a:ext cx="299927" cy="299927"/>
          </a:xfrm>
          <a:prstGeom prst="rect">
            <a:avLst/>
          </a:prstGeom>
          <a:noFill/>
          <a:ln w="9525">
            <a:noFill/>
            <a:miter lim="800000"/>
            <a:headEnd/>
            <a:tailEnd/>
          </a:ln>
        </p:spPr>
      </p:pic>
      <p:pic>
        <p:nvPicPr>
          <p:cNvPr id="15" name="Рисунок 14" descr="http://www.galcomm.com/wp-content/uploads/2015/06/tick-512.png"/>
          <p:cNvPicPr/>
          <p:nvPr/>
        </p:nvPicPr>
        <p:blipFill>
          <a:blip r:embed="rId3" cstate="print"/>
          <a:srcRect/>
          <a:stretch>
            <a:fillRect/>
          </a:stretch>
        </p:blipFill>
        <p:spPr bwMode="auto">
          <a:xfrm>
            <a:off x="7290619" y="3772773"/>
            <a:ext cx="299927" cy="299927"/>
          </a:xfrm>
          <a:prstGeom prst="rect">
            <a:avLst/>
          </a:prstGeom>
          <a:noFill/>
          <a:ln w="9525">
            <a:noFill/>
            <a:miter lim="800000"/>
            <a:headEnd/>
            <a:tailEnd/>
          </a:ln>
        </p:spPr>
      </p:pic>
      <p:pic>
        <p:nvPicPr>
          <p:cNvPr id="16" name="Рисунок 15" descr="http://www.galcomm.com/wp-content/uploads/2015/06/tick-512.png"/>
          <p:cNvPicPr/>
          <p:nvPr/>
        </p:nvPicPr>
        <p:blipFill>
          <a:blip r:embed="rId3" cstate="print"/>
          <a:srcRect/>
          <a:stretch>
            <a:fillRect/>
          </a:stretch>
        </p:blipFill>
        <p:spPr bwMode="auto">
          <a:xfrm>
            <a:off x="4478593" y="3362653"/>
            <a:ext cx="299927" cy="299927"/>
          </a:xfrm>
          <a:prstGeom prst="rect">
            <a:avLst/>
          </a:prstGeom>
          <a:noFill/>
          <a:ln w="9525">
            <a:noFill/>
            <a:miter lim="800000"/>
            <a:headEnd/>
            <a:tailEnd/>
          </a:ln>
        </p:spPr>
      </p:pic>
      <p:pic>
        <p:nvPicPr>
          <p:cNvPr id="17" name="Рисунок 16" descr="http://www.galcomm.com/wp-content/uploads/2015/06/tick-512.png"/>
          <p:cNvPicPr/>
          <p:nvPr/>
        </p:nvPicPr>
        <p:blipFill>
          <a:blip r:embed="rId3" cstate="print"/>
          <a:srcRect/>
          <a:stretch>
            <a:fillRect/>
          </a:stretch>
        </p:blipFill>
        <p:spPr bwMode="auto">
          <a:xfrm>
            <a:off x="7277738" y="2606319"/>
            <a:ext cx="299927" cy="299927"/>
          </a:xfrm>
          <a:prstGeom prst="rect">
            <a:avLst/>
          </a:prstGeom>
          <a:noFill/>
          <a:ln w="9525">
            <a:noFill/>
            <a:miter lim="800000"/>
            <a:headEnd/>
            <a:tailEnd/>
          </a:ln>
        </p:spPr>
      </p:pic>
      <p:pic>
        <p:nvPicPr>
          <p:cNvPr id="18" name="Рисунок 17" descr="http://www.galcomm.com/wp-content/uploads/2015/06/tick-512.png"/>
          <p:cNvPicPr/>
          <p:nvPr/>
        </p:nvPicPr>
        <p:blipFill>
          <a:blip r:embed="rId3" cstate="print"/>
          <a:srcRect/>
          <a:stretch>
            <a:fillRect/>
          </a:stretch>
        </p:blipFill>
        <p:spPr bwMode="auto">
          <a:xfrm>
            <a:off x="4553301" y="2051012"/>
            <a:ext cx="299927" cy="299927"/>
          </a:xfrm>
          <a:prstGeom prst="rect">
            <a:avLst/>
          </a:prstGeom>
          <a:noFill/>
          <a:ln w="9525">
            <a:noFill/>
            <a:miter lim="800000"/>
            <a:headEnd/>
            <a:tailEnd/>
          </a:ln>
        </p:spPr>
      </p:pic>
      <p:pic>
        <p:nvPicPr>
          <p:cNvPr id="19" name="Рисунок 18" descr="http://www.galcomm.com/wp-content/uploads/2015/06/tick-512.png"/>
          <p:cNvPicPr/>
          <p:nvPr/>
        </p:nvPicPr>
        <p:blipFill>
          <a:blip r:embed="rId3" cstate="print"/>
          <a:srcRect/>
          <a:stretch>
            <a:fillRect/>
          </a:stretch>
        </p:blipFill>
        <p:spPr bwMode="auto">
          <a:xfrm>
            <a:off x="4552335" y="1666588"/>
            <a:ext cx="299927" cy="299927"/>
          </a:xfrm>
          <a:prstGeom prst="rect">
            <a:avLst/>
          </a:prstGeom>
          <a:noFill/>
          <a:ln w="9525">
            <a:noFill/>
            <a:miter lim="800000"/>
            <a:headEnd/>
            <a:tailEnd/>
          </a:ln>
        </p:spPr>
      </p:pic>
      <p:pic>
        <p:nvPicPr>
          <p:cNvPr id="20" name="Рисунок 19" descr="http://www.galcomm.com/wp-content/uploads/2015/06/tick-512.png"/>
          <p:cNvPicPr/>
          <p:nvPr/>
        </p:nvPicPr>
        <p:blipFill>
          <a:blip r:embed="rId3" cstate="print"/>
          <a:srcRect/>
          <a:stretch>
            <a:fillRect/>
          </a:stretch>
        </p:blipFill>
        <p:spPr bwMode="auto">
          <a:xfrm>
            <a:off x="4527752" y="6044135"/>
            <a:ext cx="299927" cy="299927"/>
          </a:xfrm>
          <a:prstGeom prst="rect">
            <a:avLst/>
          </a:prstGeom>
          <a:noFill/>
          <a:ln w="9525">
            <a:noFill/>
            <a:miter lim="800000"/>
            <a:headEnd/>
            <a:tailEnd/>
          </a:ln>
        </p:spPr>
      </p:pic>
      <p:sp>
        <p:nvSpPr>
          <p:cNvPr id="21" name="Номер слайда 20"/>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6</a:t>
            </a:fld>
            <a:endParaRPr kumimoji="0" 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2316" y="441785"/>
            <a:ext cx="874810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Ана</a:t>
            </a:r>
            <a:r>
              <a:rPr lang="ru-RU" sz="3600" b="1" spc="50"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л</a:t>
            </a:r>
            <a:r>
              <a:rPr lang="ru-RU" sz="3600" b="1" cap="none" spc="50"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из ТТХ образцов военной техники:</a:t>
            </a:r>
          </a:p>
        </p:txBody>
      </p:sp>
      <p:sp>
        <p:nvSpPr>
          <p:cNvPr id="28673" name="Rectangle 1"/>
          <p:cNvSpPr>
            <a:spLocks noChangeArrowheads="1"/>
          </p:cNvSpPr>
          <p:nvPr/>
        </p:nvSpPr>
        <p:spPr bwMode="auto">
          <a:xfrm>
            <a:off x="595747" y="1529962"/>
            <a:ext cx="7855526" cy="4031873"/>
          </a:xfrm>
          <a:prstGeom prst="rect">
            <a:avLst/>
          </a:prstGeom>
          <a:solidFill>
            <a:schemeClr val="bg1">
              <a:lumMod val="75000"/>
              <a:alpha val="5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lang="ru-RU" sz="3200" b="1" dirty="0">
                <a:solidFill>
                  <a:schemeClr val="bg1"/>
                </a:solidFill>
                <a:latin typeface="Times New Roman" pitchFamily="18" charset="0"/>
                <a:ea typeface="Times New Roman" pitchFamily="18" charset="0"/>
                <a:cs typeface="Times New Roman" pitchFamily="18" charset="0"/>
              </a:rPr>
              <a:t>О</a:t>
            </a:r>
            <a:r>
              <a:rPr kumimoji="0" lang="ru-RU"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бщие лексические единицы для описания и перевода: </a:t>
            </a:r>
          </a:p>
          <a:p>
            <a:pPr marL="0" marR="0" lvl="0" indent="53975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военных автомобилей: скорость, объем двигателя, коробка передач, тормоза;</a:t>
            </a:r>
          </a:p>
          <a:p>
            <a:pPr marL="0" marR="0" lvl="0" indent="53975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вертолетов: дальность полета, диаметр винта, взлетная масса; </a:t>
            </a:r>
          </a:p>
          <a:p>
            <a:pPr marL="0" marR="0" lvl="0" indent="53975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боевых реактивных установок: калибр снаряда, залп, ракетное вооружение.</a:t>
            </a:r>
            <a:endParaRPr kumimoji="0" lang="ru-RU" sz="3200" b="0" i="0" u="none" strike="noStrike" cap="none" normalizeH="0" baseline="0" dirty="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7</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2000" fill="hold"/>
                                        <p:tgtEl>
                                          <p:spTgt spid="28673"/>
                                        </p:tgtEl>
                                        <p:attrNameLst>
                                          <p:attrName>ppt_w</p:attrName>
                                        </p:attrNameLst>
                                      </p:cBhvr>
                                      <p:tavLst>
                                        <p:tav tm="0">
                                          <p:val>
                                            <p:fltVal val="0"/>
                                          </p:val>
                                        </p:tav>
                                        <p:tav tm="100000">
                                          <p:val>
                                            <p:strVal val="#ppt_w"/>
                                          </p:val>
                                        </p:tav>
                                      </p:tavLst>
                                    </p:anim>
                                    <p:anim calcmode="lin" valueType="num">
                                      <p:cBhvr>
                                        <p:cTn id="8" dur="2000" fill="hold"/>
                                        <p:tgtEl>
                                          <p:spTgt spid="28673"/>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6" presetClass="emph" presetSubtype="0" fill="hold" grpId="1" nodeType="afterEffect">
                                  <p:stCondLst>
                                    <p:cond delay="0"/>
                                  </p:stCondLst>
                                  <p:childTnLst>
                                    <p:animScale>
                                      <p:cBhvr>
                                        <p:cTn id="11" dur="2000" fill="hold"/>
                                        <p:tgtEl>
                                          <p:spTgt spid="2867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14275" y="459663"/>
            <a:ext cx="753397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Анализ текста песни «Катюша»:</a:t>
            </a:r>
          </a:p>
          <a:p>
            <a:pPr algn="ct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9698" name="Rectangle 2"/>
          <p:cNvSpPr>
            <a:spLocks noChangeArrowheads="1"/>
          </p:cNvSpPr>
          <p:nvPr/>
        </p:nvSpPr>
        <p:spPr bwMode="auto">
          <a:xfrm>
            <a:off x="448096" y="1497524"/>
            <a:ext cx="8129847" cy="4524315"/>
          </a:xfrm>
          <a:prstGeom prst="rect">
            <a:avLst/>
          </a:prstGeom>
          <a:solidFill>
            <a:schemeClr val="bg1">
              <a:lumMod val="65000"/>
              <a:alpha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Изобразительно-выразительные средства:</a:t>
            </a:r>
            <a:endParaRPr kumimoji="0" lang="ru-RU"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эпитеты: </a:t>
            </a:r>
            <a:r>
              <a:rPr kumimoji="0" lang="ru-RU" sz="32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«крутой берег», «ясное солнце», «простая девушка»; </a:t>
            </a:r>
            <a:r>
              <a:rPr lang="en-US" sz="1100" i="1" dirty="0">
                <a:latin typeface="Times New Roman" pitchFamily="18" charset="0"/>
                <a:ea typeface="Times New Roman" pitchFamily="18" charset="0"/>
                <a:cs typeface="Times New Roman" pitchFamily="18" charset="0"/>
              </a:rPr>
              <a:t> </a:t>
            </a:r>
            <a:endParaRPr kumimoji="0" lang="ru-RU" sz="32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олицетворение </a:t>
            </a:r>
            <a:r>
              <a:rPr kumimoji="0" lang="ru-RU" sz="32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«Ой, ты песня, песенка девичья, ты лети...»;</a:t>
            </a:r>
          </a:p>
          <a:p>
            <a:pPr marL="0" marR="0" lvl="0" indent="539750" algn="just" defTabSz="914400" rtl="0" eaLnBrk="1" fontAlgn="base" latinLnBrk="0" hangingPunct="1">
              <a:spcBef>
                <a:spcPct val="0"/>
              </a:spcBef>
              <a:spcAft>
                <a:spcPct val="0"/>
              </a:spcAft>
              <a:buClrTx/>
              <a:buSzTx/>
              <a:buFont typeface="Arial" pitchFamily="34" charset="0"/>
              <a:buChar char="•"/>
              <a:tabLst/>
            </a:pPr>
            <a:r>
              <a:rPr kumimoji="0" lang="ru-RU" sz="32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метафора </a:t>
            </a:r>
            <a:r>
              <a:rPr kumimoji="0" lang="ru-RU" sz="320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 степного сизого орла»; </a:t>
            </a:r>
          </a:p>
          <a:p>
            <a:pPr marL="0" marR="0" lvl="0" indent="539750" algn="just" defTabSz="914400" rtl="0" eaLnBrk="1" fontAlgn="base" latinLnBrk="0" hangingPunct="1">
              <a:spcBef>
                <a:spcPct val="0"/>
              </a:spcBef>
              <a:spcAft>
                <a:spcPct val="0"/>
              </a:spcAft>
              <a:buClrTx/>
              <a:buSzTx/>
              <a:buFont typeface="Arial" pitchFamily="34" charset="0"/>
              <a:buChar char="•"/>
              <a:tabLst/>
            </a:pPr>
            <a:r>
              <a:rPr kumimoji="0" lang="ru-RU"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анафора </a:t>
            </a:r>
            <a:r>
              <a:rPr kumimoji="0" lang="ru-RU" sz="32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«пусть он вспомнит…,пусть услышит…, пусть бережет…»</a:t>
            </a:r>
            <a:r>
              <a:rPr lang="ru-RU" sz="3200" i="1" dirty="0">
                <a:latin typeface="Times New Roman" pitchFamily="18" charset="0"/>
                <a:ea typeface="Times New Roman" pitchFamily="18" charset="0"/>
                <a:cs typeface="Times New Roman" pitchFamily="18" charset="0"/>
              </a:rPr>
              <a:t>.</a:t>
            </a:r>
            <a:endParaRPr kumimoji="0" lang="ru-RU" sz="3200" b="0" i="1"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8</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2000" fill="hold"/>
                                        <p:tgtEl>
                                          <p:spTgt spid="29698"/>
                                        </p:tgtEl>
                                        <p:attrNameLst>
                                          <p:attrName>ppt_w</p:attrName>
                                        </p:attrNameLst>
                                      </p:cBhvr>
                                      <p:tavLst>
                                        <p:tav tm="0">
                                          <p:val>
                                            <p:fltVal val="0"/>
                                          </p:val>
                                        </p:tav>
                                        <p:tav tm="100000">
                                          <p:val>
                                            <p:strVal val="#ppt_w"/>
                                          </p:val>
                                        </p:tav>
                                      </p:tavLst>
                                    </p:anim>
                                    <p:anim calcmode="lin" valueType="num">
                                      <p:cBhvr>
                                        <p:cTn id="8" dur="2000" fill="hold"/>
                                        <p:tgtEl>
                                          <p:spTgt spid="2969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6" presetClass="emph" presetSubtype="0" fill="hold" grpId="1" nodeType="afterEffect">
                                  <p:stCondLst>
                                    <p:cond delay="0"/>
                                  </p:stCondLst>
                                  <p:childTnLst>
                                    <p:animScale>
                                      <p:cBhvr>
                                        <p:cTn id="11" dur="2000" fill="hold"/>
                                        <p:tgtEl>
                                          <p:spTgt spid="2969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3000" r="-2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37275" y="386368"/>
            <a:ext cx="7658187" cy="707886"/>
          </a:xfrm>
          <a:prstGeom prst="rect">
            <a:avLst/>
          </a:prstGeom>
          <a:noFill/>
        </p:spPr>
        <p:txBody>
          <a:bodyPr wrap="none" lIns="91440" tIns="45720" rIns="91440" bIns="45720">
            <a:spAutoFit/>
          </a:bodyPr>
          <a:lstStyle/>
          <a:p>
            <a:pPr algn="ctr"/>
            <a:r>
              <a:rPr lang="ru-RU" sz="4000" b="1" cap="none" spc="0"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Переводческие трансформации:</a:t>
            </a:r>
          </a:p>
        </p:txBody>
      </p:sp>
      <p:sp>
        <p:nvSpPr>
          <p:cNvPr id="3" name="Прямоугольник 2"/>
          <p:cNvSpPr/>
          <p:nvPr/>
        </p:nvSpPr>
        <p:spPr>
          <a:xfrm>
            <a:off x="2875467" y="1099103"/>
            <a:ext cx="330019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a:ln w="11430"/>
                <a:solidFill>
                  <a:schemeClr val="tx2">
                    <a:lumMod val="50000"/>
                  </a:schemeClr>
                </a:solidFill>
                <a:effectLst>
                  <a:outerShdw blurRad="50800" dist="39000" dir="5460000" algn="tl">
                    <a:srgbClr val="000000">
                      <a:alpha val="38000"/>
                    </a:srgbClr>
                  </a:outerShdw>
                </a:effectLst>
              </a:rPr>
              <a:t>Технического текста</a:t>
            </a:r>
          </a:p>
        </p:txBody>
      </p:sp>
      <p:sp>
        <p:nvSpPr>
          <p:cNvPr id="1025" name="Rectangle 1"/>
          <p:cNvSpPr>
            <a:spLocks noChangeArrowheads="1"/>
          </p:cNvSpPr>
          <p:nvPr/>
        </p:nvSpPr>
        <p:spPr bwMode="auto">
          <a:xfrm>
            <a:off x="3598608" y="1616067"/>
            <a:ext cx="4689987"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BM-13 “</a:t>
            </a:r>
            <a:r>
              <a:rPr kumimoji="0" lang="en-US" b="1" i="0" u="none" strike="noStrike" cap="none" normalizeH="0" baseline="0" dirty="0" err="1">
                <a:ln>
                  <a:noFill/>
                </a:ln>
                <a:solidFill>
                  <a:schemeClr val="tx2">
                    <a:lumMod val="50000"/>
                  </a:schemeClr>
                </a:solidFill>
                <a:effectLst/>
                <a:latin typeface="Times New Roman" pitchFamily="18" charset="0"/>
                <a:ea typeface="Times New Roman" pitchFamily="18" charset="0"/>
                <a:cs typeface="Times New Roman" pitchFamily="18" charset="0"/>
              </a:rPr>
              <a:t>Katiusha</a:t>
            </a:r>
            <a:r>
              <a:rPr kumimoji="0" lang="en-US" b="1" i="0" u="none" strike="noStrike" cap="none" normalizeH="0" baseline="0" dirty="0">
                <a:ln>
                  <a:noFill/>
                </a:ln>
                <a:solidFill>
                  <a:schemeClr val="tx2">
                    <a:lumMod val="50000"/>
                  </a:schemeClr>
                </a:solidFill>
                <a:effectLst/>
                <a:latin typeface="Times New Roman" pitchFamily="18" charset="0"/>
                <a:ea typeface="Times New Roman" pitchFamily="18" charset="0"/>
                <a:cs typeface="Times New Roman" pitchFamily="18" charset="0"/>
              </a:rPr>
              <a:t>”</a:t>
            </a:r>
            <a:endParaRPr kumimoji="0" lang="ru-RU" b="1" i="0" u="none" strike="noStrike" cap="none" normalizeH="0" baseline="0" dirty="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It is the first multiple rocket launcher that                </a:t>
            </a:r>
          </a:p>
          <a:p>
            <a:pPr algn="just"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 Voronezh and the Soviet Union started to produce it in 1941. The design of it was rather simple.</a:t>
            </a:r>
            <a:r>
              <a:rPr lang="en-US" b="1" dirty="0">
                <a:latin typeface="Times New Roman" pitchFamily="18" charset="0"/>
                <a:ea typeface="Times New Roman" pitchFamily="18" charset="0"/>
                <a:cs typeface="Times New Roman" pitchFamily="18" charset="0"/>
              </a:rPr>
              <a:t> </a:t>
            </a:r>
            <a:r>
              <a:rPr lang="en-US" dirty="0">
                <a:latin typeface="Times New Roman" pitchFamily="18" charset="0"/>
                <a:ea typeface="Times New Roman" pitchFamily="18" charset="0"/>
                <a:cs typeface="Times New Roman" pitchFamily="18" charset="0"/>
              </a:rPr>
              <a:t>It is consisted of racks of parallel rails on which rockets were mounted. </a:t>
            </a:r>
            <a:endPar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M-13 rocket of the BM-13 system was 80 cm long, 13, 2 cm 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 battery of four BM-13 launchers could fire in 7-10 second the territory over 400,000 square meters. The German soldiers were feared by it. were installed on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ZiS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-6 trucks. The invention of BM-13 was secret. They were marked with the letter “K” (for Voronezh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Komintern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plant). Because of this letter BM-13 got its nickname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Katiusha</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from Mikhail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Isakovsky’s</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popular war song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Katiusha</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386750" y="2040731"/>
            <a:ext cx="2721707" cy="461665"/>
          </a:xfrm>
          <a:prstGeom prst="rect">
            <a:avLst/>
          </a:prstGeom>
          <a:solidFill>
            <a:schemeClr val="accent2">
              <a:lumMod val="75000"/>
            </a:schemeClr>
          </a:solidFill>
        </p:spPr>
        <p:txBody>
          <a:bodyPr wrap="non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Пассивный залог</a:t>
            </a:r>
          </a:p>
        </p:txBody>
      </p:sp>
      <p:sp>
        <p:nvSpPr>
          <p:cNvPr id="8" name="TextBox 7"/>
          <p:cNvSpPr txBox="1"/>
          <p:nvPr/>
        </p:nvSpPr>
        <p:spPr>
          <a:xfrm>
            <a:off x="392047" y="3132704"/>
            <a:ext cx="3240054" cy="461665"/>
          </a:xfrm>
          <a:prstGeom prst="rect">
            <a:avLst/>
          </a:prstGeom>
          <a:solidFill>
            <a:schemeClr val="accent2">
              <a:lumMod val="75000"/>
            </a:schemeClr>
          </a:solidFill>
        </p:spPr>
        <p:txBody>
          <a:bodyPr wrap="non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Буквальный перевод</a:t>
            </a:r>
          </a:p>
        </p:txBody>
      </p:sp>
      <p:sp>
        <p:nvSpPr>
          <p:cNvPr id="9" name="TextBox 8"/>
          <p:cNvSpPr txBox="1"/>
          <p:nvPr/>
        </p:nvSpPr>
        <p:spPr>
          <a:xfrm>
            <a:off x="389223" y="4194584"/>
            <a:ext cx="2611099" cy="461665"/>
          </a:xfrm>
          <a:prstGeom prst="rect">
            <a:avLst/>
          </a:prstGeom>
          <a:solidFill>
            <a:schemeClr val="accent2">
              <a:lumMod val="75000"/>
            </a:schemeClr>
          </a:solidFill>
        </p:spPr>
        <p:txBody>
          <a:bodyPr wrap="none" rtlCol="0">
            <a:spAutoFit/>
          </a:bodyPr>
          <a:lstStyle/>
          <a:p>
            <a:pPr>
              <a:buFont typeface="Arial" pitchFamily="34" charset="0"/>
              <a:buChar char="•"/>
            </a:pPr>
            <a:r>
              <a:rPr lang="ru-RU" sz="2400" b="1" u="sng" dirty="0">
                <a:solidFill>
                  <a:schemeClr val="bg1"/>
                </a:solidFill>
                <a:latin typeface="Times New Roman" pitchFamily="18" charset="0"/>
                <a:cs typeface="Times New Roman" pitchFamily="18" charset="0"/>
              </a:rPr>
              <a:t>Транслитерация</a:t>
            </a:r>
          </a:p>
        </p:txBody>
      </p:sp>
      <p:sp>
        <p:nvSpPr>
          <p:cNvPr id="10" name="Прямоугольник 9"/>
          <p:cNvSpPr/>
          <p:nvPr/>
        </p:nvSpPr>
        <p:spPr>
          <a:xfrm>
            <a:off x="7439034" y="1902232"/>
            <a:ext cx="1454244" cy="369332"/>
          </a:xfrm>
          <a:prstGeom prst="rect">
            <a:avLst/>
          </a:prstGeom>
        </p:spPr>
        <p:txBody>
          <a:bodyPr wrap="none">
            <a:spAutoFit/>
          </a:bodyPr>
          <a:lstStyle/>
          <a:p>
            <a:r>
              <a:rPr lang="en-US" dirty="0">
                <a:latin typeface="Times New Roman" pitchFamily="18" charset="0"/>
                <a:ea typeface="Times New Roman" pitchFamily="18" charset="0"/>
                <a:cs typeface="Times New Roman" pitchFamily="18" charset="0"/>
              </a:rPr>
              <a:t>was invented </a:t>
            </a:r>
            <a:endParaRPr lang="ru-RU" dirty="0"/>
          </a:p>
        </p:txBody>
      </p:sp>
      <p:sp>
        <p:nvSpPr>
          <p:cNvPr id="12" name="Прямоугольник 11"/>
          <p:cNvSpPr/>
          <p:nvPr/>
        </p:nvSpPr>
        <p:spPr>
          <a:xfrm>
            <a:off x="5594199" y="3545695"/>
            <a:ext cx="992579" cy="369332"/>
          </a:xfrm>
          <a:prstGeom prst="rect">
            <a:avLst/>
          </a:prstGeom>
        </p:spPr>
        <p:txBody>
          <a:bodyPr wrap="none">
            <a:spAutoFit/>
          </a:bodyPr>
          <a:lstStyle/>
          <a:p>
            <a:r>
              <a:rPr lang="en-US" dirty="0">
                <a:latin typeface="Times New Roman" pitchFamily="18" charset="0"/>
                <a:ea typeface="Times New Roman" pitchFamily="18" charset="0"/>
                <a:cs typeface="Times New Roman" pitchFamily="18" charset="0"/>
              </a:rPr>
              <a:t>diameter</a:t>
            </a:r>
            <a:endParaRPr lang="ru-RU" dirty="0"/>
          </a:p>
        </p:txBody>
      </p:sp>
      <p:sp>
        <p:nvSpPr>
          <p:cNvPr id="13" name="Прямоугольник 12"/>
          <p:cNvSpPr/>
          <p:nvPr/>
        </p:nvSpPr>
        <p:spPr>
          <a:xfrm>
            <a:off x="6695172" y="3539302"/>
            <a:ext cx="1800493" cy="369332"/>
          </a:xfrm>
          <a:prstGeom prst="rect">
            <a:avLst/>
          </a:prstGeom>
        </p:spPr>
        <p:txBody>
          <a:bodyPr wrap="none">
            <a:spAutoFit/>
          </a:bodyPr>
          <a:lstStyle/>
          <a:p>
            <a:r>
              <a:rPr lang="en-US" dirty="0">
                <a:latin typeface="Times New Roman" pitchFamily="18" charset="0"/>
                <a:ea typeface="Times New Roman" pitchFamily="18" charset="0"/>
                <a:cs typeface="Times New Roman" pitchFamily="18" charset="0"/>
              </a:rPr>
              <a:t>It weighed 42 kg.</a:t>
            </a:r>
            <a:endParaRPr lang="ru-RU" dirty="0"/>
          </a:p>
        </p:txBody>
      </p:sp>
      <p:sp>
        <p:nvSpPr>
          <p:cNvPr id="14" name="Прямоугольник 13"/>
          <p:cNvSpPr/>
          <p:nvPr/>
        </p:nvSpPr>
        <p:spPr>
          <a:xfrm>
            <a:off x="2335412" y="4660179"/>
            <a:ext cx="1383712" cy="369332"/>
          </a:xfrm>
          <a:prstGeom prst="rect">
            <a:avLst/>
          </a:prstGeom>
        </p:spPr>
        <p:txBody>
          <a:bodyPr wrap="none">
            <a:spAutoFit/>
          </a:bodyPr>
          <a:lstStyle/>
          <a:p>
            <a:r>
              <a:rPr lang="en-US" dirty="0">
                <a:latin typeface="Times New Roman" pitchFamily="18" charset="0"/>
                <a:ea typeface="Times New Roman" pitchFamily="18" charset="0"/>
                <a:cs typeface="Times New Roman" pitchFamily="18" charset="0"/>
              </a:rPr>
              <a:t>«</a:t>
            </a:r>
            <a:r>
              <a:rPr lang="en-US" dirty="0" err="1">
                <a:latin typeface="Times New Roman" pitchFamily="18" charset="0"/>
                <a:ea typeface="Times New Roman" pitchFamily="18" charset="0"/>
                <a:cs typeface="Times New Roman" pitchFamily="18" charset="0"/>
              </a:rPr>
              <a:t>Katiushas</a:t>
            </a:r>
            <a:r>
              <a:rPr lang="en-US" dirty="0">
                <a:latin typeface="Times New Roman" pitchFamily="18" charset="0"/>
                <a:ea typeface="Times New Roman" pitchFamily="18" charset="0"/>
                <a:cs typeface="Times New Roman" pitchFamily="18" charset="0"/>
              </a:rPr>
              <a:t>» </a:t>
            </a:r>
            <a:endParaRPr lang="ru-RU" dirty="0"/>
          </a:p>
        </p:txBody>
      </p:sp>
      <p:sp>
        <p:nvSpPr>
          <p:cNvPr id="16" name="Номер слайда 15"/>
          <p:cNvSpPr>
            <a:spLocks noGrp="1"/>
          </p:cNvSpPr>
          <p:nvPr>
            <p:ph type="sldNum" sz="quarter" idx="12"/>
          </p:nvPr>
        </p:nvSpPr>
        <p:spPr/>
        <p:txBody>
          <a:bodyPr/>
          <a:lstStyle/>
          <a:p>
            <a:pPr algn="r" eaLnBrk="1" latinLnBrk="0" hangingPunct="1"/>
            <a:fld id="{96652B35-718D-4E28-AFEB-B694A3B357E8}" type="slidenum">
              <a:rPr kumimoji="0" lang="en-US" sz="2400" smtClean="0"/>
              <a:pPr algn="r" eaLnBrk="1" latinLnBrk="0" hangingPunct="1"/>
              <a:t>9</a:t>
            </a:fld>
            <a:endParaRPr kumimoji="0"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 presetClass="emph" presetSubtype="2" fill="hold" grpId="0" nodeType="afterEffect">
                                  <p:stCondLst>
                                    <p:cond delay="0"/>
                                  </p:stCondLst>
                                  <p:childTnLst>
                                    <p:animClr clrSpc="rgb" dir="cw">
                                      <p:cBhvr override="childStyle">
                                        <p:cTn id="11" dur="2000" fill="hold"/>
                                        <p:tgtEl>
                                          <p:spTgt spid="10"/>
                                        </p:tgtEl>
                                        <p:attrNameLst>
                                          <p:attrName>style.color</p:attrName>
                                        </p:attrNameLst>
                                      </p:cBhvr>
                                      <p:to>
                                        <a:srgbClr val="C62404"/>
                                      </p:to>
                                    </p:animClr>
                                  </p:childTnLst>
                                </p:cTn>
                              </p:par>
                            </p:childTnLst>
                          </p:cTn>
                        </p:par>
                        <p:par>
                          <p:cTn id="12" fill="hold">
                            <p:stCondLst>
                              <p:cond delay="4000"/>
                            </p:stCondLst>
                            <p:childTnLst>
                              <p:par>
                                <p:cTn id="13" presetID="4" presetClass="emph" presetSubtype="2" fill="hold" grpId="1" nodeType="afterEffect">
                                  <p:stCondLst>
                                    <p:cond delay="0"/>
                                  </p:stCondLst>
                                  <p:childTnLst>
                                    <p:anim to="1.3" calcmode="lin" valueType="num">
                                      <p:cBhvr override="childStyle">
                                        <p:cTn id="14" dur="2000" fill="hold"/>
                                        <p:tgtEl>
                                          <p:spTgt spid="10"/>
                                        </p:tgtEl>
                                        <p:attrNameLst>
                                          <p:attrName>style.fontSize</p:attrName>
                                        </p:attrNameLst>
                                      </p:cBhvr>
                                    </p:anim>
                                  </p:childTnLst>
                                </p:cTn>
                              </p:par>
                            </p:childTnLst>
                          </p:cTn>
                        </p:par>
                        <p:par>
                          <p:cTn id="15" fill="hold">
                            <p:stCondLst>
                              <p:cond delay="6000"/>
                            </p:stCondLst>
                            <p:childTnLst>
                              <p:par>
                                <p:cTn id="16" presetID="17"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8000"/>
                            </p:stCondLst>
                            <p:childTnLst>
                              <p:par>
                                <p:cTn id="21" presetID="3" presetClass="emph" presetSubtype="2" fill="hold" grpId="0" nodeType="afterEffect">
                                  <p:stCondLst>
                                    <p:cond delay="0"/>
                                  </p:stCondLst>
                                  <p:childTnLst>
                                    <p:animClr clrSpc="rgb" dir="cw">
                                      <p:cBhvr override="childStyle">
                                        <p:cTn id="22" dur="2000" fill="hold"/>
                                        <p:tgtEl>
                                          <p:spTgt spid="13"/>
                                        </p:tgtEl>
                                        <p:attrNameLst>
                                          <p:attrName>style.color</p:attrName>
                                        </p:attrNameLst>
                                      </p:cBhvr>
                                      <p:to>
                                        <a:srgbClr val="C62404"/>
                                      </p:to>
                                    </p:animClr>
                                  </p:childTnLst>
                                </p:cTn>
                              </p:par>
                            </p:childTnLst>
                          </p:cTn>
                        </p:par>
                        <p:par>
                          <p:cTn id="23" fill="hold">
                            <p:stCondLst>
                              <p:cond delay="10000"/>
                            </p:stCondLst>
                            <p:childTnLst>
                              <p:par>
                                <p:cTn id="24" presetID="4" presetClass="emph" presetSubtype="2" fill="hold" nodeType="afterEffect">
                                  <p:stCondLst>
                                    <p:cond delay="0"/>
                                  </p:stCondLst>
                                  <p:childTnLst>
                                    <p:anim to="1.4" calcmode="lin" valueType="num">
                                      <p:cBhvr override="childStyle">
                                        <p:cTn id="25" dur="2000" fill="hold"/>
                                        <p:tgtEl>
                                          <p:spTgt spid="13"/>
                                        </p:tgtEl>
                                        <p:attrNameLst>
                                          <p:attrName>style.fontSize</p:attrName>
                                        </p:attrNameLst>
                                      </p:cBhvr>
                                    </p:anim>
                                  </p:childTnLst>
                                </p:cTn>
                              </p:par>
                            </p:childTnLst>
                          </p:cTn>
                        </p:par>
                        <p:par>
                          <p:cTn id="26" fill="hold">
                            <p:stCondLst>
                              <p:cond delay="12000"/>
                            </p:stCondLst>
                            <p:childTnLst>
                              <p:par>
                                <p:cTn id="27" presetID="17"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2000" fill="hold"/>
                                        <p:tgtEl>
                                          <p:spTgt spid="9"/>
                                        </p:tgtEl>
                                        <p:attrNameLst>
                                          <p:attrName>ppt_w</p:attrName>
                                        </p:attrNameLst>
                                      </p:cBhvr>
                                      <p:tavLst>
                                        <p:tav tm="0">
                                          <p:val>
                                            <p:fltVal val="0"/>
                                          </p:val>
                                        </p:tav>
                                        <p:tav tm="100000">
                                          <p:val>
                                            <p:strVal val="#ppt_w"/>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par>
                          <p:cTn id="31" fill="hold">
                            <p:stCondLst>
                              <p:cond delay="14000"/>
                            </p:stCondLst>
                            <p:childTnLst>
                              <p:par>
                                <p:cTn id="32" presetID="3" presetClass="emph" presetSubtype="2" fill="hold" nodeType="afterEffect">
                                  <p:stCondLst>
                                    <p:cond delay="0"/>
                                  </p:stCondLst>
                                  <p:childTnLst>
                                    <p:animClr clrSpc="rgb" dir="cw">
                                      <p:cBhvr override="childStyle">
                                        <p:cTn id="33" dur="2000" fill="hold"/>
                                        <p:tgtEl>
                                          <p:spTgt spid="14"/>
                                        </p:tgtEl>
                                        <p:attrNameLst>
                                          <p:attrName>style.color</p:attrName>
                                        </p:attrNameLst>
                                      </p:cBhvr>
                                      <p:to>
                                        <a:srgbClr val="C62404"/>
                                      </p:to>
                                    </p:animClr>
                                  </p:childTnLst>
                                </p:cTn>
                              </p:par>
                            </p:childTnLst>
                          </p:cTn>
                        </p:par>
                        <p:par>
                          <p:cTn id="34" fill="hold">
                            <p:stCondLst>
                              <p:cond delay="16000"/>
                            </p:stCondLst>
                            <p:childTnLst>
                              <p:par>
                                <p:cTn id="35" presetID="4" presetClass="emph" presetSubtype="2" fill="hold" grpId="1" nodeType="afterEffect">
                                  <p:stCondLst>
                                    <p:cond delay="0"/>
                                  </p:stCondLst>
                                  <p:childTnLst>
                                    <p:anim to="1.3" calcmode="lin" valueType="num">
                                      <p:cBhvr override="childStyle">
                                        <p:cTn id="36" dur="2000" fill="hold"/>
                                        <p:tgtEl>
                                          <p:spTgt spid="1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P spid="10" grpId="1"/>
      <p:bldP spid="13" grpId="0"/>
      <p:bldP spid="14"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2318</TotalTime>
  <Words>1759</Words>
  <Application>Microsoft Office PowerPoint</Application>
  <PresentationFormat>Экран (4:3)</PresentationFormat>
  <Paragraphs>165</Paragraphs>
  <Slides>17</Slides>
  <Notes>1</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Arial Black</vt:lpstr>
      <vt:lpstr>Arial Unicode MS</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packard</dc:creator>
  <cp:lastModifiedBy>309</cp:lastModifiedBy>
  <cp:revision>80</cp:revision>
  <dcterms:created xsi:type="dcterms:W3CDTF">2014-09-16T21:41:14Z</dcterms:created>
  <dcterms:modified xsi:type="dcterms:W3CDTF">2021-12-01T05:49:04Z</dcterms:modified>
</cp:coreProperties>
</file>